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drawings/drawing2.xml" ContentType="application/vnd.openxmlformats-officedocument.drawingml.chartshapes+xml"/>
  <Override PartName="/ppt/notesSlides/notesSlide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drawings/drawing3.xml" ContentType="application/vnd.openxmlformats-officedocument.drawingml.chartshape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drawings/drawing4.xml" ContentType="application/vnd.openxmlformats-officedocument.drawingml.chartshapes+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Ex1.xml" ContentType="application/vnd.ms-office.chartex+xml"/>
  <Override PartName="/ppt/charts/style5.xml" ContentType="application/vnd.ms-office.chartstyle+xml"/>
  <Override PartName="/ppt/charts/colors5.xml" ContentType="application/vnd.ms-office.chartcolorstyle+xml"/>
  <Override PartName="/ppt/charts/chartEx2.xml" ContentType="application/vnd.ms-office.chartex+xml"/>
  <Override PartName="/ppt/charts/style6.xml" ContentType="application/vnd.ms-office.chartstyle+xml"/>
  <Override PartName="/ppt/charts/colors6.xml" ContentType="application/vnd.ms-office.chartcolorstyle+xml"/>
  <Override PartName="/ppt/charts/chartEx3.xml" ContentType="application/vnd.ms-office.chartex+xml"/>
  <Override PartName="/ppt/charts/style7.xml" ContentType="application/vnd.ms-office.chartstyle+xml"/>
  <Override PartName="/ppt/charts/colors7.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79" r:id="rId4"/>
    <p:sldMasterId id="2147483930" r:id="rId5"/>
  </p:sldMasterIdLst>
  <p:notesMasterIdLst>
    <p:notesMasterId r:id="rId16"/>
  </p:notesMasterIdLst>
  <p:handoutMasterIdLst>
    <p:handoutMasterId r:id="rId17"/>
  </p:handoutMasterIdLst>
  <p:sldIdLst>
    <p:sldId id="258" r:id="rId6"/>
    <p:sldId id="274" r:id="rId7"/>
    <p:sldId id="511" r:id="rId8"/>
    <p:sldId id="509" r:id="rId9"/>
    <p:sldId id="513" r:id="rId10"/>
    <p:sldId id="503" r:id="rId11"/>
    <p:sldId id="514" r:id="rId12"/>
    <p:sldId id="498" r:id="rId13"/>
    <p:sldId id="515" r:id="rId14"/>
    <p:sldId id="261" r:id="rId1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Example Blue Slide Deck" id="{1CBCAA47-2A89-4030-AE7C-329F4803A3B9}">
          <p14:sldIdLst>
            <p14:sldId id="258"/>
            <p14:sldId id="274"/>
            <p14:sldId id="511"/>
            <p14:sldId id="509"/>
            <p14:sldId id="513"/>
            <p14:sldId id="503"/>
            <p14:sldId id="514"/>
            <p14:sldId id="498"/>
            <p14:sldId id="515"/>
            <p14:sldId id="261"/>
          </p14:sldIdLst>
        </p14:section>
      </p14:sectionLst>
    </p:ext>
    <p:ext uri="{EFAFB233-063F-42B5-8137-9DF3F51BA10A}">
      <p15:sldGuideLst xmlns:p15="http://schemas.microsoft.com/office/powerpoint/2012/main">
        <p15:guide id="1" orient="horz" pos="2160" userDrawn="1">
          <p15:clr>
            <a:srgbClr val="A4A3A4"/>
          </p15:clr>
        </p15:guide>
        <p15:guide id="2" pos="5120" userDrawn="1">
          <p15:clr>
            <a:srgbClr val="A4A3A4"/>
          </p15:clr>
        </p15:guide>
        <p15:guide id="3" orient="horz" pos="3936" userDrawn="1">
          <p15:clr>
            <a:srgbClr val="A4A3A4"/>
          </p15:clr>
        </p15:guide>
        <p15:guide id="4" orient="horz" pos="890" userDrawn="1">
          <p15:clr>
            <a:srgbClr val="A4A3A4"/>
          </p15:clr>
        </p15:guide>
        <p15:guide id="5" pos="9627" userDrawn="1">
          <p15:clr>
            <a:srgbClr val="A4A3A4"/>
          </p15:clr>
        </p15:guide>
        <p15:guide id="6" pos="617" userDrawn="1">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8" clrIdx="1"/>
  <p:cmAuthor id="3" name="Ruffini, Chris" initials="RC" lastIdx="3" clrIdx="2">
    <p:extLst>
      <p:ext uri="{19B8F6BF-5375-455C-9EA6-DF929625EA0E}">
        <p15:presenceInfo xmlns:p15="http://schemas.microsoft.com/office/powerpoint/2012/main" userId="S::chris.ruffini@seattle.gov::369696c1-bbd0-4c77-9647-4655e247e4b7" providerId="AD"/>
      </p:ext>
    </p:extLst>
  </p:cmAuthor>
  <p:cmAuthor id="4" name="Grainger, Kirsty" initials="GK" lastIdx="2" clrIdx="3">
    <p:extLst>
      <p:ext uri="{19B8F6BF-5375-455C-9EA6-DF929625EA0E}">
        <p15:presenceInfo xmlns:p15="http://schemas.microsoft.com/office/powerpoint/2012/main" userId="S::Kirsty.Grainger@seattle.gov::53b31629-d37f-4341-ad47-13de7e2f1f15" providerId="AD"/>
      </p:ext>
    </p:extLst>
  </p:cmAuthor>
  <p:cmAuthor id="5" name="Croff, Carsten" initials="CC" lastIdx="1" clrIdx="4">
    <p:extLst>
      <p:ext uri="{19B8F6BF-5375-455C-9EA6-DF929625EA0E}">
        <p15:presenceInfo xmlns:p15="http://schemas.microsoft.com/office/powerpoint/2012/main" userId="S::Carsten.Croff@seattle.gov::931403e4-9681-4b46-94fe-8869cca3b57b"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frame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2CCA3"/>
    <a:srgbClr val="FFD043"/>
    <a:srgbClr val="376CC5"/>
    <a:srgbClr val="FF6D2E"/>
    <a:srgbClr val="63B246"/>
    <a:srgbClr val="4A81C2"/>
    <a:srgbClr val="4D4D4F"/>
    <a:srgbClr val="FFFFFF"/>
    <a:srgbClr val="694E3B"/>
    <a:srgbClr val="000000"/>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21E4AEA4-8DFA-4A89-87EB-49C32662AFE0}">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47597" autoAdjust="0"/>
  </p:normalViewPr>
  <p:slideViewPr>
    <p:cSldViewPr snapToGrid="0">
      <p:cViewPr varScale="1">
        <p:scale>
          <a:sx n="54" d="100"/>
          <a:sy n="54" d="100"/>
        </p:scale>
        <p:origin x="2754" y="66"/>
      </p:cViewPr>
      <p:guideLst>
        <p:guide orient="horz" pos="2160"/>
        <p:guide pos="5120"/>
        <p:guide orient="horz" pos="3936"/>
        <p:guide orient="horz" pos="890"/>
        <p:guide pos="9627"/>
        <p:guide pos="617"/>
      </p:guideLst>
    </p:cSldViewPr>
  </p:slideViewPr>
  <p:notesTextViewPr>
    <p:cViewPr>
      <p:scale>
        <a:sx n="1" d="1"/>
        <a:sy n="1" d="1"/>
      </p:scale>
      <p:origin x="0" y="0"/>
    </p:cViewPr>
  </p:notesTextViewPr>
  <p:notesViewPr>
    <p:cSldViewPr snapToGrid="0">
      <p:cViewPr>
        <p:scale>
          <a:sx n="1" d="2"/>
          <a:sy n="1" d="2"/>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commentAuthors" Target="commentAuthors.xml"/><Relationship Id="rId3" Type="http://schemas.openxmlformats.org/officeDocument/2006/relationships/customXml" Target="../customXml/item3.xml"/><Relationship Id="rId21" Type="http://schemas.openxmlformats.org/officeDocument/2006/relationships/theme" Target="theme/theme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notesMaster" Target="notesMasters/notesMaster1.xml"/><Relationship Id="rId2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5" Type="http://schemas.openxmlformats.org/officeDocument/2006/relationships/slideMaster" Target="slideMasters/slideMaster2.xml"/><Relationship Id="rId15" Type="http://schemas.openxmlformats.org/officeDocument/2006/relationships/slide" Target="slides/slide10.xml"/><Relationship Id="rId10" Type="http://schemas.openxmlformats.org/officeDocument/2006/relationships/slide" Target="slides/slide5.xml"/><Relationship Id="rId1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5" Type="http://schemas.openxmlformats.org/officeDocument/2006/relationships/chartUserShapes" Target="../drawings/drawing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5" Type="http://schemas.openxmlformats.org/officeDocument/2006/relationships/chartUserShapes" Target="../drawings/drawing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5" Type="http://schemas.openxmlformats.org/officeDocument/2006/relationships/chartUserShapes" Target="../drawings/drawing3.xml"/><Relationship Id="rId4"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5" Type="http://schemas.openxmlformats.org/officeDocument/2006/relationships/chartUserShapes" Target="../drawings/drawing4.xml"/><Relationship Id="rId4" Type="http://schemas.openxmlformats.org/officeDocument/2006/relationships/package" Target="../embeddings/Microsoft_Excel_Worksheet3.xlsx"/></Relationships>
</file>

<file path=ppt/charts/_rels/chartEx1.xml.rels><?xml version="1.0" encoding="UTF-8" standalone="yes"?>
<Relationships xmlns="http://schemas.openxmlformats.org/package/2006/relationships"><Relationship Id="rId3" Type="http://schemas.microsoft.com/office/2011/relationships/chartColorStyle" Target="colors5.xml"/><Relationship Id="rId2" Type="http://schemas.microsoft.com/office/2011/relationships/chartStyle" Target="style5.xml"/><Relationship Id="rId1" Type="http://schemas.openxmlformats.org/officeDocument/2006/relationships/oleObject" Target="https://seattlegov-my.sharepoint.com/personal/kirsty_grainger_seattle_gov/Documents/Acrobat%20Document.pdf.xlsx" TargetMode="External"/></Relationships>
</file>

<file path=ppt/charts/_rels/chartEx2.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oleObject" Target="https://seattlegov-my.sharepoint.com/personal/kirsty_grainger_seattle_gov/Documents/Acrobat%20Document.pdf.xlsx" TargetMode="External"/></Relationships>
</file>

<file path=ppt/charts/_rels/chartEx3.xml.rels><?xml version="1.0" encoding="UTF-8" standalone="yes"?>
<Relationships xmlns="http://schemas.openxmlformats.org/package/2006/relationships"><Relationship Id="rId3" Type="http://schemas.microsoft.com/office/2011/relationships/chartColorStyle" Target="colors7.xml"/><Relationship Id="rId2" Type="http://schemas.microsoft.com/office/2011/relationships/chartStyle" Target="style7.xml"/><Relationship Id="rId1" Type="http://schemas.openxmlformats.org/officeDocument/2006/relationships/oleObject" Target="https://seattlegov-my.sharepoint.com/personal/kirsty_grainger_seattle_gov/Documents/Acrobat%20Document.pdf.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r>
              <a:rPr lang="en-US" sz="1800" baseline="0" dirty="0"/>
              <a:t>Cash Funding of Capital Expenses</a:t>
            </a:r>
            <a:endParaRPr lang="en-US" sz="1800" dirty="0"/>
          </a:p>
        </c:rich>
      </c:tx>
      <c:overlay val="0"/>
      <c:spPr>
        <a:noFill/>
        <a:ln>
          <a:noFill/>
        </a:ln>
        <a:effectLst/>
      </c:spPr>
      <c:txPr>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8134726748071703E-2"/>
          <c:y val="0.14213584112991046"/>
          <c:w val="0.87641510480859097"/>
          <c:h val="0.74577548453412412"/>
        </c:manualLayout>
      </c:layout>
      <c:lineChart>
        <c:grouping val="standard"/>
        <c:varyColors val="0"/>
        <c:ser>
          <c:idx val="0"/>
          <c:order val="0"/>
          <c:spPr>
            <a:ln w="28575" cap="rnd">
              <a:solidFill>
                <a:schemeClr val="accent6"/>
              </a:solidFill>
              <a:round/>
            </a:ln>
            <a:effectLst/>
          </c:spPr>
          <c:marker>
            <c:symbol val="none"/>
          </c:marker>
          <c:cat>
            <c:numRef>
              <c:f>charts!$H$3:$AK$3</c:f>
              <c:numCache>
                <c:formatCode>General</c:formatCode>
                <c:ptCount val="30"/>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pt idx="14">
                  <c:v>2021</c:v>
                </c:pt>
                <c:pt idx="15">
                  <c:v>2022</c:v>
                </c:pt>
                <c:pt idx="16">
                  <c:v>2023</c:v>
                </c:pt>
                <c:pt idx="17">
                  <c:v>2024</c:v>
                </c:pt>
                <c:pt idx="18">
                  <c:v>2025</c:v>
                </c:pt>
                <c:pt idx="19">
                  <c:v>2026</c:v>
                </c:pt>
                <c:pt idx="20">
                  <c:v>2027</c:v>
                </c:pt>
                <c:pt idx="21">
                  <c:v>2028</c:v>
                </c:pt>
                <c:pt idx="22">
                  <c:v>2029</c:v>
                </c:pt>
                <c:pt idx="23">
                  <c:v>2030</c:v>
                </c:pt>
                <c:pt idx="24">
                  <c:v>2031</c:v>
                </c:pt>
                <c:pt idx="25">
                  <c:v>2032</c:v>
                </c:pt>
                <c:pt idx="26">
                  <c:v>2033</c:v>
                </c:pt>
                <c:pt idx="27">
                  <c:v>2034</c:v>
                </c:pt>
                <c:pt idx="28">
                  <c:v>2035</c:v>
                </c:pt>
                <c:pt idx="29">
                  <c:v>2036</c:v>
                </c:pt>
              </c:numCache>
            </c:numRef>
          </c:cat>
          <c:val>
            <c:numRef>
              <c:f>charts!$H$25:$AK$25</c:f>
              <c:numCache>
                <c:formatCode>0.0%</c:formatCode>
                <c:ptCount val="30"/>
                <c:pt idx="0">
                  <c:v>0.72544182413494185</c:v>
                </c:pt>
                <c:pt idx="1">
                  <c:v>0.50966640039305189</c:v>
                </c:pt>
                <c:pt idx="2">
                  <c:v>0.73249331125703576</c:v>
                </c:pt>
                <c:pt idx="3">
                  <c:v>0.56864993618293158</c:v>
                </c:pt>
                <c:pt idx="4">
                  <c:v>0.38960828313139712</c:v>
                </c:pt>
                <c:pt idx="5">
                  <c:v>0.27156030438845791</c:v>
                </c:pt>
                <c:pt idx="6">
                  <c:v>0.19654140247240168</c:v>
                </c:pt>
                <c:pt idx="7">
                  <c:v>0.28899295354424492</c:v>
                </c:pt>
                <c:pt idx="8">
                  <c:v>0.1651577185224429</c:v>
                </c:pt>
                <c:pt idx="9">
                  <c:v>0.29071061925238334</c:v>
                </c:pt>
                <c:pt idx="10">
                  <c:v>0.29041132754205479</c:v>
                </c:pt>
                <c:pt idx="11">
                  <c:v>0.30743615249794176</c:v>
                </c:pt>
                <c:pt idx="12">
                  <c:v>0.28859935406172316</c:v>
                </c:pt>
                <c:pt idx="13">
                  <c:v>0.28888690234077002</c:v>
                </c:pt>
                <c:pt idx="14">
                  <c:v>0.31438593040854712</c:v>
                </c:pt>
                <c:pt idx="15">
                  <c:v>0.28725442299414894</c:v>
                </c:pt>
                <c:pt idx="16">
                  <c:v>0.3535943421224757</c:v>
                </c:pt>
                <c:pt idx="17">
                  <c:v>0.37303241902818035</c:v>
                </c:pt>
                <c:pt idx="18">
                  <c:v>0.41765758163417038</c:v>
                </c:pt>
                <c:pt idx="19">
                  <c:v>0.42317422174789582</c:v>
                </c:pt>
                <c:pt idx="20">
                  <c:v>0.437938473561097</c:v>
                </c:pt>
                <c:pt idx="21">
                  <c:v>0.44808083623226824</c:v>
                </c:pt>
                <c:pt idx="22">
                  <c:v>0.4490606718099262</c:v>
                </c:pt>
                <c:pt idx="23">
                  <c:v>0.4458708083473677</c:v>
                </c:pt>
                <c:pt idx="24">
                  <c:v>0.43667213933369825</c:v>
                </c:pt>
                <c:pt idx="25">
                  <c:v>0.42708122508992691</c:v>
                </c:pt>
                <c:pt idx="26">
                  <c:v>0.43000684034709435</c:v>
                </c:pt>
                <c:pt idx="27">
                  <c:v>0.43547887192724288</c:v>
                </c:pt>
                <c:pt idx="28">
                  <c:v>0.44642673933218702</c:v>
                </c:pt>
                <c:pt idx="29">
                  <c:v>0.46458990862829486</c:v>
                </c:pt>
              </c:numCache>
            </c:numRef>
          </c:val>
          <c:smooth val="0"/>
          <c:extLst>
            <c:ext xmlns:c16="http://schemas.microsoft.com/office/drawing/2014/chart" uri="{C3380CC4-5D6E-409C-BE32-E72D297353CC}">
              <c16:uniqueId val="{00000000-597A-4E58-AC9B-985006787A85}"/>
            </c:ext>
          </c:extLst>
        </c:ser>
        <c:ser>
          <c:idx val="1"/>
          <c:order val="1"/>
          <c:tx>
            <c:strRef>
              <c:f>charts!$B$30</c:f>
              <c:strCache>
                <c:ptCount val="1"/>
                <c:pt idx="0">
                  <c:v>Cash Target</c:v>
                </c:pt>
              </c:strCache>
            </c:strRef>
          </c:tx>
          <c:spPr>
            <a:ln w="22225" cap="rnd">
              <a:solidFill>
                <a:schemeClr val="accent4"/>
              </a:solidFill>
              <a:prstDash val="lgDash"/>
              <a:round/>
            </a:ln>
            <a:effectLst/>
          </c:spPr>
          <c:marker>
            <c:symbol val="none"/>
          </c:marker>
          <c:cat>
            <c:numRef>
              <c:f>charts!$H$3:$AK$3</c:f>
              <c:numCache>
                <c:formatCode>General</c:formatCode>
                <c:ptCount val="30"/>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pt idx="14">
                  <c:v>2021</c:v>
                </c:pt>
                <c:pt idx="15">
                  <c:v>2022</c:v>
                </c:pt>
                <c:pt idx="16">
                  <c:v>2023</c:v>
                </c:pt>
                <c:pt idx="17">
                  <c:v>2024</c:v>
                </c:pt>
                <c:pt idx="18">
                  <c:v>2025</c:v>
                </c:pt>
                <c:pt idx="19">
                  <c:v>2026</c:v>
                </c:pt>
                <c:pt idx="20">
                  <c:v>2027</c:v>
                </c:pt>
                <c:pt idx="21">
                  <c:v>2028</c:v>
                </c:pt>
                <c:pt idx="22">
                  <c:v>2029</c:v>
                </c:pt>
                <c:pt idx="23">
                  <c:v>2030</c:v>
                </c:pt>
                <c:pt idx="24">
                  <c:v>2031</c:v>
                </c:pt>
                <c:pt idx="25">
                  <c:v>2032</c:v>
                </c:pt>
                <c:pt idx="26">
                  <c:v>2033</c:v>
                </c:pt>
                <c:pt idx="27">
                  <c:v>2034</c:v>
                </c:pt>
                <c:pt idx="28">
                  <c:v>2035</c:v>
                </c:pt>
                <c:pt idx="29">
                  <c:v>2036</c:v>
                </c:pt>
              </c:numCache>
            </c:numRef>
          </c:cat>
          <c:val>
            <c:numRef>
              <c:f>charts!$H$30:$AK$30</c:f>
              <c:numCache>
                <c:formatCode>0%</c:formatCode>
                <c:ptCount val="30"/>
                <c:pt idx="0">
                  <c:v>0.4</c:v>
                </c:pt>
                <c:pt idx="1">
                  <c:v>0.4</c:v>
                </c:pt>
                <c:pt idx="2">
                  <c:v>0.4</c:v>
                </c:pt>
                <c:pt idx="3">
                  <c:v>0.4</c:v>
                </c:pt>
                <c:pt idx="4">
                  <c:v>0.4</c:v>
                </c:pt>
                <c:pt idx="5">
                  <c:v>0.4</c:v>
                </c:pt>
                <c:pt idx="6">
                  <c:v>0.4</c:v>
                </c:pt>
                <c:pt idx="7">
                  <c:v>0.4</c:v>
                </c:pt>
                <c:pt idx="8">
                  <c:v>0.4</c:v>
                </c:pt>
                <c:pt idx="9">
                  <c:v>0.4</c:v>
                </c:pt>
                <c:pt idx="10">
                  <c:v>0.4</c:v>
                </c:pt>
                <c:pt idx="11">
                  <c:v>0.4</c:v>
                </c:pt>
                <c:pt idx="12">
                  <c:v>0.4</c:v>
                </c:pt>
                <c:pt idx="13">
                  <c:v>0.4</c:v>
                </c:pt>
                <c:pt idx="14">
                  <c:v>0.4</c:v>
                </c:pt>
                <c:pt idx="15">
                  <c:v>0.4</c:v>
                </c:pt>
                <c:pt idx="16">
                  <c:v>0.4</c:v>
                </c:pt>
                <c:pt idx="17">
                  <c:v>0.4</c:v>
                </c:pt>
                <c:pt idx="18">
                  <c:v>0.4</c:v>
                </c:pt>
                <c:pt idx="19">
                  <c:v>0.4</c:v>
                </c:pt>
                <c:pt idx="20">
                  <c:v>0.4</c:v>
                </c:pt>
                <c:pt idx="21">
                  <c:v>0.4</c:v>
                </c:pt>
                <c:pt idx="22">
                  <c:v>0.4</c:v>
                </c:pt>
                <c:pt idx="23">
                  <c:v>0.4</c:v>
                </c:pt>
                <c:pt idx="24">
                  <c:v>0.4</c:v>
                </c:pt>
                <c:pt idx="25">
                  <c:v>0.4</c:v>
                </c:pt>
                <c:pt idx="26">
                  <c:v>0.4</c:v>
                </c:pt>
                <c:pt idx="27">
                  <c:v>0.4</c:v>
                </c:pt>
                <c:pt idx="28">
                  <c:v>0.4</c:v>
                </c:pt>
                <c:pt idx="29">
                  <c:v>0.4</c:v>
                </c:pt>
              </c:numCache>
            </c:numRef>
          </c:val>
          <c:smooth val="0"/>
          <c:extLst>
            <c:ext xmlns:c16="http://schemas.microsoft.com/office/drawing/2014/chart" uri="{C3380CC4-5D6E-409C-BE32-E72D297353CC}">
              <c16:uniqueId val="{00000001-597A-4E58-AC9B-985006787A85}"/>
            </c:ext>
          </c:extLst>
        </c:ser>
        <c:dLbls>
          <c:showLegendKey val="0"/>
          <c:showVal val="0"/>
          <c:showCatName val="0"/>
          <c:showSerName val="0"/>
          <c:showPercent val="0"/>
          <c:showBubbleSize val="0"/>
        </c:dLbls>
        <c:smooth val="0"/>
        <c:axId val="715822120"/>
        <c:axId val="715825400"/>
      </c:lineChart>
      <c:catAx>
        <c:axId val="715822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715825400"/>
        <c:crosses val="autoZero"/>
        <c:auto val="1"/>
        <c:lblAlgn val="ctr"/>
        <c:lblOffset val="100"/>
        <c:tickLblSkip val="2"/>
        <c:noMultiLvlLbl val="0"/>
      </c:catAx>
      <c:valAx>
        <c:axId val="7158254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7158221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800" dirty="0"/>
              <a:t>Capital Expenses,</a:t>
            </a:r>
            <a:r>
              <a:rPr lang="en-US" sz="1800" baseline="0" dirty="0"/>
              <a:t> Net*</a:t>
            </a:r>
            <a:endParaRPr lang="en-US" sz="1800" dirty="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1661387004403191"/>
          <c:y val="0.12748668264058635"/>
          <c:w val="0.88223387525411101"/>
          <c:h val="0.7437150105553072"/>
        </c:manualLayout>
      </c:layout>
      <c:lineChart>
        <c:grouping val="standard"/>
        <c:varyColors val="0"/>
        <c:ser>
          <c:idx val="0"/>
          <c:order val="0"/>
          <c:tx>
            <c:strRef>
              <c:f>charts!$B$16</c:f>
              <c:strCache>
                <c:ptCount val="1"/>
                <c:pt idx="0">
                  <c:v>CapEx, Net</c:v>
                </c:pt>
              </c:strCache>
            </c:strRef>
          </c:tx>
          <c:spPr>
            <a:ln w="28575" cap="rnd">
              <a:solidFill>
                <a:schemeClr val="accent1"/>
              </a:solidFill>
              <a:prstDash val="sysDot"/>
              <a:round/>
            </a:ln>
            <a:effectLst/>
          </c:spPr>
          <c:marker>
            <c:symbol val="none"/>
          </c:marker>
          <c:cat>
            <c:numRef>
              <c:f>charts!$C$3:$AK$3</c:f>
              <c:numCache>
                <c:formatCode>General</c:formatCode>
                <c:ptCount val="30"/>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pt idx="14">
                  <c:v>2021</c:v>
                </c:pt>
                <c:pt idx="15">
                  <c:v>2022</c:v>
                </c:pt>
                <c:pt idx="16">
                  <c:v>2023</c:v>
                </c:pt>
                <c:pt idx="17">
                  <c:v>2024</c:v>
                </c:pt>
                <c:pt idx="18">
                  <c:v>2025</c:v>
                </c:pt>
                <c:pt idx="19">
                  <c:v>2026</c:v>
                </c:pt>
                <c:pt idx="20">
                  <c:v>2027</c:v>
                </c:pt>
                <c:pt idx="21">
                  <c:v>2028</c:v>
                </c:pt>
                <c:pt idx="22">
                  <c:v>2029</c:v>
                </c:pt>
                <c:pt idx="23">
                  <c:v>2030</c:v>
                </c:pt>
                <c:pt idx="24">
                  <c:v>2031</c:v>
                </c:pt>
                <c:pt idx="25">
                  <c:v>2032</c:v>
                </c:pt>
                <c:pt idx="26">
                  <c:v>2033</c:v>
                </c:pt>
                <c:pt idx="27">
                  <c:v>2034</c:v>
                </c:pt>
                <c:pt idx="28">
                  <c:v>2035</c:v>
                </c:pt>
                <c:pt idx="29">
                  <c:v>2036</c:v>
                </c:pt>
              </c:numCache>
            </c:numRef>
          </c:cat>
          <c:val>
            <c:numRef>
              <c:f>charts!$C$16:$AK$16</c:f>
              <c:numCache>
                <c:formatCode>_(* #,##0_);_(* \(#,##0\);_(* "-"??_);_(@_)</c:formatCode>
                <c:ptCount val="30"/>
                <c:pt idx="0" formatCode="0">
                  <c:v>160.63196099999999</c:v>
                </c:pt>
                <c:pt idx="1">
                  <c:v>158.16306836999999</c:v>
                </c:pt>
                <c:pt idx="2">
                  <c:v>218.19230574011399</c:v>
                </c:pt>
                <c:pt idx="3">
                  <c:v>203.12280069556499</c:v>
                </c:pt>
                <c:pt idx="4">
                  <c:v>190.021529409999</c:v>
                </c:pt>
                <c:pt idx="5">
                  <c:v>245.45486544569201</c:v>
                </c:pt>
                <c:pt idx="6">
                  <c:v>282.36665854814305</c:v>
                </c:pt>
                <c:pt idx="7">
                  <c:v>305.75564190305801</c:v>
                </c:pt>
                <c:pt idx="8">
                  <c:v>336.40079249799902</c:v>
                </c:pt>
                <c:pt idx="9">
                  <c:v>374.68344616042299</c:v>
                </c:pt>
                <c:pt idx="10">
                  <c:v>407.48481706833303</c:v>
                </c:pt>
                <c:pt idx="11">
                  <c:v>391.84185170999996</c:v>
                </c:pt>
                <c:pt idx="12">
                  <c:v>323.79247551859896</c:v>
                </c:pt>
                <c:pt idx="13">
                  <c:v>269.70151892359002</c:v>
                </c:pt>
                <c:pt idx="14">
                  <c:v>300.87246696411802</c:v>
                </c:pt>
                <c:pt idx="15">
                  <c:v>349.94007973150201</c:v>
                </c:pt>
                <c:pt idx="16">
                  <c:v>363.38474340901297</c:v>
                </c:pt>
                <c:pt idx="17">
                  <c:v>348.15072324770199</c:v>
                </c:pt>
                <c:pt idx="18">
                  <c:v>344.68013069506901</c:v>
                </c:pt>
                <c:pt idx="19">
                  <c:v>340.91679450855702</c:v>
                </c:pt>
                <c:pt idx="20">
                  <c:v>339.07814510128804</c:v>
                </c:pt>
                <c:pt idx="21">
                  <c:v>341.91262906541999</c:v>
                </c:pt>
                <c:pt idx="22">
                  <c:v>350.89737749565103</c:v>
                </c:pt>
                <c:pt idx="23">
                  <c:v>359.63343148634897</c:v>
                </c:pt>
                <c:pt idx="24">
                  <c:v>369.04475971104904</c:v>
                </c:pt>
                <c:pt idx="25">
                  <c:v>383.86329324850601</c:v>
                </c:pt>
                <c:pt idx="26">
                  <c:v>393.68191627684598</c:v>
                </c:pt>
                <c:pt idx="27">
                  <c:v>403.72640097788798</c:v>
                </c:pt>
                <c:pt idx="28">
                  <c:v>413.56560518214098</c:v>
                </c:pt>
                <c:pt idx="29">
                  <c:v>421.74732181688898</c:v>
                </c:pt>
              </c:numCache>
            </c:numRef>
          </c:val>
          <c:smooth val="0"/>
          <c:extLst>
            <c:ext xmlns:c16="http://schemas.microsoft.com/office/drawing/2014/chart" uri="{C3380CC4-5D6E-409C-BE32-E72D297353CC}">
              <c16:uniqueId val="{00000000-A938-4DD0-B4AD-8A59D6BDCE18}"/>
            </c:ext>
          </c:extLst>
        </c:ser>
        <c:ser>
          <c:idx val="1"/>
          <c:order val="1"/>
          <c:tx>
            <c:strRef>
              <c:f>charts!$B$28</c:f>
              <c:strCache>
                <c:ptCount val="1"/>
                <c:pt idx="0">
                  <c:v>CapEX, net 2020 dollars</c:v>
                </c:pt>
              </c:strCache>
            </c:strRef>
          </c:tx>
          <c:spPr>
            <a:ln w="28575" cap="rnd">
              <a:solidFill>
                <a:srgbClr val="0046AD"/>
              </a:solidFill>
              <a:round/>
            </a:ln>
            <a:effectLst/>
          </c:spPr>
          <c:marker>
            <c:symbol val="none"/>
          </c:marker>
          <c:cat>
            <c:numRef>
              <c:f>charts!$C$3:$AK$3</c:f>
              <c:numCache>
                <c:formatCode>General</c:formatCode>
                <c:ptCount val="30"/>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pt idx="14">
                  <c:v>2021</c:v>
                </c:pt>
                <c:pt idx="15">
                  <c:v>2022</c:v>
                </c:pt>
                <c:pt idx="16">
                  <c:v>2023</c:v>
                </c:pt>
                <c:pt idx="17">
                  <c:v>2024</c:v>
                </c:pt>
                <c:pt idx="18">
                  <c:v>2025</c:v>
                </c:pt>
                <c:pt idx="19">
                  <c:v>2026</c:v>
                </c:pt>
                <c:pt idx="20">
                  <c:v>2027</c:v>
                </c:pt>
                <c:pt idx="21">
                  <c:v>2028</c:v>
                </c:pt>
                <c:pt idx="22">
                  <c:v>2029</c:v>
                </c:pt>
                <c:pt idx="23">
                  <c:v>2030</c:v>
                </c:pt>
                <c:pt idx="24">
                  <c:v>2031</c:v>
                </c:pt>
                <c:pt idx="25">
                  <c:v>2032</c:v>
                </c:pt>
                <c:pt idx="26">
                  <c:v>2033</c:v>
                </c:pt>
                <c:pt idx="27">
                  <c:v>2034</c:v>
                </c:pt>
                <c:pt idx="28">
                  <c:v>2035</c:v>
                </c:pt>
                <c:pt idx="29">
                  <c:v>2036</c:v>
                </c:pt>
              </c:numCache>
            </c:numRef>
          </c:cat>
          <c:val>
            <c:numRef>
              <c:f>charts!$C$28:$AK$28</c:f>
              <c:numCache>
                <c:formatCode>_(* #,##0_);_(* \(#,##0\);_(* "-"??_);_(@_)</c:formatCode>
                <c:ptCount val="30"/>
                <c:pt idx="0">
                  <c:v>212.74074729835542</c:v>
                </c:pt>
                <c:pt idx="1">
                  <c:v>200.48348882710391</c:v>
                </c:pt>
                <c:pt idx="2">
                  <c:v>275.36423122335918</c:v>
                </c:pt>
                <c:pt idx="3">
                  <c:v>254.35654114728649</c:v>
                </c:pt>
                <c:pt idx="4">
                  <c:v>230.63802568910097</c:v>
                </c:pt>
                <c:pt idx="5">
                  <c:v>290.54237255581899</c:v>
                </c:pt>
                <c:pt idx="6">
                  <c:v>330.20899430918826</c:v>
                </c:pt>
                <c:pt idx="7">
                  <c:v>350.78031794158159</c:v>
                </c:pt>
                <c:pt idx="8">
                  <c:v>382.4700921953056</c:v>
                </c:pt>
                <c:pt idx="9">
                  <c:v>416.49009213912478</c:v>
                </c:pt>
                <c:pt idx="10">
                  <c:v>438.38538564449703</c:v>
                </c:pt>
                <c:pt idx="11">
                  <c:v>407.84358623357855</c:v>
                </c:pt>
                <c:pt idx="12">
                  <c:v>329.95855196477271</c:v>
                </c:pt>
                <c:pt idx="13">
                  <c:v>269.70151892359002</c:v>
                </c:pt>
                <c:pt idx="14">
                  <c:v>292.57311760078653</c:v>
                </c:pt>
                <c:pt idx="15">
                  <c:v>330.22610524879809</c:v>
                </c:pt>
                <c:pt idx="16">
                  <c:v>334.4210818935361</c:v>
                </c:pt>
                <c:pt idx="17">
                  <c:v>313.1968107972632</c:v>
                </c:pt>
                <c:pt idx="18">
                  <c:v>303.25305118470158</c:v>
                </c:pt>
                <c:pt idx="19">
                  <c:v>293.1974096125407</c:v>
                </c:pt>
                <c:pt idx="20">
                  <c:v>285.05872207420566</c:v>
                </c:pt>
                <c:pt idx="21">
                  <c:v>280.97810553256221</c:v>
                </c:pt>
                <c:pt idx="22">
                  <c:v>281.87740354641699</c:v>
                </c:pt>
                <c:pt idx="23">
                  <c:v>282.39889909870124</c:v>
                </c:pt>
                <c:pt idx="24">
                  <c:v>283.27274286967815</c:v>
                </c:pt>
                <c:pt idx="25">
                  <c:v>288.02164878152649</c:v>
                </c:pt>
                <c:pt idx="26">
                  <c:v>288.74655785514273</c:v>
                </c:pt>
                <c:pt idx="27">
                  <c:v>289.45516429736921</c:v>
                </c:pt>
                <c:pt idx="28">
                  <c:v>289.84203310015141</c:v>
                </c:pt>
                <c:pt idx="29">
                  <c:v>288.92963598251919</c:v>
                </c:pt>
              </c:numCache>
            </c:numRef>
          </c:val>
          <c:smooth val="0"/>
          <c:extLst>
            <c:ext xmlns:c16="http://schemas.microsoft.com/office/drawing/2014/chart" uri="{C3380CC4-5D6E-409C-BE32-E72D297353CC}">
              <c16:uniqueId val="{00000001-A938-4DD0-B4AD-8A59D6BDCE18}"/>
            </c:ext>
          </c:extLst>
        </c:ser>
        <c:dLbls>
          <c:showLegendKey val="0"/>
          <c:showVal val="0"/>
          <c:showCatName val="0"/>
          <c:showSerName val="0"/>
          <c:showPercent val="0"/>
          <c:showBubbleSize val="0"/>
        </c:dLbls>
        <c:smooth val="0"/>
        <c:axId val="363619608"/>
        <c:axId val="363619936"/>
      </c:lineChart>
      <c:catAx>
        <c:axId val="3636196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363619936"/>
        <c:crosses val="autoZero"/>
        <c:auto val="1"/>
        <c:lblAlgn val="ctr"/>
        <c:lblOffset val="100"/>
        <c:tickLblSkip val="2"/>
        <c:noMultiLvlLbl val="0"/>
      </c:catAx>
      <c:valAx>
        <c:axId val="36361993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36361960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userShapes r:id="rId5"/>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5349447779115942E-2"/>
          <c:y val="7.4073954278304113E-2"/>
          <c:w val="0.84485029750289964"/>
          <c:h val="0.84030448439737193"/>
        </c:manualLayout>
      </c:layout>
      <c:lineChart>
        <c:grouping val="standard"/>
        <c:varyColors val="0"/>
        <c:ser>
          <c:idx val="0"/>
          <c:order val="0"/>
          <c:tx>
            <c:strRef>
              <c:f>charts!$B$10</c:f>
              <c:strCache>
                <c:ptCount val="1"/>
                <c:pt idx="0">
                  <c:v>Debt to Fixed Assets</c:v>
                </c:pt>
              </c:strCache>
            </c:strRef>
          </c:tx>
          <c:spPr>
            <a:ln w="28575" cap="rnd">
              <a:solidFill>
                <a:schemeClr val="accent6"/>
              </a:solidFill>
              <a:round/>
            </a:ln>
            <a:effectLst/>
          </c:spPr>
          <c:marker>
            <c:symbol val="none"/>
          </c:marker>
          <c:cat>
            <c:numRef>
              <c:f>charts!$I$3:$AK$3</c:f>
              <c:numCache>
                <c:formatCode>General</c:formatCode>
                <c:ptCount val="29"/>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pt idx="15">
                  <c:v>2023</c:v>
                </c:pt>
                <c:pt idx="16">
                  <c:v>2024</c:v>
                </c:pt>
                <c:pt idx="17">
                  <c:v>2025</c:v>
                </c:pt>
                <c:pt idx="18">
                  <c:v>2026</c:v>
                </c:pt>
                <c:pt idx="19">
                  <c:v>2027</c:v>
                </c:pt>
                <c:pt idx="20">
                  <c:v>2028</c:v>
                </c:pt>
                <c:pt idx="21">
                  <c:v>2029</c:v>
                </c:pt>
                <c:pt idx="22">
                  <c:v>2030</c:v>
                </c:pt>
                <c:pt idx="23">
                  <c:v>2031</c:v>
                </c:pt>
                <c:pt idx="24">
                  <c:v>2032</c:v>
                </c:pt>
                <c:pt idx="25">
                  <c:v>2033</c:v>
                </c:pt>
                <c:pt idx="26">
                  <c:v>2034</c:v>
                </c:pt>
                <c:pt idx="27">
                  <c:v>2035</c:v>
                </c:pt>
                <c:pt idx="28">
                  <c:v>2036</c:v>
                </c:pt>
              </c:numCache>
            </c:numRef>
          </c:cat>
          <c:val>
            <c:numRef>
              <c:f>charts!$I$10:$AK$10</c:f>
              <c:numCache>
                <c:formatCode>0.0%</c:formatCode>
                <c:ptCount val="29"/>
                <c:pt idx="0">
                  <c:v>0.89268370217539672</c:v>
                </c:pt>
                <c:pt idx="1">
                  <c:v>0.74566830585879562</c:v>
                </c:pt>
                <c:pt idx="2">
                  <c:v>0.74587188659673698</c:v>
                </c:pt>
                <c:pt idx="3">
                  <c:v>0.75839778946145475</c:v>
                </c:pt>
                <c:pt idx="4">
                  <c:v>0.7616191606057936</c:v>
                </c:pt>
                <c:pt idx="5">
                  <c:v>0.73606084247432491</c:v>
                </c:pt>
                <c:pt idx="6">
                  <c:v>0.70563338994368308</c:v>
                </c:pt>
                <c:pt idx="7">
                  <c:v>0.70549994809997107</c:v>
                </c:pt>
                <c:pt idx="8">
                  <c:v>0.67510160041723377</c:v>
                </c:pt>
                <c:pt idx="9">
                  <c:v>0.68899389303473457</c:v>
                </c:pt>
                <c:pt idx="10">
                  <c:v>0.67128297636245349</c:v>
                </c:pt>
                <c:pt idx="11">
                  <c:v>0.66373036624066195</c:v>
                </c:pt>
                <c:pt idx="12">
                  <c:v>0.64051627427052127</c:v>
                </c:pt>
                <c:pt idx="13">
                  <c:v>0.63027798864248619</c:v>
                </c:pt>
                <c:pt idx="14">
                  <c:v>0.62480709955274549</c:v>
                </c:pt>
                <c:pt idx="15">
                  <c:v>0.61636303119593272</c:v>
                </c:pt>
                <c:pt idx="16">
                  <c:v>0.61686191030056658</c:v>
                </c:pt>
                <c:pt idx="17">
                  <c:v>0.61373427425295257</c:v>
                </c:pt>
                <c:pt idx="18">
                  <c:v>0.61820770135197045</c:v>
                </c:pt>
                <c:pt idx="19">
                  <c:v>0.61952339518065813</c:v>
                </c:pt>
                <c:pt idx="20">
                  <c:v>0.62453710481019886</c:v>
                </c:pt>
                <c:pt idx="21">
                  <c:v>0.63393914338297319</c:v>
                </c:pt>
                <c:pt idx="22">
                  <c:v>0.6394204014392969</c:v>
                </c:pt>
                <c:pt idx="23">
                  <c:v>0.64239518336223556</c:v>
                </c:pt>
                <c:pt idx="24">
                  <c:v>0.64474130876359415</c:v>
                </c:pt>
                <c:pt idx="25">
                  <c:v>0.64514227535728841</c:v>
                </c:pt>
                <c:pt idx="26">
                  <c:v>0.64529795460955686</c:v>
                </c:pt>
                <c:pt idx="27">
                  <c:v>0.64021092458407647</c:v>
                </c:pt>
                <c:pt idx="28">
                  <c:v>0.63915459899808469</c:v>
                </c:pt>
              </c:numCache>
            </c:numRef>
          </c:val>
          <c:smooth val="0"/>
          <c:extLst>
            <c:ext xmlns:c16="http://schemas.microsoft.com/office/drawing/2014/chart" uri="{C3380CC4-5D6E-409C-BE32-E72D297353CC}">
              <c16:uniqueId val="{00000000-86F6-40D0-8B1C-099611530945}"/>
            </c:ext>
          </c:extLst>
        </c:ser>
        <c:ser>
          <c:idx val="1"/>
          <c:order val="1"/>
          <c:tx>
            <c:strRef>
              <c:f>charts!$B$14</c:f>
              <c:strCache>
                <c:ptCount val="1"/>
                <c:pt idx="0">
                  <c:v>Debt Service to Opeating Revenue</c:v>
                </c:pt>
              </c:strCache>
            </c:strRef>
          </c:tx>
          <c:spPr>
            <a:ln w="28575" cap="rnd">
              <a:solidFill>
                <a:schemeClr val="accent2"/>
              </a:solidFill>
              <a:round/>
            </a:ln>
            <a:effectLst/>
          </c:spPr>
          <c:marker>
            <c:symbol val="none"/>
          </c:marker>
          <c:cat>
            <c:numRef>
              <c:f>charts!$I$3:$AK$3</c:f>
              <c:numCache>
                <c:formatCode>General</c:formatCode>
                <c:ptCount val="29"/>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pt idx="15">
                  <c:v>2023</c:v>
                </c:pt>
                <c:pt idx="16">
                  <c:v>2024</c:v>
                </c:pt>
                <c:pt idx="17">
                  <c:v>2025</c:v>
                </c:pt>
                <c:pt idx="18">
                  <c:v>2026</c:v>
                </c:pt>
                <c:pt idx="19">
                  <c:v>2027</c:v>
                </c:pt>
                <c:pt idx="20">
                  <c:v>2028</c:v>
                </c:pt>
                <c:pt idx="21">
                  <c:v>2029</c:v>
                </c:pt>
                <c:pt idx="22">
                  <c:v>2030</c:v>
                </c:pt>
                <c:pt idx="23">
                  <c:v>2031</c:v>
                </c:pt>
                <c:pt idx="24">
                  <c:v>2032</c:v>
                </c:pt>
                <c:pt idx="25">
                  <c:v>2033</c:v>
                </c:pt>
                <c:pt idx="26">
                  <c:v>2034</c:v>
                </c:pt>
                <c:pt idx="27">
                  <c:v>2035</c:v>
                </c:pt>
                <c:pt idx="28">
                  <c:v>2036</c:v>
                </c:pt>
              </c:numCache>
            </c:numRef>
          </c:cat>
          <c:val>
            <c:numRef>
              <c:f>charts!$I$14:$AK$14</c:f>
              <c:numCache>
                <c:formatCode>0.0%</c:formatCode>
                <c:ptCount val="29"/>
                <c:pt idx="0">
                  <c:v>0.15641450956734229</c:v>
                </c:pt>
                <c:pt idx="1">
                  <c:v>0.20032999583235012</c:v>
                </c:pt>
                <c:pt idx="2">
                  <c:v>0.16149457864939526</c:v>
                </c:pt>
                <c:pt idx="3">
                  <c:v>0.18416857990462604</c:v>
                </c:pt>
                <c:pt idx="4">
                  <c:v>0.2113323810014105</c:v>
                </c:pt>
                <c:pt idx="5">
                  <c:v>0.20516985847398522</c:v>
                </c:pt>
                <c:pt idx="6">
                  <c:v>0.20842343421759829</c:v>
                </c:pt>
                <c:pt idx="7">
                  <c:v>0.214731234978916</c:v>
                </c:pt>
                <c:pt idx="8">
                  <c:v>0.21764913327708096</c:v>
                </c:pt>
                <c:pt idx="9">
                  <c:v>0.20543888077415384</c:v>
                </c:pt>
                <c:pt idx="10">
                  <c:v>0.21422352297795266</c:v>
                </c:pt>
                <c:pt idx="11">
                  <c:v>0.20460187391211615</c:v>
                </c:pt>
                <c:pt idx="12">
                  <c:v>0.21950427179018667</c:v>
                </c:pt>
                <c:pt idx="13">
                  <c:v>0.1977894550264474</c:v>
                </c:pt>
                <c:pt idx="14">
                  <c:v>0.21431598335447952</c:v>
                </c:pt>
                <c:pt idx="15">
                  <c:v>0.2207298965226219</c:v>
                </c:pt>
                <c:pt idx="16">
                  <c:v>0.22442045028703289</c:v>
                </c:pt>
                <c:pt idx="17">
                  <c:v>0.21604157196497059</c:v>
                </c:pt>
                <c:pt idx="18">
                  <c:v>0.21455550982183233</c:v>
                </c:pt>
                <c:pt idx="19">
                  <c:v>0.20562895348673232</c:v>
                </c:pt>
                <c:pt idx="20">
                  <c:v>0.20875895813577994</c:v>
                </c:pt>
                <c:pt idx="21">
                  <c:v>0.2082431810635218</c:v>
                </c:pt>
                <c:pt idx="22">
                  <c:v>0.20367566891747024</c:v>
                </c:pt>
                <c:pt idx="23">
                  <c:v>0.20709265374736707</c:v>
                </c:pt>
                <c:pt idx="24">
                  <c:v>0.21141553979384792</c:v>
                </c:pt>
                <c:pt idx="25">
                  <c:v>0.21565786620294877</c:v>
                </c:pt>
                <c:pt idx="26">
                  <c:v>0.22022539403003918</c:v>
                </c:pt>
                <c:pt idx="27">
                  <c:v>0.22398124082242649</c:v>
                </c:pt>
                <c:pt idx="28">
                  <c:v>0.22773273048403214</c:v>
                </c:pt>
              </c:numCache>
            </c:numRef>
          </c:val>
          <c:smooth val="0"/>
          <c:extLst>
            <c:ext xmlns:c16="http://schemas.microsoft.com/office/drawing/2014/chart" uri="{C3380CC4-5D6E-409C-BE32-E72D297353CC}">
              <c16:uniqueId val="{00000001-86F6-40D0-8B1C-099611530945}"/>
            </c:ext>
          </c:extLst>
        </c:ser>
        <c:dLbls>
          <c:showLegendKey val="0"/>
          <c:showVal val="0"/>
          <c:showCatName val="0"/>
          <c:showSerName val="0"/>
          <c:showPercent val="0"/>
          <c:showBubbleSize val="0"/>
        </c:dLbls>
        <c:smooth val="0"/>
        <c:axId val="726767512"/>
        <c:axId val="726768168"/>
      </c:lineChart>
      <c:catAx>
        <c:axId val="7267675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726768168"/>
        <c:crosses val="autoZero"/>
        <c:auto val="1"/>
        <c:lblAlgn val="ctr"/>
        <c:lblOffset val="100"/>
        <c:tickLblSkip val="4"/>
        <c:noMultiLvlLbl val="0"/>
      </c:catAx>
      <c:valAx>
        <c:axId val="7267681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7267675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userShapes r:id="rId5"/>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9500325588075011E-2"/>
          <c:y val="0.12127540666055038"/>
          <c:w val="0.88165012078324989"/>
          <c:h val="0.80666647090715193"/>
        </c:manualLayout>
      </c:layout>
      <c:lineChart>
        <c:grouping val="standard"/>
        <c:varyColors val="0"/>
        <c:ser>
          <c:idx val="0"/>
          <c:order val="0"/>
          <c:tx>
            <c:strRef>
              <c:f>charts!$B$8</c:f>
              <c:strCache>
                <c:ptCount val="1"/>
                <c:pt idx="0">
                  <c:v>Long-Term Debt, net</c:v>
                </c:pt>
              </c:strCache>
            </c:strRef>
          </c:tx>
          <c:spPr>
            <a:ln w="28575" cap="rnd">
              <a:solidFill>
                <a:schemeClr val="accent1"/>
              </a:solidFill>
              <a:round/>
            </a:ln>
            <a:effectLst/>
          </c:spPr>
          <c:marker>
            <c:symbol val="none"/>
          </c:marker>
          <c:cat>
            <c:numRef>
              <c:f>charts!$I$3:$AK$3</c:f>
              <c:numCache>
                <c:formatCode>General</c:formatCode>
                <c:ptCount val="29"/>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pt idx="15">
                  <c:v>2023</c:v>
                </c:pt>
                <c:pt idx="16">
                  <c:v>2024</c:v>
                </c:pt>
                <c:pt idx="17">
                  <c:v>2025</c:v>
                </c:pt>
                <c:pt idx="18">
                  <c:v>2026</c:v>
                </c:pt>
                <c:pt idx="19">
                  <c:v>2027</c:v>
                </c:pt>
                <c:pt idx="20">
                  <c:v>2028</c:v>
                </c:pt>
                <c:pt idx="21">
                  <c:v>2029</c:v>
                </c:pt>
                <c:pt idx="22">
                  <c:v>2030</c:v>
                </c:pt>
                <c:pt idx="23">
                  <c:v>2031</c:v>
                </c:pt>
                <c:pt idx="24">
                  <c:v>2032</c:v>
                </c:pt>
                <c:pt idx="25">
                  <c:v>2033</c:v>
                </c:pt>
                <c:pt idx="26">
                  <c:v>2034</c:v>
                </c:pt>
                <c:pt idx="27">
                  <c:v>2035</c:v>
                </c:pt>
                <c:pt idx="28">
                  <c:v>2036</c:v>
                </c:pt>
              </c:numCache>
            </c:numRef>
          </c:cat>
          <c:val>
            <c:numRef>
              <c:f>charts!$I$8:$AK$8</c:f>
              <c:numCache>
                <c:formatCode>_(* #,##0_);_(* \(#,##0\);_(* "-"??_);_(@_)</c:formatCode>
                <c:ptCount val="29"/>
                <c:pt idx="0">
                  <c:v>1483.34316973</c:v>
                </c:pt>
                <c:pt idx="1">
                  <c:v>1340.6467178100002</c:v>
                </c:pt>
                <c:pt idx="2">
                  <c:v>1546.27144449</c:v>
                </c:pt>
                <c:pt idx="3">
                  <c:v>1668.70999725</c:v>
                </c:pt>
                <c:pt idx="4">
                  <c:v>1791.4772962900001</c:v>
                </c:pt>
                <c:pt idx="5">
                  <c:v>1870.3082693699989</c:v>
                </c:pt>
                <c:pt idx="6">
                  <c:v>1925.1920564900001</c:v>
                </c:pt>
                <c:pt idx="7">
                  <c:v>2089.29567623</c:v>
                </c:pt>
                <c:pt idx="8">
                  <c:v>2163.4851227899999</c:v>
                </c:pt>
                <c:pt idx="9">
                  <c:v>2417.9902740100001</c:v>
                </c:pt>
                <c:pt idx="10">
                  <c:v>2564.84070096</c:v>
                </c:pt>
                <c:pt idx="11">
                  <c:v>2682.5131169299998</c:v>
                </c:pt>
                <c:pt idx="12">
                  <c:v>2694.7500694999999</c:v>
                </c:pt>
                <c:pt idx="13">
                  <c:v>2741.1552116112507</c:v>
                </c:pt>
                <c:pt idx="14">
                  <c:v>2801.9077950689511</c:v>
                </c:pt>
                <c:pt idx="15">
                  <c:v>2845.2797727685388</c:v>
                </c:pt>
                <c:pt idx="16">
                  <c:v>2910.355090614551</c:v>
                </c:pt>
                <c:pt idx="17">
                  <c:v>2949.8105981410863</c:v>
                </c:pt>
                <c:pt idx="18">
                  <c:v>3020.1326125240075</c:v>
                </c:pt>
                <c:pt idx="19">
                  <c:v>3071.7867131780858</c:v>
                </c:pt>
                <c:pt idx="20">
                  <c:v>3137.869013356185</c:v>
                </c:pt>
                <c:pt idx="21">
                  <c:v>3227.6315501322042</c:v>
                </c:pt>
                <c:pt idx="22">
                  <c:v>3313.8896106238367</c:v>
                </c:pt>
                <c:pt idx="23">
                  <c:v>3388.765858838588</c:v>
                </c:pt>
                <c:pt idx="24">
                  <c:v>3461.7606401020057</c:v>
                </c:pt>
                <c:pt idx="25">
                  <c:v>3525.6379073993885</c:v>
                </c:pt>
                <c:pt idx="26">
                  <c:v>3579.1198419130924</c:v>
                </c:pt>
                <c:pt idx="27">
                  <c:v>3604.4979666818472</c:v>
                </c:pt>
                <c:pt idx="28">
                  <c:v>3653.6235790429646</c:v>
                </c:pt>
              </c:numCache>
            </c:numRef>
          </c:val>
          <c:smooth val="0"/>
          <c:extLst>
            <c:ext xmlns:c16="http://schemas.microsoft.com/office/drawing/2014/chart" uri="{C3380CC4-5D6E-409C-BE32-E72D297353CC}">
              <c16:uniqueId val="{00000000-BFC7-4532-AD3E-1071BB136B63}"/>
            </c:ext>
          </c:extLst>
        </c:ser>
        <c:ser>
          <c:idx val="1"/>
          <c:order val="1"/>
          <c:tx>
            <c:strRef>
              <c:f>charts!$B$4</c:f>
              <c:strCache>
                <c:ptCount val="1"/>
                <c:pt idx="0">
                  <c:v>Net Fixed Assets, $M</c:v>
                </c:pt>
              </c:strCache>
            </c:strRef>
          </c:tx>
          <c:spPr>
            <a:ln w="28575" cap="rnd">
              <a:solidFill>
                <a:schemeClr val="accent4"/>
              </a:solidFill>
              <a:round/>
            </a:ln>
            <a:effectLst/>
          </c:spPr>
          <c:marker>
            <c:symbol val="none"/>
          </c:marker>
          <c:cat>
            <c:numRef>
              <c:f>charts!$I$3:$AK$3</c:f>
              <c:numCache>
                <c:formatCode>General</c:formatCode>
                <c:ptCount val="29"/>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c:v>
                </c:pt>
                <c:pt idx="15">
                  <c:v>2023</c:v>
                </c:pt>
                <c:pt idx="16">
                  <c:v>2024</c:v>
                </c:pt>
                <c:pt idx="17">
                  <c:v>2025</c:v>
                </c:pt>
                <c:pt idx="18">
                  <c:v>2026</c:v>
                </c:pt>
                <c:pt idx="19">
                  <c:v>2027</c:v>
                </c:pt>
                <c:pt idx="20">
                  <c:v>2028</c:v>
                </c:pt>
                <c:pt idx="21">
                  <c:v>2029</c:v>
                </c:pt>
                <c:pt idx="22">
                  <c:v>2030</c:v>
                </c:pt>
                <c:pt idx="23">
                  <c:v>2031</c:v>
                </c:pt>
                <c:pt idx="24">
                  <c:v>2032</c:v>
                </c:pt>
                <c:pt idx="25">
                  <c:v>2033</c:v>
                </c:pt>
                <c:pt idx="26">
                  <c:v>2034</c:v>
                </c:pt>
                <c:pt idx="27">
                  <c:v>2035</c:v>
                </c:pt>
                <c:pt idx="28">
                  <c:v>2036</c:v>
                </c:pt>
              </c:numCache>
            </c:numRef>
          </c:cat>
          <c:val>
            <c:numRef>
              <c:f>charts!$I$4:$AK$4</c:f>
              <c:numCache>
                <c:formatCode>_(* #,##0_);_(* \(#,##0\);_(* "-"??_);_(@_)</c:formatCode>
                <c:ptCount val="29"/>
                <c:pt idx="0">
                  <c:v>1661.6671348599898</c:v>
                </c:pt>
                <c:pt idx="1">
                  <c:v>1797.9129691799901</c:v>
                </c:pt>
                <c:pt idx="2">
                  <c:v>2073.1059479199903</c:v>
                </c:pt>
                <c:pt idx="3">
                  <c:v>2200.3096797459898</c:v>
                </c:pt>
                <c:pt idx="4">
                  <c:v>2352.19567594</c:v>
                </c:pt>
                <c:pt idx="5">
                  <c:v>2540.9696609899997</c:v>
                </c:pt>
                <c:pt idx="6">
                  <c:v>2728.3176844050004</c:v>
                </c:pt>
                <c:pt idx="7">
                  <c:v>2961.4398723300001</c:v>
                </c:pt>
                <c:pt idx="8">
                  <c:v>3204.6807790899902</c:v>
                </c:pt>
                <c:pt idx="9">
                  <c:v>3509.4509522569901</c:v>
                </c:pt>
                <c:pt idx="10">
                  <c:v>3820.8040294099997</c:v>
                </c:pt>
                <c:pt idx="11">
                  <c:v>4041.5705734899998</c:v>
                </c:pt>
                <c:pt idx="12">
                  <c:v>4207.1531633899995</c:v>
                </c:pt>
                <c:pt idx="13">
                  <c:v>4349.1209609195503</c:v>
                </c:pt>
                <c:pt idx="14">
                  <c:v>4484.4365518167697</c:v>
                </c:pt>
                <c:pt idx="15">
                  <c:v>4616.2401519244695</c:v>
                </c:pt>
                <c:pt idx="16">
                  <c:v>4718.0009691252899</c:v>
                </c:pt>
                <c:pt idx="17">
                  <c:v>4806.3318636255799</c:v>
                </c:pt>
                <c:pt idx="18">
                  <c:v>4885.30409103481</c:v>
                </c:pt>
                <c:pt idx="19">
                  <c:v>4958.3062352025099</c:v>
                </c:pt>
                <c:pt idx="20">
                  <c:v>5024.3115888363509</c:v>
                </c:pt>
                <c:pt idx="21">
                  <c:v>5091.39021280208</c:v>
                </c:pt>
                <c:pt idx="22">
                  <c:v>5182.6460387633397</c:v>
                </c:pt>
                <c:pt idx="23">
                  <c:v>5275.2043393322292</c:v>
                </c:pt>
                <c:pt idx="24">
                  <c:v>5369.2242036430798</c:v>
                </c:pt>
                <c:pt idx="25">
                  <c:v>5464.8998245338098</c:v>
                </c:pt>
                <c:pt idx="26">
                  <c:v>5546.4608501334396</c:v>
                </c:pt>
                <c:pt idx="27">
                  <c:v>5630.1725388762598</c:v>
                </c:pt>
                <c:pt idx="28">
                  <c:v>5716.3377761346801</c:v>
                </c:pt>
              </c:numCache>
            </c:numRef>
          </c:val>
          <c:smooth val="0"/>
          <c:extLst>
            <c:ext xmlns:c16="http://schemas.microsoft.com/office/drawing/2014/chart" uri="{C3380CC4-5D6E-409C-BE32-E72D297353CC}">
              <c16:uniqueId val="{00000001-BFC7-4532-AD3E-1071BB136B63}"/>
            </c:ext>
          </c:extLst>
        </c:ser>
        <c:dLbls>
          <c:showLegendKey val="0"/>
          <c:showVal val="0"/>
          <c:showCatName val="0"/>
          <c:showSerName val="0"/>
          <c:showPercent val="0"/>
          <c:showBubbleSize val="0"/>
        </c:dLbls>
        <c:smooth val="0"/>
        <c:axId val="721523408"/>
        <c:axId val="721520456"/>
      </c:lineChart>
      <c:catAx>
        <c:axId val="7215234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721520456"/>
        <c:crosses val="autoZero"/>
        <c:auto val="1"/>
        <c:lblAlgn val="ctr"/>
        <c:lblOffset val="100"/>
        <c:tickLblSkip val="4"/>
        <c:noMultiLvlLbl val="0"/>
      </c:catAx>
      <c:valAx>
        <c:axId val="721520456"/>
        <c:scaling>
          <c:orientation val="minMax"/>
        </c:scaling>
        <c:delete val="0"/>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721523408"/>
        <c:crosses val="autoZero"/>
        <c:crossBetween val="between"/>
      </c:valAx>
      <c:spPr>
        <a:noFill/>
        <a:ln>
          <a:noFill/>
        </a:ln>
        <a:effectLst/>
      </c:spPr>
    </c:plotArea>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userShapes r:id="rId5"/>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numDim type="val">
        <cx:f>'Table 1'!$U$3:$U$34</cx:f>
        <cx:lvl ptCount="32" formatCode="General">
          <cx:pt idx="2">86.400000000000006</cx:pt>
          <cx:pt idx="3">42.600000000000001</cx:pt>
          <cx:pt idx="4">58</cx:pt>
          <cx:pt idx="9">54.700000000000003</cx:pt>
          <cx:pt idx="26">64.099999999999994</cx:pt>
          <cx:pt idx="27">25.199999999999999</cx:pt>
          <cx:pt idx="29">42</cx:pt>
        </cx:lvl>
      </cx:numDim>
    </cx:data>
    <cx:data id="1">
      <cx:numDim type="val">
        <cx:f>'Table 1'!$V$3:$V$34</cx:f>
        <cx:lvl ptCount="32" formatCode="General">
          <cx:pt idx="2">32.799999999999997</cx:pt>
          <cx:pt idx="3">18.5</cx:pt>
          <cx:pt idx="4">13.6</cx:pt>
          <cx:pt idx="9">27.199999999999999</cx:pt>
          <cx:pt idx="10">14.6</cx:pt>
          <cx:pt idx="11">9.3000000000000007</cx:pt>
          <cx:pt idx="26">22</cx:pt>
          <cx:pt idx="27">5.2999999999999998</cx:pt>
          <cx:pt idx="29">6.5999999999999996</cx:pt>
        </cx:lvl>
      </cx:numDim>
    </cx:data>
  </cx:chartData>
  <cx:chart>
    <cx:plotArea>
      <cx:plotAreaRegion>
        <cx:series layoutId="boxWhisker" uniqueId="{2EE58BB1-2AF9-4468-94C5-F1EE6BBB1D3E}" formatIdx="1">
          <cx:tx>
            <cx:txData>
              <cx:f>'Table 1'!$M$2</cx:f>
              <cx:v>Long Term Debt/ Net Fixed Assets (%)</cx:v>
            </cx:txData>
          </cx:tx>
          <cx:dataId val="0"/>
          <cx:layoutPr>
            <cx:statistics quartileMethod="exclusive"/>
          </cx:layoutPr>
        </cx:series>
        <cx:series layoutId="boxWhisker" uniqueId="{32DFD4F0-7D68-47FB-B528-72D602A8213F}" formatIdx="5">
          <cx:tx>
            <cx:txData>
              <cx:f>'Table 1'!$Q$2</cx:f>
              <cx:v>Debt Service to Operating Revenues (%)</cx:v>
            </cx:txData>
          </cx:tx>
          <cx:dataId val="1"/>
          <cx:layoutPr>
            <cx:statistics quartileMethod="exclusive"/>
          </cx:layoutPr>
        </cx:series>
      </cx:plotAreaRegion>
      <cx:axis id="0" hidden="1">
        <cx:catScaling gapWidth="0"/>
        <cx:tickLabels/>
      </cx:axis>
      <cx:axis id="1" hidden="1">
        <cx:valScaling max="120"/>
        <cx:majorGridlines/>
        <cx:tickLabels/>
        <cx:numFmt formatCode="0" sourceLinked="0"/>
      </cx:axis>
    </cx:plotArea>
  </cx:chart>
</cx:chartSpace>
</file>

<file path=ppt/charts/chartEx2.xml><?xml version="1.0" encoding="utf-8"?>
<cx:chartSpace xmlns:a="http://schemas.openxmlformats.org/drawingml/2006/main" xmlns:r="http://schemas.openxmlformats.org/officeDocument/2006/relationships" xmlns:cx="http://schemas.microsoft.com/office/drawing/2014/chartex">
  <cx:chartData>
    <cx:externalData r:id="rId1" cx:autoUpdate="0"/>
    <cx:data id="0">
      <cx:numDim type="val">
        <cx:f>'Table 1'!$M$3:$M$34</cx:f>
        <cx:lvl ptCount="32" formatCode="0.0">
          <cx:pt idx="0">72.700000000000003</cx:pt>
          <cx:pt idx="1">65.900000000000006</cx:pt>
          <cx:pt idx="2">86.400000000000006</cx:pt>
          <cx:pt idx="3">42.600000000000001</cx:pt>
          <cx:pt idx="4">58</cx:pt>
          <cx:pt idx="5">52.399999999999999</cx:pt>
          <cx:pt idx="6">28.300000000000001</cx:pt>
          <cx:pt idx="7">89</cx:pt>
          <cx:pt idx="8">75.099999999999994</cx:pt>
          <cx:pt idx="9">54.700000000000003</cx:pt>
          <cx:pt idx="10">114.8</cx:pt>
          <cx:pt idx="11">46.600000000000001</cx:pt>
          <cx:pt idx="12">63.5</cx:pt>
          <cx:pt idx="13">66.700000000000003</cx:pt>
          <cx:pt idx="14">115.09999999999999</cx:pt>
          <cx:pt idx="15">76.799999999999997</cx:pt>
          <cx:pt idx="16">75.299999999999997</cx:pt>
          <cx:pt idx="17">28.5</cx:pt>
          <cx:pt idx="18">87.200000000000003</cx:pt>
          <cx:pt idx="19">56.399999999999999</cx:pt>
          <cx:pt idx="20">39.799999999999997</cx:pt>
          <cx:pt idx="21">72.5</cx:pt>
          <cx:pt idx="22">53.5</cx:pt>
          <cx:pt idx="23">81.700000000000003</cx:pt>
          <cx:pt idx="24">49.799999999999997</cx:pt>
          <cx:pt idx="25">65.200000000000003</cx:pt>
          <cx:pt idx="26">64.099999999999994</cx:pt>
          <cx:pt idx="27">25.199999999999999</cx:pt>
          <cx:pt idx="28">135.09999999999999</cx:pt>
          <cx:pt idx="29">42</cx:pt>
          <cx:pt idx="30">65.5</cx:pt>
          <cx:pt idx="31">77.400000000000006</cx:pt>
        </cx:lvl>
      </cx:numDim>
    </cx:data>
    <cx:data id="1">
      <cx:numDim type="val">
        <cx:f>'Table 1'!$Q$3:$Q$34</cx:f>
        <cx:lvl ptCount="32" formatCode="0.0">
          <cx:pt idx="0">11.300000000000001</cx:pt>
          <cx:pt idx="1">11</cx:pt>
          <cx:pt idx="2">32.799999999999997</cx:pt>
          <cx:pt idx="3">18.5</cx:pt>
          <cx:pt idx="4">13.6</cx:pt>
          <cx:pt idx="5">22.199999999999999</cx:pt>
          <cx:pt idx="6">8.1999999999999993</cx:pt>
          <cx:pt idx="7">24.800000000000001</cx:pt>
          <cx:pt idx="8">17.800000000000001</cx:pt>
          <cx:pt idx="9">27.199999999999999</cx:pt>
          <cx:pt idx="10">14.6</cx:pt>
          <cx:pt idx="11">9.3000000000000007</cx:pt>
          <cx:pt idx="12">9</cx:pt>
          <cx:pt idx="13">5.2999999999999998</cx:pt>
          <cx:pt idx="14">21.600000000000001</cx:pt>
          <cx:pt idx="15">16.399999999999999</cx:pt>
          <cx:pt idx="16">25.5</cx:pt>
          <cx:pt idx="17">3.2000000000000002</cx:pt>
          <cx:pt idx="18">16.300000000000001</cx:pt>
          <cx:pt idx="19">13.9</cx:pt>
          <cx:pt idx="20">9.8000000000000007</cx:pt>
          <cx:pt idx="21">11.1</cx:pt>
          <cx:pt idx="22">15.300000000000001</cx:pt>
          <cx:pt idx="23">12.199999999999999</cx:pt>
          <cx:pt idx="24">9.0999999999999996</cx:pt>
          <cx:pt idx="25">15.699999999999999</cx:pt>
          <cx:pt idx="26">22</cx:pt>
          <cx:pt idx="27">5.2999999999999998</cx:pt>
          <cx:pt idx="28">27.899999999999999</cx:pt>
          <cx:pt idx="29">6.5999999999999996</cx:pt>
          <cx:pt idx="30">16.199999999999999</cx:pt>
          <cx:pt idx="31">22.300000000000001</cx:pt>
        </cx:lvl>
      </cx:numDim>
    </cx:data>
  </cx:chartData>
  <cx:chart>
    <cx:plotArea>
      <cx:plotAreaRegion>
        <cx:series layoutId="boxWhisker" uniqueId="{2EE58BB1-2AF9-4468-94C5-F1EE6BBB1D3E}" formatIdx="1">
          <cx:tx>
            <cx:txData>
              <cx:f>'Table 1'!$M$2</cx:f>
              <cx:v>Long Term Debt/ Net Fixed Assets (%)</cx:v>
            </cx:txData>
          </cx:tx>
          <cx:dataId val="0"/>
          <cx:layoutPr>
            <cx:statistics quartileMethod="exclusive"/>
          </cx:layoutPr>
        </cx:series>
        <cx:series layoutId="boxWhisker" uniqueId="{32DFD4F0-7D68-47FB-B528-72D602A8213F}" formatIdx="5">
          <cx:tx>
            <cx:txData>
              <cx:f>'Table 1'!$Q$2</cx:f>
              <cx:v>Debt Service to Operating Revenues (%)</cx:v>
            </cx:txData>
          </cx:tx>
          <cx:dataId val="1"/>
          <cx:layoutPr>
            <cx:statistics quartileMethod="exclusive"/>
          </cx:layoutPr>
        </cx:series>
      </cx:plotAreaRegion>
      <cx:axis id="0" hidden="1">
        <cx:catScaling gapWidth="0.610000014"/>
        <cx:tickLabels/>
      </cx:axis>
      <cx:axis id="1">
        <cx:valScaling max="120"/>
        <cx:majorGridlines/>
        <cx:majorTickMarks type="in"/>
        <cx:tickLabels/>
        <cx:numFmt formatCode="0" sourceLinked="0"/>
        <cx:txPr>
          <a:bodyPr spcFirstLastPara="1" vertOverflow="ellipsis" horzOverflow="overflow" wrap="square" lIns="0" tIns="0" rIns="0" bIns="0" anchor="ctr" anchorCtr="1"/>
          <a:lstStyle/>
          <a:p>
            <a:pPr algn="ctr" rtl="0">
              <a:defRPr sz="1200" b="1"/>
            </a:pPr>
            <a:endParaRPr lang="en-US" sz="1200" b="1" i="0" u="none" strike="noStrike" baseline="0">
              <a:solidFill>
                <a:prstClr val="black">
                  <a:lumMod val="65000"/>
                  <a:lumOff val="35000"/>
                </a:prstClr>
              </a:solidFill>
              <a:latin typeface="Segoe UI"/>
            </a:endParaRPr>
          </a:p>
        </cx:txPr>
      </cx:axis>
    </cx:plotArea>
    <cx:legend pos="b" align="ctr" overlay="0">
      <cx:txPr>
        <a:bodyPr spcFirstLastPara="1" vertOverflow="ellipsis" horzOverflow="overflow" wrap="square" lIns="0" tIns="0" rIns="0" bIns="0" anchor="ctr" anchorCtr="1"/>
        <a:lstStyle/>
        <a:p>
          <a:pPr algn="ctr" rtl="0">
            <a:defRPr sz="1100"/>
          </a:pPr>
          <a:endParaRPr lang="en-US" sz="1100" b="0" i="0" u="none" strike="noStrike" baseline="0">
            <a:solidFill>
              <a:prstClr val="black">
                <a:lumMod val="65000"/>
                <a:lumOff val="35000"/>
              </a:prstClr>
            </a:solidFill>
            <a:latin typeface="Segoe UI"/>
          </a:endParaRPr>
        </a:p>
      </cx:txPr>
    </cx:legend>
  </cx:chart>
</cx:chartSpace>
</file>

<file path=ppt/charts/chartEx3.xml><?xml version="1.0" encoding="utf-8"?>
<cx:chartSpace xmlns:a="http://schemas.openxmlformats.org/drawingml/2006/main" xmlns:r="http://schemas.openxmlformats.org/officeDocument/2006/relationships" xmlns:cx="http://schemas.microsoft.com/office/drawing/2014/chartex">
  <cx:chartData>
    <cx:externalData r:id="rId1" cx:autoUpdate="0"/>
    <cx:data id="0">
      <cx:numDim type="val">
        <cx:f>'Table 1'!$O$3:$O$35</cx:f>
        <cx:lvl ptCount="33" formatCode="0.0">
          <cx:pt idx="0">2.5</cx:pt>
          <cx:pt idx="1">3.1000000000000001</cx:pt>
          <cx:pt idx="2">1.2</cx:pt>
          <cx:pt idx="3">1.8999999999999999</cx:pt>
          <cx:pt idx="4">1.8</cx:pt>
          <cx:pt idx="5">2.2000000000000002</cx:pt>
          <cx:pt idx="6">3.6000000000000001</cx:pt>
          <cx:pt idx="7">1.8</cx:pt>
          <cx:pt idx="8">2</cx:pt>
          <cx:pt idx="9">2.1000000000000001</cx:pt>
          <cx:pt idx="10">1.3999999999999999</cx:pt>
          <cx:pt idx="11">2.6000000000000001</cx:pt>
          <cx:pt idx="12">5</cx:pt>
          <cx:pt idx="13">5.4000000000000004</cx:pt>
          <cx:pt idx="14">1.7</cx:pt>
          <cx:pt idx="15">1.8</cx:pt>
          <cx:pt idx="16">1.8</cx:pt>
          <cx:pt idx="17">4.7999999999999998</cx:pt>
          <cx:pt idx="18">1.2</cx:pt>
          <cx:pt idx="19">1.5</cx:pt>
          <cx:pt idx="20">1.7</cx:pt>
          <cx:pt idx="21">2.7000000000000002</cx:pt>
          <cx:pt idx="22">2.2999999999999998</cx:pt>
          <cx:pt idx="23">2.8999999999999999</cx:pt>
          <cx:pt idx="24">3.5</cx:pt>
          <cx:pt idx="25">2.6000000000000001</cx:pt>
          <cx:pt idx="26">1.8</cx:pt>
          <cx:pt idx="27">2.6000000000000001</cx:pt>
          <cx:pt idx="28">1.5</cx:pt>
          <cx:pt idx="29">3.7000000000000002</cx:pt>
          <cx:pt idx="30">2.3999999999999999</cx:pt>
          <cx:pt idx="31">1.8999999999999999</cx:pt>
          <cx:pt idx="32">2</cx:pt>
        </cx:lvl>
      </cx:numDim>
    </cx:data>
    <cx:data id="1"/>
    <cx:data id="2">
      <cx:numDim type="val">
        <cx:f>'Table 1'!$S$3:$S$35</cx:f>
        <cx:lvl ptCount="33" formatCode="General">
          <cx:pt idx="2">1.2</cx:pt>
          <cx:pt idx="3">1.8999999999999999</cx:pt>
          <cx:pt idx="4">1.8</cx:pt>
          <cx:pt idx="9">2.1000000000000001</cx:pt>
          <cx:pt idx="26">1.8</cx:pt>
          <cx:pt idx="27">2.6000000000000001</cx:pt>
          <cx:pt idx="29">3.7000000000000002</cx:pt>
        </cx:lvl>
      </cx:numDim>
    </cx:data>
  </cx:chartData>
  <cx:chart>
    <cx:plotArea>
      <cx:plotAreaRegion>
        <cx:series layoutId="boxWhisker" uniqueId="{00000007-0ECB-4A85-9DF8-9ABD7B4A2487}" formatIdx="0">
          <cx:tx>
            <cx:txData>
              <cx:f>'Table 1'!$O$2</cx:f>
              <cx:v>Total Debt Service
Coverage(4)</cx:v>
            </cx:txData>
          </cx:tx>
          <cx:spPr>
            <a:solidFill>
              <a:schemeClr val="bg1">
                <a:lumMod val="85000"/>
              </a:schemeClr>
            </a:solidFill>
            <a:ln>
              <a:solidFill>
                <a:schemeClr val="bg1">
                  <a:lumMod val="50000"/>
                </a:schemeClr>
              </a:solidFill>
            </a:ln>
          </cx:spPr>
          <cx:dataId val="0"/>
          <cx:layoutPr>
            <cx:visibility meanLine="0"/>
            <cx:statistics quartileMethod="exclusive"/>
          </cx:layoutPr>
        </cx:series>
        <cx:series layoutId="boxWhisker" uniqueId="{00000009-0ECB-4A85-9DF8-9ABD7B4A2487}" formatIdx="2">
          <cx:tx>
            <cx:txData>
              <cx:f/>
              <cx:v>blank</cx:v>
            </cx:txData>
          </cx:tx>
          <cx:dataId val="1"/>
          <cx:layoutPr>
            <cx:statistics quartileMethod="exclusive"/>
          </cx:layoutPr>
        </cx:series>
        <cx:series layoutId="boxWhisker" uniqueId="{0000000A-0ECB-4A85-9DF8-9ABD7B4A2487}">
          <cx:tx>
            <cx:txData>
              <cx:f/>
              <cx:v>NW hydro only</cx:v>
            </cx:txData>
          </cx:tx>
          <cx:spPr>
            <a:solidFill>
              <a:schemeClr val="bg1">
                <a:lumMod val="85000"/>
              </a:schemeClr>
            </a:solidFill>
            <a:ln>
              <a:solidFill>
                <a:schemeClr val="tx1">
                  <a:lumMod val="50000"/>
                  <a:lumOff val="50000"/>
                </a:schemeClr>
              </a:solidFill>
            </a:ln>
          </cx:spPr>
          <cx:dataId val="2"/>
          <cx:layoutPr>
            <cx:visibility nonoutliers="1" outliers="1"/>
            <cx:statistics quartileMethod="exclusive"/>
          </cx:layoutPr>
        </cx:series>
      </cx:plotAreaRegion>
      <cx:axis id="0" hidden="1">
        <cx:catScaling gapWidth="0.289999992"/>
        <cx:tickLabels/>
      </cx:axis>
      <cx:axis id="1">
        <cx:valScaling max="5.5" min="1"/>
        <cx:majorGridlines/>
        <cx:tickLabels/>
        <cx:txPr>
          <a:bodyPr spcFirstLastPara="1" vertOverflow="ellipsis" horzOverflow="overflow" wrap="square" lIns="0" tIns="0" rIns="0" bIns="0" anchor="ctr" anchorCtr="1"/>
          <a:lstStyle/>
          <a:p>
            <a:pPr algn="ctr" rtl="0">
              <a:defRPr sz="1200" b="1"/>
            </a:pPr>
            <a:endParaRPr lang="en-US" sz="1200" b="1" i="0" u="none" strike="noStrike" baseline="0">
              <a:solidFill>
                <a:prstClr val="black">
                  <a:lumMod val="65000"/>
                  <a:lumOff val="35000"/>
                </a:prstClr>
              </a:solidFill>
              <a:latin typeface="Segoe UI"/>
            </a:endParaRPr>
          </a:p>
        </cx:txPr>
      </cx:axis>
    </cx:plotArea>
  </cx:chart>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406">
  <cs:axisTitle>
    <cs:lnRef idx="0"/>
    <cs:fillRef idx="0"/>
    <cs:effectRef idx="0"/>
    <cs:fontRef idx="minor">
      <a:schemeClr val="tx1">
        <a:lumMod val="65000"/>
        <a:lumOff val="35000"/>
      </a:schemeClr>
    </cs:fontRef>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tx1">
        <a:lumMod val="65000"/>
        <a:lumOff val="35000"/>
      </a:schemeClr>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tx1"/>
    </cs:fontRef>
    <cs:spPr>
      <a:solidFill>
        <a:schemeClr val="phClr"/>
      </a:solidFill>
      <a:ln>
        <a:solidFill>
          <a:schemeClr val="phClr"/>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6.xml><?xml version="1.0" encoding="utf-8"?>
<cs:chartStyle xmlns:cs="http://schemas.microsoft.com/office/drawing/2012/chartStyle" xmlns:a="http://schemas.openxmlformats.org/drawingml/2006/main" id="406">
  <cs:axisTitle>
    <cs:lnRef idx="0"/>
    <cs:fillRef idx="0"/>
    <cs:effectRef idx="0"/>
    <cs:fontRef idx="minor">
      <a:schemeClr val="tx1">
        <a:lumMod val="65000"/>
        <a:lumOff val="35000"/>
      </a:schemeClr>
    </cs:fontRef>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tx1">
        <a:lumMod val="65000"/>
        <a:lumOff val="35000"/>
      </a:schemeClr>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tx1"/>
    </cs:fontRef>
    <cs:spPr>
      <a:solidFill>
        <a:schemeClr val="phClr"/>
      </a:solidFill>
      <a:ln>
        <a:solidFill>
          <a:schemeClr val="phClr"/>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406">
  <cs:axisTitle>
    <cs:lnRef idx="0"/>
    <cs:fillRef idx="0"/>
    <cs:effectRef idx="0"/>
    <cs:fontRef idx="minor">
      <a:schemeClr val="tx1">
        <a:lumMod val="65000"/>
        <a:lumOff val="35000"/>
      </a:schemeClr>
    </cs:fontRef>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tx1">
        <a:lumMod val="65000"/>
        <a:lumOff val="35000"/>
      </a:schemeClr>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tx1"/>
    </cs:fontRef>
    <cs:spPr>
      <a:solidFill>
        <a:schemeClr val="phClr"/>
      </a:solidFill>
      <a:ln>
        <a:solidFill>
          <a:schemeClr val="phClr"/>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drawings/drawing1.xml><?xml version="1.0" encoding="utf-8"?>
<c:userShapes xmlns:c="http://schemas.openxmlformats.org/drawingml/2006/chart">
  <cdr:relSizeAnchor xmlns:cdr="http://schemas.openxmlformats.org/drawingml/2006/chartDrawing">
    <cdr:from>
      <cdr:x>0.66348</cdr:x>
      <cdr:y>0.53058</cdr:y>
    </cdr:from>
    <cdr:to>
      <cdr:x>0.97875</cdr:x>
      <cdr:y>0.67118</cdr:y>
    </cdr:to>
    <cdr:sp macro="" textlink="">
      <cdr:nvSpPr>
        <cdr:cNvPr id="2" name="TextBox 1">
          <a:extLst xmlns:a="http://schemas.openxmlformats.org/drawingml/2006/main">
            <a:ext uri="{FF2B5EF4-FFF2-40B4-BE49-F238E27FC236}">
              <a16:creationId xmlns:a16="http://schemas.microsoft.com/office/drawing/2014/main" id="{7D675390-F8DD-4BF1-B38E-82A6153C9F7C}"/>
            </a:ext>
          </a:extLst>
        </cdr:cNvPr>
        <cdr:cNvSpPr txBox="1"/>
      </cdr:nvSpPr>
      <cdr:spPr>
        <a:xfrm xmlns:a="http://schemas.openxmlformats.org/drawingml/2006/main">
          <a:off x="3279283" y="2200630"/>
          <a:ext cx="1558238" cy="58315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400" dirty="0">
              <a:solidFill>
                <a:schemeClr val="accent4"/>
              </a:solidFill>
            </a:rPr>
            <a:t>40% </a:t>
          </a:r>
          <a:r>
            <a:rPr lang="en-US" sz="1400" baseline="0" dirty="0">
              <a:solidFill>
                <a:schemeClr val="accent4"/>
              </a:solidFill>
            </a:rPr>
            <a:t>Target</a:t>
          </a:r>
          <a:endParaRPr lang="en-US" sz="1400" dirty="0">
            <a:solidFill>
              <a:schemeClr val="accent4"/>
            </a:solidFill>
          </a:endParaRPr>
        </a:p>
      </cdr:txBody>
    </cdr:sp>
  </cdr:relSizeAnchor>
  <cdr:relSizeAnchor xmlns:cdr="http://schemas.openxmlformats.org/drawingml/2006/chartDrawing">
    <cdr:from>
      <cdr:x>0.09006</cdr:x>
      <cdr:y>0.1487</cdr:y>
    </cdr:from>
    <cdr:to>
      <cdr:x>0.5</cdr:x>
      <cdr:y>0.29116</cdr:y>
    </cdr:to>
    <cdr:sp macro="" textlink="">
      <cdr:nvSpPr>
        <cdr:cNvPr id="3" name="TextBox 2">
          <a:extLst xmlns:a="http://schemas.openxmlformats.org/drawingml/2006/main">
            <a:ext uri="{FF2B5EF4-FFF2-40B4-BE49-F238E27FC236}">
              <a16:creationId xmlns:a16="http://schemas.microsoft.com/office/drawing/2014/main" id="{E13AFCBD-DB4E-4A10-B4D5-6F3F3B611B63}"/>
            </a:ext>
          </a:extLst>
        </cdr:cNvPr>
        <cdr:cNvSpPr txBox="1"/>
      </cdr:nvSpPr>
      <cdr:spPr>
        <a:xfrm xmlns:a="http://schemas.openxmlformats.org/drawingml/2006/main">
          <a:off x="445112" y="616765"/>
          <a:ext cx="2026163" cy="59086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400" dirty="0">
              <a:solidFill>
                <a:schemeClr val="accent6"/>
              </a:solidFill>
            </a:rPr>
            <a:t>6-Year Rolling Average**</a:t>
          </a:r>
        </a:p>
      </cdr:txBody>
    </cdr:sp>
  </cdr:relSizeAnchor>
</c:userShapes>
</file>

<file path=ppt/drawings/drawing2.xml><?xml version="1.0" encoding="utf-8"?>
<c:userShapes xmlns:c="http://schemas.openxmlformats.org/drawingml/2006/chart">
  <cdr:relSizeAnchor xmlns:cdr="http://schemas.openxmlformats.org/drawingml/2006/chartDrawing">
    <cdr:from>
      <cdr:x>0.75986</cdr:x>
      <cdr:y>0.193</cdr:y>
    </cdr:from>
    <cdr:to>
      <cdr:x>0.96008</cdr:x>
      <cdr:y>0.25794</cdr:y>
    </cdr:to>
    <cdr:sp macro="" textlink="">
      <cdr:nvSpPr>
        <cdr:cNvPr id="2" name="TextBox 1">
          <a:extLst xmlns:a="http://schemas.openxmlformats.org/drawingml/2006/main">
            <a:ext uri="{FF2B5EF4-FFF2-40B4-BE49-F238E27FC236}">
              <a16:creationId xmlns:a16="http://schemas.microsoft.com/office/drawing/2014/main" id="{B75236B8-1CD3-488A-933D-4055F7A679E6}"/>
            </a:ext>
          </a:extLst>
        </cdr:cNvPr>
        <cdr:cNvSpPr txBox="1"/>
      </cdr:nvSpPr>
      <cdr:spPr>
        <a:xfrm xmlns:a="http://schemas.openxmlformats.org/drawingml/2006/main">
          <a:off x="3755641" y="800470"/>
          <a:ext cx="989613" cy="26935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400" dirty="0">
              <a:solidFill>
                <a:schemeClr val="accent1"/>
              </a:solidFill>
            </a:rPr>
            <a:t>Nominal</a:t>
          </a:r>
          <a:r>
            <a:rPr lang="en-US" sz="1400" baseline="0" dirty="0">
              <a:solidFill>
                <a:schemeClr val="accent1"/>
              </a:solidFill>
            </a:rPr>
            <a:t> $</a:t>
          </a:r>
          <a:endParaRPr lang="en-US" sz="1400" dirty="0">
            <a:solidFill>
              <a:schemeClr val="accent1"/>
            </a:solidFill>
          </a:endParaRPr>
        </a:p>
      </cdr:txBody>
    </cdr:sp>
  </cdr:relSizeAnchor>
  <cdr:relSizeAnchor xmlns:cdr="http://schemas.openxmlformats.org/drawingml/2006/chartDrawing">
    <cdr:from>
      <cdr:x>0.84776</cdr:x>
      <cdr:y>0.35338</cdr:y>
    </cdr:from>
    <cdr:to>
      <cdr:x>1</cdr:x>
      <cdr:y>0.41584</cdr:y>
    </cdr:to>
    <cdr:sp macro="" textlink="">
      <cdr:nvSpPr>
        <cdr:cNvPr id="3" name="TextBox 2">
          <a:extLst xmlns:a="http://schemas.openxmlformats.org/drawingml/2006/main">
            <a:ext uri="{FF2B5EF4-FFF2-40B4-BE49-F238E27FC236}">
              <a16:creationId xmlns:a16="http://schemas.microsoft.com/office/drawing/2014/main" id="{68520A8B-5CB2-4567-99FA-45F6088E414F}"/>
            </a:ext>
          </a:extLst>
        </cdr:cNvPr>
        <cdr:cNvSpPr txBox="1"/>
      </cdr:nvSpPr>
      <cdr:spPr>
        <a:xfrm xmlns:a="http://schemas.openxmlformats.org/drawingml/2006/main">
          <a:off x="4190079" y="1465677"/>
          <a:ext cx="752471" cy="25907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400" b="1" dirty="0">
              <a:solidFill>
                <a:schemeClr val="accent1">
                  <a:lumMod val="75000"/>
                </a:schemeClr>
              </a:solidFill>
            </a:rPr>
            <a:t>2020 $</a:t>
          </a:r>
        </a:p>
      </cdr:txBody>
    </cdr:sp>
  </cdr:relSizeAnchor>
</c:userShapes>
</file>

<file path=ppt/drawings/drawing3.xml><?xml version="1.0" encoding="utf-8"?>
<c:userShapes xmlns:c="http://schemas.openxmlformats.org/drawingml/2006/chart">
  <cdr:relSizeAnchor xmlns:cdr="http://schemas.openxmlformats.org/drawingml/2006/chartDrawing">
    <cdr:from>
      <cdr:x>0.14616</cdr:x>
      <cdr:y>0.16788</cdr:y>
    </cdr:from>
    <cdr:to>
      <cdr:x>0.52163</cdr:x>
      <cdr:y>0.26318</cdr:y>
    </cdr:to>
    <cdr:sp macro="" textlink="">
      <cdr:nvSpPr>
        <cdr:cNvPr id="2" name="TextBox 1">
          <a:extLst xmlns:a="http://schemas.openxmlformats.org/drawingml/2006/main">
            <a:ext uri="{FF2B5EF4-FFF2-40B4-BE49-F238E27FC236}">
              <a16:creationId xmlns:a16="http://schemas.microsoft.com/office/drawing/2014/main" id="{5159C1F7-41C9-4405-AE24-D4E95F63C181}"/>
            </a:ext>
          </a:extLst>
        </cdr:cNvPr>
        <cdr:cNvSpPr txBox="1"/>
      </cdr:nvSpPr>
      <cdr:spPr>
        <a:xfrm xmlns:a="http://schemas.openxmlformats.org/drawingml/2006/main">
          <a:off x="754049" y="650644"/>
          <a:ext cx="1937136" cy="36933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600" dirty="0">
              <a:solidFill>
                <a:schemeClr val="accent6"/>
              </a:solidFill>
            </a:rPr>
            <a:t>Debt</a:t>
          </a:r>
          <a:r>
            <a:rPr lang="en-US" sz="1600" baseline="0" dirty="0">
              <a:solidFill>
                <a:schemeClr val="accent6"/>
              </a:solidFill>
            </a:rPr>
            <a:t> to Fixed Assets</a:t>
          </a:r>
          <a:endParaRPr lang="en-US" sz="1600" dirty="0">
            <a:solidFill>
              <a:schemeClr val="accent6"/>
            </a:solidFill>
          </a:endParaRPr>
        </a:p>
      </cdr:txBody>
    </cdr:sp>
  </cdr:relSizeAnchor>
  <cdr:relSizeAnchor xmlns:cdr="http://schemas.openxmlformats.org/drawingml/2006/chartDrawing">
    <cdr:from>
      <cdr:x>0.09661</cdr:x>
      <cdr:y>0.58776</cdr:y>
    </cdr:from>
    <cdr:to>
      <cdr:x>0.69944</cdr:x>
      <cdr:y>0.66953</cdr:y>
    </cdr:to>
    <cdr:sp macro="" textlink="">
      <cdr:nvSpPr>
        <cdr:cNvPr id="3" name="TextBox 2">
          <a:extLst xmlns:a="http://schemas.openxmlformats.org/drawingml/2006/main">
            <a:ext uri="{FF2B5EF4-FFF2-40B4-BE49-F238E27FC236}">
              <a16:creationId xmlns:a16="http://schemas.microsoft.com/office/drawing/2014/main" id="{70499D17-B3A9-4B85-8C47-A6DC9B0935CA}"/>
            </a:ext>
          </a:extLst>
        </cdr:cNvPr>
        <cdr:cNvSpPr txBox="1"/>
      </cdr:nvSpPr>
      <cdr:spPr>
        <a:xfrm xmlns:a="http://schemas.openxmlformats.org/drawingml/2006/main">
          <a:off x="537986" y="2420748"/>
          <a:ext cx="3356915" cy="33677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600" dirty="0">
              <a:solidFill>
                <a:schemeClr val="accent2"/>
              </a:solidFill>
            </a:rPr>
            <a:t>Debt</a:t>
          </a:r>
          <a:r>
            <a:rPr lang="en-US" sz="1600" baseline="0" dirty="0">
              <a:solidFill>
                <a:schemeClr val="accent2"/>
              </a:solidFill>
            </a:rPr>
            <a:t> Service to Operating Revenue</a:t>
          </a:r>
          <a:endParaRPr lang="en-US" sz="1600" dirty="0">
            <a:solidFill>
              <a:schemeClr val="accent2"/>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0.22503</cdr:x>
      <cdr:y>0.37524</cdr:y>
    </cdr:from>
    <cdr:to>
      <cdr:x>0.60757</cdr:x>
      <cdr:y>0.45841</cdr:y>
    </cdr:to>
    <cdr:sp macro="" textlink="">
      <cdr:nvSpPr>
        <cdr:cNvPr id="2" name="TextBox 1">
          <a:extLst xmlns:a="http://schemas.openxmlformats.org/drawingml/2006/main">
            <a:ext uri="{FF2B5EF4-FFF2-40B4-BE49-F238E27FC236}">
              <a16:creationId xmlns:a16="http://schemas.microsoft.com/office/drawing/2014/main" id="{5A0F8334-030D-4F9B-AE24-5040D93C7CB5}"/>
            </a:ext>
          </a:extLst>
        </cdr:cNvPr>
        <cdr:cNvSpPr txBox="1"/>
      </cdr:nvSpPr>
      <cdr:spPr>
        <a:xfrm xmlns:a="http://schemas.openxmlformats.org/drawingml/2006/main">
          <a:off x="1294741" y="1656647"/>
          <a:ext cx="2200954" cy="36718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600" dirty="0">
              <a:solidFill>
                <a:schemeClr val="accent4"/>
              </a:solidFill>
            </a:rPr>
            <a:t>Fixed Assets*</a:t>
          </a:r>
        </a:p>
      </cdr:txBody>
    </cdr:sp>
  </cdr:relSizeAnchor>
  <cdr:relSizeAnchor xmlns:cdr="http://schemas.openxmlformats.org/drawingml/2006/chartDrawing">
    <cdr:from>
      <cdr:x>0.62452</cdr:x>
      <cdr:y>0.59712</cdr:y>
    </cdr:from>
    <cdr:to>
      <cdr:x>0.93637</cdr:x>
      <cdr:y>0.7184</cdr:y>
    </cdr:to>
    <cdr:sp macro="" textlink="">
      <cdr:nvSpPr>
        <cdr:cNvPr id="3" name="TextBox 2">
          <a:extLst xmlns:a="http://schemas.openxmlformats.org/drawingml/2006/main">
            <a:ext uri="{FF2B5EF4-FFF2-40B4-BE49-F238E27FC236}">
              <a16:creationId xmlns:a16="http://schemas.microsoft.com/office/drawing/2014/main" id="{BD1CA16A-A0B8-4560-9509-CC2C85799747}"/>
            </a:ext>
          </a:extLst>
        </cdr:cNvPr>
        <cdr:cNvSpPr txBox="1"/>
      </cdr:nvSpPr>
      <cdr:spPr>
        <a:xfrm xmlns:a="http://schemas.openxmlformats.org/drawingml/2006/main">
          <a:off x="3593185" y="2636205"/>
          <a:ext cx="1794237" cy="53543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600" dirty="0">
              <a:solidFill>
                <a:schemeClr val="accent1"/>
              </a:solidFill>
            </a:rPr>
            <a:t>Long</a:t>
          </a:r>
          <a:r>
            <a:rPr lang="en-US" sz="1600" baseline="0" dirty="0">
              <a:solidFill>
                <a:schemeClr val="accent1"/>
              </a:solidFill>
            </a:rPr>
            <a:t>-Term Debt</a:t>
          </a:r>
          <a:endParaRPr lang="en-US" sz="1600" dirty="0">
            <a:solidFill>
              <a:schemeClr val="accent1"/>
            </a:solidFill>
          </a:endParaRPr>
        </a:p>
      </cdr:txBody>
    </cdr:sp>
  </cdr:relSizeAnchor>
  <cdr:relSizeAnchor xmlns:cdr="http://schemas.openxmlformats.org/drawingml/2006/chartDrawing">
    <cdr:from>
      <cdr:x>0</cdr:x>
      <cdr:y>0.01811</cdr:y>
    </cdr:from>
    <cdr:to>
      <cdr:x>0.15802</cdr:x>
      <cdr:y>0.10641</cdr:y>
    </cdr:to>
    <cdr:sp macro="" textlink="">
      <cdr:nvSpPr>
        <cdr:cNvPr id="4" name="TextBox 3">
          <a:extLst xmlns:a="http://schemas.openxmlformats.org/drawingml/2006/main">
            <a:ext uri="{FF2B5EF4-FFF2-40B4-BE49-F238E27FC236}">
              <a16:creationId xmlns:a16="http://schemas.microsoft.com/office/drawing/2014/main" id="{45726F24-0AEE-4CA2-B327-1BC4E369C39E}"/>
            </a:ext>
          </a:extLst>
        </cdr:cNvPr>
        <cdr:cNvSpPr txBox="1"/>
      </cdr:nvSpPr>
      <cdr:spPr>
        <a:xfrm xmlns:a="http://schemas.openxmlformats.org/drawingml/2006/main">
          <a:off x="-342473" y="75844"/>
          <a:ext cx="883576" cy="36987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200" b="1" dirty="0"/>
            <a:t>$Millions</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sz="quarter" idx="1"/>
          </p:nvPr>
        </p:nvSpPr>
        <p:spPr>
          <a:xfrm>
            <a:off x="3884614" y="0"/>
            <a:ext cx="2971800" cy="458788"/>
          </a:xfrm>
          <a:prstGeom prst="rect">
            <a:avLst/>
          </a:prstGeom>
        </p:spPr>
        <p:txBody>
          <a:bodyPr vert="horz" lIns="91438" tIns="45719" rIns="91438" bIns="45719" rtlCol="0"/>
          <a:lstStyle>
            <a:lvl1pPr algn="r">
              <a:defRPr sz="1200"/>
            </a:lvl1pPr>
          </a:lstStyle>
          <a:p>
            <a:fld id="{E1AAC649-B925-482E-942C-E3F9E4DEA26F}" type="datetimeFigureOut">
              <a:rPr lang="en-US" smtClean="0"/>
              <a:pPr/>
              <a:t>10/21/2021</a:t>
            </a:fld>
            <a:endParaRPr lang="en-US"/>
          </a:p>
        </p:txBody>
      </p:sp>
      <p:sp>
        <p:nvSpPr>
          <p:cNvPr id="5" name="Slide Number Placeholder 4"/>
          <p:cNvSpPr>
            <a:spLocks noGrp="1"/>
          </p:cNvSpPr>
          <p:nvPr>
            <p:ph type="sldNum" sz="quarter" idx="3"/>
          </p:nvPr>
        </p:nvSpPr>
        <p:spPr>
          <a:xfrm>
            <a:off x="3884614" y="8685214"/>
            <a:ext cx="2971800" cy="458787"/>
          </a:xfrm>
          <a:prstGeom prst="rect">
            <a:avLst/>
          </a:prstGeom>
        </p:spPr>
        <p:txBody>
          <a:bodyPr vert="horz" lIns="91438" tIns="45719" rIns="91438" bIns="45719" rtlCol="0" anchor="b"/>
          <a:lstStyle>
            <a:lvl1pPr algn="r">
              <a:defRPr sz="1200"/>
            </a:lvl1pPr>
          </a:lstStyle>
          <a:p>
            <a:fld id="{BABD241E-9394-4705-BB9A-1718F2FFAE38}" type="slidenum">
              <a:rPr lang="en-US" smtClean="0"/>
              <a:pPr/>
              <a:t>‹#›</a:t>
            </a:fld>
            <a:endParaRPr lang="en-US"/>
          </a:p>
        </p:txBody>
      </p:sp>
    </p:spTree>
    <p:extLst>
      <p:ext uri="{BB962C8B-B14F-4D97-AF65-F5344CB8AC3E}">
        <p14:creationId xmlns:p14="http://schemas.microsoft.com/office/powerpoint/2010/main" val="25502999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idx="1"/>
          </p:nvPr>
        </p:nvSpPr>
        <p:spPr>
          <a:xfrm>
            <a:off x="3884614" y="0"/>
            <a:ext cx="2971800" cy="458788"/>
          </a:xfrm>
          <a:prstGeom prst="rect">
            <a:avLst/>
          </a:prstGeom>
        </p:spPr>
        <p:txBody>
          <a:bodyPr vert="horz" lIns="91438" tIns="45719" rIns="91438" bIns="45719" rtlCol="0"/>
          <a:lstStyle>
            <a:lvl1pPr algn="r">
              <a:defRPr sz="1200"/>
            </a:lvl1pPr>
          </a:lstStyle>
          <a:p>
            <a:fld id="{0B62F0EB-09FA-4A1E-B914-1BB8A8531823}" type="datetimeFigureOut">
              <a:rPr lang="en-US" smtClean="0"/>
              <a:pPr/>
              <a:t>10/21/2021</a:t>
            </a:fld>
            <a:endParaRPr lang="en-US"/>
          </a:p>
        </p:txBody>
      </p:sp>
      <p:sp>
        <p:nvSpPr>
          <p:cNvPr id="5" name="Notes Placeholder 4"/>
          <p:cNvSpPr>
            <a:spLocks noGrp="1"/>
          </p:cNvSpPr>
          <p:nvPr>
            <p:ph type="body" sz="quarter" idx="3"/>
          </p:nvPr>
        </p:nvSpPr>
        <p:spPr>
          <a:xfrm>
            <a:off x="685800" y="4441370"/>
            <a:ext cx="5486400" cy="4062549"/>
          </a:xfrm>
          <a:prstGeom prst="rect">
            <a:avLst/>
          </a:prstGeom>
        </p:spPr>
        <p:txBody>
          <a:bodyPr vert="horz" lIns="0" tIns="0" rIns="0" bIns="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5"/>
          </p:nvPr>
        </p:nvSpPr>
        <p:spPr>
          <a:xfrm>
            <a:off x="3884614" y="8685214"/>
            <a:ext cx="2971800" cy="458787"/>
          </a:xfrm>
          <a:prstGeom prst="rect">
            <a:avLst/>
          </a:prstGeom>
        </p:spPr>
        <p:txBody>
          <a:bodyPr vert="horz" lIns="91438" tIns="45719" rIns="91438" bIns="45719" rtlCol="0" anchor="b"/>
          <a:lstStyle>
            <a:lvl1pPr algn="r">
              <a:defRPr sz="1200"/>
            </a:lvl1pPr>
          </a:lstStyle>
          <a:p>
            <a:fld id="{6904C23A-3F92-4666-8970-3601CD630694}" type="slidenum">
              <a:rPr lang="en-US" smtClean="0"/>
              <a:pPr/>
              <a:t>‹#›</a:t>
            </a:fld>
            <a:endParaRPr lang="en-US"/>
          </a:p>
        </p:txBody>
      </p:sp>
      <p:sp>
        <p:nvSpPr>
          <p:cNvPr id="8" name="Slide Image Placeholder 7"/>
          <p:cNvSpPr>
            <a:spLocks noGrp="1" noRot="1" noChangeAspect="1"/>
          </p:cNvSpPr>
          <p:nvPr>
            <p:ph type="sldImg" idx="2"/>
          </p:nvPr>
        </p:nvSpPr>
        <p:spPr>
          <a:xfrm>
            <a:off x="1371600" y="936625"/>
            <a:ext cx="4114800" cy="3086100"/>
          </a:xfrm>
          <a:prstGeom prst="rect">
            <a:avLst/>
          </a:prstGeom>
          <a:noFill/>
          <a:ln w="12700">
            <a:solidFill>
              <a:prstClr val="black"/>
            </a:solidFill>
          </a:ln>
        </p:spPr>
        <p:txBody>
          <a:bodyPr vert="horz" lIns="91438" tIns="45719" rIns="91438" bIns="45719" rtlCol="0" anchor="ctr"/>
          <a:lstStyle/>
          <a:p>
            <a:endParaRPr lang="en-US"/>
          </a:p>
        </p:txBody>
      </p:sp>
    </p:spTree>
    <p:extLst>
      <p:ext uri="{BB962C8B-B14F-4D97-AF65-F5344CB8AC3E}">
        <p14:creationId xmlns:p14="http://schemas.microsoft.com/office/powerpoint/2010/main" val="3815230749"/>
      </p:ext>
    </p:extLst>
  </p:cSld>
  <p:clrMap bg1="lt1" tx1="dk1" bg2="lt2" tx2="dk2" accent1="accent1" accent2="accent2" accent3="accent3" accent4="accent4" accent5="accent5" accent6="accent6" hlink="hlink" folHlink="folHlink"/>
  <p:notesStyle>
    <a:lvl1pPr marL="2857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2pPr>
    <a:lvl3pPr marL="12001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3pPr>
    <a:lvl4pPr marL="16573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4pPr>
    <a:lvl5pPr marL="21145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936625"/>
            <a:ext cx="5486400" cy="3086100"/>
          </a:xfrm>
        </p:spPr>
      </p:sp>
      <p:sp>
        <p:nvSpPr>
          <p:cNvPr id="3" name="Notes Placeholder 2"/>
          <p:cNvSpPr>
            <a:spLocks noGrp="1"/>
          </p:cNvSpPr>
          <p:nvPr>
            <p:ph type="body" idx="1"/>
          </p:nvPr>
        </p:nvSpPr>
        <p:spPr/>
        <p:txBody>
          <a:bodyPr/>
          <a:lstStyle/>
          <a:p>
            <a:pPr marL="285750" marR="0" lvl="0"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lang="en-US" sz="1600" dirty="0"/>
          </a:p>
          <a:p>
            <a:endParaRPr lang="en-US" dirty="0"/>
          </a:p>
        </p:txBody>
      </p:sp>
      <p:sp>
        <p:nvSpPr>
          <p:cNvPr id="4" name="Slide Number Placeholder 3"/>
          <p:cNvSpPr>
            <a:spLocks noGrp="1"/>
          </p:cNvSpPr>
          <p:nvPr>
            <p:ph type="sldNum" sz="quarter" idx="5"/>
          </p:nvPr>
        </p:nvSpPr>
        <p:spPr/>
        <p:txBody>
          <a:bodyPr/>
          <a:lstStyle/>
          <a:p>
            <a:fld id="{6904C23A-3F92-4666-8970-3601CD630694}" type="slidenum">
              <a:rPr lang="en-US" smtClean="0"/>
              <a:pPr/>
              <a:t>3</a:t>
            </a:fld>
            <a:endParaRPr lang="en-US"/>
          </a:p>
        </p:txBody>
      </p:sp>
    </p:spTree>
    <p:extLst>
      <p:ext uri="{BB962C8B-B14F-4D97-AF65-F5344CB8AC3E}">
        <p14:creationId xmlns:p14="http://schemas.microsoft.com/office/powerpoint/2010/main" val="39523027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936625"/>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904C23A-3F92-4666-8970-3601CD630694}" type="slidenum">
              <a:rPr lang="en-US" smtClean="0"/>
              <a:pPr/>
              <a:t>4</a:t>
            </a:fld>
            <a:endParaRPr lang="en-US"/>
          </a:p>
        </p:txBody>
      </p:sp>
    </p:spTree>
    <p:extLst>
      <p:ext uri="{BB962C8B-B14F-4D97-AF65-F5344CB8AC3E}">
        <p14:creationId xmlns:p14="http://schemas.microsoft.com/office/powerpoint/2010/main" val="31891701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936625"/>
            <a:ext cx="5486400" cy="3086100"/>
          </a:xfrm>
        </p:spPr>
      </p:sp>
      <p:sp>
        <p:nvSpPr>
          <p:cNvPr id="3" name="Notes Placeholder 2"/>
          <p:cNvSpPr>
            <a:spLocks noGrp="1"/>
          </p:cNvSpPr>
          <p:nvPr>
            <p:ph type="body" idx="1"/>
          </p:nvPr>
        </p:nvSpPr>
        <p:spPr/>
        <p:txBody>
          <a:bodyPr/>
          <a:lstStyle/>
          <a:p>
            <a:r>
              <a:rPr lang="en-US"/>
              <a:t>Super technical topic </a:t>
            </a:r>
          </a:p>
          <a:p>
            <a:endParaRPr lang="en-US" dirty="0"/>
          </a:p>
        </p:txBody>
      </p:sp>
      <p:sp>
        <p:nvSpPr>
          <p:cNvPr id="4" name="Slide Number Placeholder 3"/>
          <p:cNvSpPr>
            <a:spLocks noGrp="1"/>
          </p:cNvSpPr>
          <p:nvPr>
            <p:ph type="sldNum" sz="quarter" idx="5"/>
          </p:nvPr>
        </p:nvSpPr>
        <p:spPr/>
        <p:txBody>
          <a:bodyPr/>
          <a:lstStyle/>
          <a:p>
            <a:fld id="{6904C23A-3F92-4666-8970-3601CD630694}" type="slidenum">
              <a:rPr lang="en-US" smtClean="0"/>
              <a:pPr/>
              <a:t>5</a:t>
            </a:fld>
            <a:endParaRPr lang="en-US"/>
          </a:p>
        </p:txBody>
      </p:sp>
    </p:spTree>
    <p:extLst>
      <p:ext uri="{BB962C8B-B14F-4D97-AF65-F5344CB8AC3E}">
        <p14:creationId xmlns:p14="http://schemas.microsoft.com/office/powerpoint/2010/main" val="39857078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936625"/>
            <a:ext cx="5486400" cy="3086100"/>
          </a:xfrm>
        </p:spPr>
      </p:sp>
      <p:sp>
        <p:nvSpPr>
          <p:cNvPr id="3" name="Notes Placeholder 2"/>
          <p:cNvSpPr>
            <a:spLocks noGrp="1"/>
          </p:cNvSpPr>
          <p:nvPr>
            <p:ph type="body" idx="1"/>
          </p:nvPr>
        </p:nvSpPr>
        <p:spPr/>
        <p:txBody>
          <a:bodyPr/>
          <a:lstStyle/>
          <a:p>
            <a:pPr marL="742950" marR="0" lvl="1"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lang="en-US" dirty="0"/>
          </a:p>
          <a:p>
            <a:pPr lvl="1"/>
            <a:endParaRPr lang="en-US" dirty="0"/>
          </a:p>
        </p:txBody>
      </p:sp>
      <p:sp>
        <p:nvSpPr>
          <p:cNvPr id="4" name="Slide Number Placeholder 3"/>
          <p:cNvSpPr>
            <a:spLocks noGrp="1"/>
          </p:cNvSpPr>
          <p:nvPr>
            <p:ph type="sldNum" sz="quarter" idx="5"/>
          </p:nvPr>
        </p:nvSpPr>
        <p:spPr/>
        <p:txBody>
          <a:bodyPr/>
          <a:lstStyle/>
          <a:p>
            <a:fld id="{6904C23A-3F92-4666-8970-3601CD630694}" type="slidenum">
              <a:rPr lang="en-US" smtClean="0"/>
              <a:pPr/>
              <a:t>6</a:t>
            </a:fld>
            <a:endParaRPr lang="en-US"/>
          </a:p>
        </p:txBody>
      </p:sp>
    </p:spTree>
    <p:extLst>
      <p:ext uri="{BB962C8B-B14F-4D97-AF65-F5344CB8AC3E}">
        <p14:creationId xmlns:p14="http://schemas.microsoft.com/office/powerpoint/2010/main" val="29394964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936625"/>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904C23A-3F92-4666-8970-3601CD630694}" type="slidenum">
              <a:rPr lang="en-US" smtClean="0"/>
              <a:pPr/>
              <a:t>8</a:t>
            </a:fld>
            <a:endParaRPr lang="en-US"/>
          </a:p>
        </p:txBody>
      </p:sp>
    </p:spTree>
    <p:extLst>
      <p:ext uri="{BB962C8B-B14F-4D97-AF65-F5344CB8AC3E}">
        <p14:creationId xmlns:p14="http://schemas.microsoft.com/office/powerpoint/2010/main" val="15436311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936625"/>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904C23A-3F92-4666-8970-3601CD630694}" type="slidenum">
              <a:rPr lang="en-US" smtClean="0"/>
              <a:pPr/>
              <a:t>9</a:t>
            </a:fld>
            <a:endParaRPr lang="en-US"/>
          </a:p>
        </p:txBody>
      </p:sp>
    </p:spTree>
    <p:extLst>
      <p:ext uri="{BB962C8B-B14F-4D97-AF65-F5344CB8AC3E}">
        <p14:creationId xmlns:p14="http://schemas.microsoft.com/office/powerpoint/2010/main" val="185912704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jpe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jpeg"/><Relationship Id="rId1" Type="http://schemas.openxmlformats.org/officeDocument/2006/relationships/slideMaster" Target="../slideMasters/slideMaster2.xml"/><Relationship Id="rId4" Type="http://schemas.openxmlformats.org/officeDocument/2006/relationships/image" Target="../media/image23.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1.jpeg"/><Relationship Id="rId1" Type="http://schemas.openxmlformats.org/officeDocument/2006/relationships/slideMaster" Target="../slideMasters/slideMaster2.xml"/><Relationship Id="rId4" Type="http://schemas.openxmlformats.org/officeDocument/2006/relationships/image" Target="../media/image23.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1.jpeg"/><Relationship Id="rId1" Type="http://schemas.openxmlformats.org/officeDocument/2006/relationships/slideMaster" Target="../slideMasters/slideMaster2.xml"/><Relationship Id="rId4" Type="http://schemas.openxmlformats.org/officeDocument/2006/relationships/image" Target="../media/image27.png"/></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2.xml"/><Relationship Id="rId4" Type="http://schemas.openxmlformats.org/officeDocument/2006/relationships/image" Target="../media/image28.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10.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1.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10.png"/><Relationship Id="rId4" Type="http://schemas.openxmlformats.org/officeDocument/2006/relationships/image" Target="../media/image32.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1.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10.png"/><Relationship Id="rId4" Type="http://schemas.openxmlformats.org/officeDocument/2006/relationships/image" Target="../media/image32.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1.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2.png"/><Relationship Id="rId4" Type="http://schemas.openxmlformats.org/officeDocument/2006/relationships/image" Target="../media/image10.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1.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10.png"/><Relationship Id="rId4" Type="http://schemas.openxmlformats.org/officeDocument/2006/relationships/image" Target="../media/image35.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1.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2.png"/><Relationship Id="rId4" Type="http://schemas.openxmlformats.org/officeDocument/2006/relationships/image" Target="../media/image10.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1.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2.png"/><Relationship Id="rId4" Type="http://schemas.openxmlformats.org/officeDocument/2006/relationships/image" Target="../media/image10.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1.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2.png"/><Relationship Id="rId4" Type="http://schemas.openxmlformats.org/officeDocument/2006/relationships/image" Target="../media/image10.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2.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10.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2.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10.pn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2.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10.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2.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22.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10.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2.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2.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2.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Landscape Blue">
    <p:bg>
      <p:bgPr>
        <a:solidFill>
          <a:schemeClr val="tx1"/>
        </a:solidFill>
        <a:effectLst/>
      </p:bgPr>
    </p:bg>
    <p:spTree>
      <p:nvGrpSpPr>
        <p:cNvPr id="1" name=""/>
        <p:cNvGrpSpPr/>
        <p:nvPr/>
      </p:nvGrpSpPr>
      <p:grpSpPr>
        <a:xfrm>
          <a:off x="0" y="0"/>
          <a:ext cx="0" cy="0"/>
          <a:chOff x="0" y="0"/>
          <a:chExt cx="0" cy="0"/>
        </a:xfrm>
      </p:grpSpPr>
      <p:pic>
        <p:nvPicPr>
          <p:cNvPr id="6" name="Picture 5" descr="skyline_title_1920x1080.png">
            <a:extLst>
              <a:ext uri="{FF2B5EF4-FFF2-40B4-BE49-F238E27FC236}">
                <a16:creationId xmlns:a16="http://schemas.microsoft.com/office/drawing/2014/main" id="{93D3789F-1EC3-44A8-AF7B-DD7946BDE351}"/>
              </a:ext>
            </a:extLst>
          </p:cNvPr>
          <p:cNvPicPr>
            <a:picLocks noChangeAspect="1"/>
          </p:cNvPicPr>
          <p:nvPr userDrawn="1"/>
        </p:nvPicPr>
        <p:blipFill rotWithShape="1">
          <a:blip r:embed="rId2"/>
          <a:srcRect r="673" b="23887"/>
          <a:stretch/>
        </p:blipFill>
        <p:spPr>
          <a:xfrm>
            <a:off x="0" y="0"/>
            <a:ext cx="12192000" cy="5257798"/>
          </a:xfrm>
          <a:prstGeom prst="rect">
            <a:avLst/>
          </a:prstGeom>
        </p:spPr>
      </p:pic>
      <p:sp>
        <p:nvSpPr>
          <p:cNvPr id="5" name="Rectangle 4">
            <a:extLst>
              <a:ext uri="{FF2B5EF4-FFF2-40B4-BE49-F238E27FC236}">
                <a16:creationId xmlns:a16="http://schemas.microsoft.com/office/drawing/2014/main" id="{E61291F2-782D-4397-8A9B-DF98EF1E1DA1}"/>
              </a:ext>
            </a:extLst>
          </p:cNvPr>
          <p:cNvSpPr/>
          <p:nvPr userDrawn="1"/>
        </p:nvSpPr>
        <p:spPr>
          <a:xfrm>
            <a:off x="0" y="5257800"/>
            <a:ext cx="12192000" cy="1600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31623B11-2326-4A47-8EDB-709BA23C90C5}"/>
              </a:ext>
            </a:extLst>
          </p:cNvPr>
          <p:cNvSpPr txBox="1"/>
          <p:nvPr userDrawn="1"/>
        </p:nvSpPr>
        <p:spPr>
          <a:xfrm>
            <a:off x="9461125" y="5870978"/>
            <a:ext cx="2264018" cy="369332"/>
          </a:xfrm>
          <a:prstGeom prst="rect">
            <a:avLst/>
          </a:prstGeom>
          <a:noFill/>
        </p:spPr>
        <p:txBody>
          <a:bodyPr wrap="none" rtlCol="0">
            <a:spAutoFit/>
          </a:bodyPr>
          <a:lstStyle/>
          <a:p>
            <a:r>
              <a:rPr lang="en-US" sz="1800">
                <a:solidFill>
                  <a:schemeClr val="tx1"/>
                </a:solidFill>
              </a:rPr>
              <a:t>WE POWER SEATTLE</a:t>
            </a:r>
          </a:p>
        </p:txBody>
      </p:sp>
      <p:sp>
        <p:nvSpPr>
          <p:cNvPr id="13" name="Title 19">
            <a:extLst>
              <a:ext uri="{FF2B5EF4-FFF2-40B4-BE49-F238E27FC236}">
                <a16:creationId xmlns:a16="http://schemas.microsoft.com/office/drawing/2014/main" id="{AAE2A726-B986-4060-8763-6D2B01B2F4D2}"/>
              </a:ext>
            </a:extLst>
          </p:cNvPr>
          <p:cNvSpPr>
            <a:spLocks noGrp="1"/>
          </p:cNvSpPr>
          <p:nvPr>
            <p:ph type="title" hasCustomPrompt="1"/>
          </p:nvPr>
        </p:nvSpPr>
        <p:spPr>
          <a:xfrm>
            <a:off x="577049" y="1600202"/>
            <a:ext cx="10367271" cy="738664"/>
          </a:xfrm>
        </p:spPr>
        <p:txBody>
          <a:bodyPr/>
          <a:lstStyle>
            <a:lvl1pPr>
              <a:defRPr sz="4800">
                <a:solidFill>
                  <a:schemeClr val="tx1"/>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r>
              <a:rPr lang="en-US"/>
              <a:t>Presentation Title</a:t>
            </a:r>
          </a:p>
        </p:txBody>
      </p:sp>
      <p:sp>
        <p:nvSpPr>
          <p:cNvPr id="14" name="Text Placeholder 3">
            <a:extLst>
              <a:ext uri="{FF2B5EF4-FFF2-40B4-BE49-F238E27FC236}">
                <a16:creationId xmlns:a16="http://schemas.microsoft.com/office/drawing/2014/main" id="{EF08A8D8-8187-41C2-AD9B-7EE37E2EBABC}"/>
              </a:ext>
            </a:extLst>
          </p:cNvPr>
          <p:cNvSpPr>
            <a:spLocks noGrp="1"/>
          </p:cNvSpPr>
          <p:nvPr>
            <p:ph type="body" sz="quarter" idx="10" hasCustomPrompt="1"/>
          </p:nvPr>
        </p:nvSpPr>
        <p:spPr>
          <a:xfrm>
            <a:off x="577155" y="2511904"/>
            <a:ext cx="10367564" cy="673100"/>
          </a:xfrm>
        </p:spPr>
        <p:txBody>
          <a:bodyPr anchor="ctr" anchorCtr="0"/>
          <a:lstStyle>
            <a:lvl1pPr>
              <a:buNone/>
              <a:defRPr>
                <a:solidFill>
                  <a:schemeClr val="accent6"/>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pPr lvl="0"/>
            <a:r>
              <a:rPr lang="en-US"/>
              <a:t>Subtitle</a:t>
            </a:r>
          </a:p>
        </p:txBody>
      </p:sp>
      <p:pic>
        <p:nvPicPr>
          <p:cNvPr id="9" name="Picture 8" descr="Logo&#10;&#10;Description automatically generated">
            <a:extLst>
              <a:ext uri="{FF2B5EF4-FFF2-40B4-BE49-F238E27FC236}">
                <a16:creationId xmlns:a16="http://schemas.microsoft.com/office/drawing/2014/main" id="{A10D5534-6BE3-4A0F-BAA0-CF953A7B172B}"/>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Tree>
    <p:extLst>
      <p:ext uri="{BB962C8B-B14F-4D97-AF65-F5344CB8AC3E}">
        <p14:creationId xmlns:p14="http://schemas.microsoft.com/office/powerpoint/2010/main" val="2220347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Green Custom">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0F2A2F7-3051-4EC8-9F42-8A6E70C5EB7A}"/>
              </a:ext>
            </a:extLst>
          </p:cNvPr>
          <p:cNvSpPr/>
          <p:nvPr userDrawn="1"/>
        </p:nvSpPr>
        <p:spPr>
          <a:xfrm>
            <a:off x="0" y="0"/>
            <a:ext cx="5681708"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Logo&#10;&#10;Description automatically generated">
            <a:extLst>
              <a:ext uri="{FF2B5EF4-FFF2-40B4-BE49-F238E27FC236}">
                <a16:creationId xmlns:a16="http://schemas.microsoft.com/office/drawing/2014/main" id="{ACA42E48-1EE6-451B-B1DD-9EE0B580050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3" name="Text Placeholder 3">
            <a:extLst>
              <a:ext uri="{FF2B5EF4-FFF2-40B4-BE49-F238E27FC236}">
                <a16:creationId xmlns:a16="http://schemas.microsoft.com/office/drawing/2014/main" id="{8579DCE6-2677-48FD-9E67-BE7BF043B669}"/>
              </a:ext>
            </a:extLst>
          </p:cNvPr>
          <p:cNvSpPr>
            <a:spLocks noGrp="1"/>
          </p:cNvSpPr>
          <p:nvPr>
            <p:ph type="body" sz="quarter" idx="10" hasCustomPrompt="1"/>
          </p:nvPr>
        </p:nvSpPr>
        <p:spPr>
          <a:xfrm>
            <a:off x="576430" y="3153790"/>
            <a:ext cx="4430571" cy="430887"/>
          </a:xfrm>
        </p:spPr>
        <p:txBody>
          <a:bodyPr anchor="t" anchorCtr="0">
            <a:spAutoFit/>
          </a:bodyPr>
          <a:lstStyle>
            <a:lvl1pPr marL="0" indent="0">
              <a:spcBef>
                <a:spcPts val="0"/>
              </a:spcBef>
              <a:buNone/>
              <a:defRPr>
                <a:solidFill>
                  <a:schemeClr val="accent6"/>
                </a:solidFill>
                <a:latin typeface="Segoe UI" panose="020B0502040204020203" pitchFamily="34" charset="0"/>
                <a:cs typeface="Segoe UI" panose="020B0502040204020203" pitchFamily="34" charset="0"/>
              </a:defRPr>
            </a:lvl1pPr>
          </a:lstStyle>
          <a:p>
            <a:pPr lvl="0"/>
            <a:r>
              <a:rPr lang="en-US"/>
              <a:t>Subtitle</a:t>
            </a:r>
          </a:p>
        </p:txBody>
      </p:sp>
      <p:sp>
        <p:nvSpPr>
          <p:cNvPr id="14" name="Title 19">
            <a:extLst>
              <a:ext uri="{FF2B5EF4-FFF2-40B4-BE49-F238E27FC236}">
                <a16:creationId xmlns:a16="http://schemas.microsoft.com/office/drawing/2014/main" id="{68672D1B-CC55-4968-A532-241F68436CAC}"/>
              </a:ext>
            </a:extLst>
          </p:cNvPr>
          <p:cNvSpPr>
            <a:spLocks noGrp="1"/>
          </p:cNvSpPr>
          <p:nvPr>
            <p:ph type="title" hasCustomPrompt="1"/>
          </p:nvPr>
        </p:nvSpPr>
        <p:spPr>
          <a:xfrm>
            <a:off x="576430" y="2434540"/>
            <a:ext cx="4430571" cy="553998"/>
          </a:xfrm>
        </p:spPr>
        <p:txBody>
          <a:bodyPr anchor="b" anchorCtr="0"/>
          <a:lstStyle>
            <a:lvl1pPr>
              <a:defRPr sz="3600">
                <a:solidFill>
                  <a:schemeClr val="bg1"/>
                </a:solidFill>
                <a:latin typeface="Segoe UI" panose="020B0502040204020203" pitchFamily="34" charset="0"/>
                <a:cs typeface="Segoe UI" panose="020B0502040204020203" pitchFamily="34" charset="0"/>
              </a:defRPr>
            </a:lvl1pPr>
          </a:lstStyle>
          <a:p>
            <a:r>
              <a:rPr lang="en-US"/>
              <a:t>Section Title</a:t>
            </a:r>
          </a:p>
        </p:txBody>
      </p:sp>
      <p:sp>
        <p:nvSpPr>
          <p:cNvPr id="8" name="Content Placeholder 3">
            <a:extLst>
              <a:ext uri="{FF2B5EF4-FFF2-40B4-BE49-F238E27FC236}">
                <a16:creationId xmlns:a16="http://schemas.microsoft.com/office/drawing/2014/main" id="{53AFCB3F-C083-440A-BB31-947CDD3789FB}"/>
              </a:ext>
            </a:extLst>
          </p:cNvPr>
          <p:cNvSpPr>
            <a:spLocks noGrp="1"/>
          </p:cNvSpPr>
          <p:nvPr>
            <p:ph sz="half" idx="2" hasCustomPrompt="1"/>
          </p:nvPr>
        </p:nvSpPr>
        <p:spPr>
          <a:xfrm>
            <a:off x="5681708" y="0"/>
            <a:ext cx="6510292" cy="6858000"/>
          </a:xfrm>
        </p:spPr>
        <p:txBody>
          <a:bodyPr tIns="182880" rIns="274320"/>
          <a:lstStyle>
            <a:lvl1pPr marL="0" indent="0" algn="r">
              <a:buNone/>
              <a:defRPr sz="2000">
                <a:solidFill>
                  <a:schemeClr val="accent1"/>
                </a:solidFill>
              </a:defRPr>
            </a:lvl1pPr>
            <a:lvl2pPr>
              <a:buNone/>
              <a:defRPr/>
            </a:lvl2pPr>
          </a:lstStyle>
          <a:p>
            <a:r>
              <a:rPr lang="en-US"/>
              <a:t>Click icon to add content</a:t>
            </a:r>
          </a:p>
        </p:txBody>
      </p:sp>
    </p:spTree>
    <p:extLst>
      <p:ext uri="{BB962C8B-B14F-4D97-AF65-F5344CB8AC3E}">
        <p14:creationId xmlns:p14="http://schemas.microsoft.com/office/powerpoint/2010/main" val="17623996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Yellow">
    <p:spTree>
      <p:nvGrpSpPr>
        <p:cNvPr id="1" name=""/>
        <p:cNvGrpSpPr/>
        <p:nvPr/>
      </p:nvGrpSpPr>
      <p:grpSpPr>
        <a:xfrm>
          <a:off x="0" y="0"/>
          <a:ext cx="0" cy="0"/>
          <a:chOff x="0" y="0"/>
          <a:chExt cx="0" cy="0"/>
        </a:xfrm>
      </p:grpSpPr>
      <p:pic>
        <p:nvPicPr>
          <p:cNvPr id="3" name="Picture 2" descr="Firefighters spraying water on a building&#10;&#10;Description automatically generated with low confidence">
            <a:extLst>
              <a:ext uri="{FF2B5EF4-FFF2-40B4-BE49-F238E27FC236}">
                <a16:creationId xmlns:a16="http://schemas.microsoft.com/office/drawing/2014/main" id="{FC96923F-9C06-4D78-8B96-20804239DD8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264458" y="0"/>
            <a:ext cx="6927542" cy="6858000"/>
          </a:xfrm>
          <a:prstGeom prst="rect">
            <a:avLst/>
          </a:prstGeom>
        </p:spPr>
      </p:pic>
      <p:sp>
        <p:nvSpPr>
          <p:cNvPr id="10" name="Rectangle 9">
            <a:extLst>
              <a:ext uri="{FF2B5EF4-FFF2-40B4-BE49-F238E27FC236}">
                <a16:creationId xmlns:a16="http://schemas.microsoft.com/office/drawing/2014/main" id="{0CC78250-A172-44DE-8AFD-3D27D29A2C7C}"/>
              </a:ext>
            </a:extLst>
          </p:cNvPr>
          <p:cNvSpPr/>
          <p:nvPr userDrawn="1"/>
        </p:nvSpPr>
        <p:spPr>
          <a:xfrm>
            <a:off x="4127" y="0"/>
            <a:ext cx="5681708"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descr="A picture containing shape&#10;&#10;Description automatically generated">
            <a:extLst>
              <a:ext uri="{FF2B5EF4-FFF2-40B4-BE49-F238E27FC236}">
                <a16:creationId xmlns:a16="http://schemas.microsoft.com/office/drawing/2014/main" id="{7D52A935-5D4D-44E0-A610-8577D53EE8A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7" name="Text Placeholder 3">
            <a:extLst>
              <a:ext uri="{FF2B5EF4-FFF2-40B4-BE49-F238E27FC236}">
                <a16:creationId xmlns:a16="http://schemas.microsoft.com/office/drawing/2014/main" id="{65FF0E9C-B646-4E81-BE47-4256A72AD153}"/>
              </a:ext>
            </a:extLst>
          </p:cNvPr>
          <p:cNvSpPr>
            <a:spLocks noGrp="1"/>
          </p:cNvSpPr>
          <p:nvPr>
            <p:ph type="body" sz="quarter" idx="10" hasCustomPrompt="1"/>
          </p:nvPr>
        </p:nvSpPr>
        <p:spPr>
          <a:xfrm>
            <a:off x="576430" y="3153790"/>
            <a:ext cx="4430571" cy="430887"/>
          </a:xfrm>
        </p:spPr>
        <p:txBody>
          <a:bodyPr anchor="t" anchorCtr="0">
            <a:spAutoFit/>
          </a:bodyPr>
          <a:lstStyle>
            <a:lvl1pPr marL="0" indent="0">
              <a:spcBef>
                <a:spcPts val="0"/>
              </a:spcBef>
              <a:buNone/>
              <a:defRPr>
                <a:solidFill>
                  <a:schemeClr val="tx2"/>
                </a:solidFill>
                <a:latin typeface="Segoe UI" panose="020B0502040204020203" pitchFamily="34" charset="0"/>
                <a:cs typeface="Segoe UI" panose="020B0502040204020203" pitchFamily="34" charset="0"/>
              </a:defRPr>
            </a:lvl1pPr>
          </a:lstStyle>
          <a:p>
            <a:pPr lvl="0"/>
            <a:r>
              <a:rPr lang="en-US"/>
              <a:t>Subtitle</a:t>
            </a:r>
          </a:p>
        </p:txBody>
      </p:sp>
      <p:sp>
        <p:nvSpPr>
          <p:cNvPr id="18" name="Title 19">
            <a:extLst>
              <a:ext uri="{FF2B5EF4-FFF2-40B4-BE49-F238E27FC236}">
                <a16:creationId xmlns:a16="http://schemas.microsoft.com/office/drawing/2014/main" id="{355C854A-EABF-435C-928E-5AF1DE96A1FF}"/>
              </a:ext>
            </a:extLst>
          </p:cNvPr>
          <p:cNvSpPr>
            <a:spLocks noGrp="1"/>
          </p:cNvSpPr>
          <p:nvPr>
            <p:ph type="title" hasCustomPrompt="1"/>
          </p:nvPr>
        </p:nvSpPr>
        <p:spPr>
          <a:xfrm>
            <a:off x="576430" y="2434540"/>
            <a:ext cx="4430571" cy="553998"/>
          </a:xfrm>
        </p:spPr>
        <p:txBody>
          <a:bodyPr anchor="b" anchorCtr="0"/>
          <a:lstStyle>
            <a:lvl1pPr>
              <a:defRPr sz="3600">
                <a:solidFill>
                  <a:schemeClr val="accent1"/>
                </a:solidFill>
                <a:latin typeface="Segoe UI" panose="020B0502040204020203" pitchFamily="34" charset="0"/>
                <a:cs typeface="Segoe UI" panose="020B0502040204020203" pitchFamily="34" charset="0"/>
              </a:defRPr>
            </a:lvl1pPr>
          </a:lstStyle>
          <a:p>
            <a:r>
              <a:rPr lang="en-US"/>
              <a:t>Section Title</a:t>
            </a:r>
          </a:p>
        </p:txBody>
      </p:sp>
    </p:spTree>
    <p:extLst>
      <p:ext uri="{BB962C8B-B14F-4D97-AF65-F5344CB8AC3E}">
        <p14:creationId xmlns:p14="http://schemas.microsoft.com/office/powerpoint/2010/main" val="287595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Yellow Custom">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0F2A2F7-3051-4EC8-9F42-8A6E70C5EB7A}"/>
              </a:ext>
            </a:extLst>
          </p:cNvPr>
          <p:cNvSpPr/>
          <p:nvPr userDrawn="1"/>
        </p:nvSpPr>
        <p:spPr>
          <a:xfrm>
            <a:off x="0" y="0"/>
            <a:ext cx="5681708"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shape&#10;&#10;Description automatically generated">
            <a:extLst>
              <a:ext uri="{FF2B5EF4-FFF2-40B4-BE49-F238E27FC236}">
                <a16:creationId xmlns:a16="http://schemas.microsoft.com/office/drawing/2014/main" id="{F21A8A18-31E7-4B2F-BA6F-3B843888832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6" name="Text Placeholder 3">
            <a:extLst>
              <a:ext uri="{FF2B5EF4-FFF2-40B4-BE49-F238E27FC236}">
                <a16:creationId xmlns:a16="http://schemas.microsoft.com/office/drawing/2014/main" id="{8B6859FA-DB6D-47F2-B206-51CFA151D17B}"/>
              </a:ext>
            </a:extLst>
          </p:cNvPr>
          <p:cNvSpPr>
            <a:spLocks noGrp="1"/>
          </p:cNvSpPr>
          <p:nvPr>
            <p:ph type="body" sz="quarter" idx="10" hasCustomPrompt="1"/>
          </p:nvPr>
        </p:nvSpPr>
        <p:spPr>
          <a:xfrm>
            <a:off x="576430" y="3153790"/>
            <a:ext cx="4430571" cy="430887"/>
          </a:xfrm>
        </p:spPr>
        <p:txBody>
          <a:bodyPr anchor="t" anchorCtr="0">
            <a:spAutoFit/>
          </a:bodyPr>
          <a:lstStyle>
            <a:lvl1pPr marL="0" indent="0">
              <a:spcBef>
                <a:spcPts val="0"/>
              </a:spcBef>
              <a:buNone/>
              <a:defRPr>
                <a:solidFill>
                  <a:schemeClr val="tx2"/>
                </a:solidFill>
                <a:latin typeface="Segoe UI" panose="020B0502040204020203" pitchFamily="34" charset="0"/>
                <a:cs typeface="Segoe UI" panose="020B0502040204020203" pitchFamily="34" charset="0"/>
              </a:defRPr>
            </a:lvl1pPr>
          </a:lstStyle>
          <a:p>
            <a:pPr lvl="0"/>
            <a:r>
              <a:rPr lang="en-US"/>
              <a:t>Subtitle</a:t>
            </a:r>
          </a:p>
        </p:txBody>
      </p:sp>
      <p:sp>
        <p:nvSpPr>
          <p:cNvPr id="17" name="Title 19">
            <a:extLst>
              <a:ext uri="{FF2B5EF4-FFF2-40B4-BE49-F238E27FC236}">
                <a16:creationId xmlns:a16="http://schemas.microsoft.com/office/drawing/2014/main" id="{DFEAC3A1-D917-49D6-879C-001DCC794077}"/>
              </a:ext>
            </a:extLst>
          </p:cNvPr>
          <p:cNvSpPr>
            <a:spLocks noGrp="1"/>
          </p:cNvSpPr>
          <p:nvPr>
            <p:ph type="title" hasCustomPrompt="1"/>
          </p:nvPr>
        </p:nvSpPr>
        <p:spPr>
          <a:xfrm>
            <a:off x="576430" y="2434540"/>
            <a:ext cx="4430571" cy="553998"/>
          </a:xfrm>
        </p:spPr>
        <p:txBody>
          <a:bodyPr anchor="b" anchorCtr="0"/>
          <a:lstStyle>
            <a:lvl1pPr>
              <a:defRPr sz="3600">
                <a:solidFill>
                  <a:schemeClr val="accent1"/>
                </a:solidFill>
                <a:latin typeface="Segoe UI" panose="020B0502040204020203" pitchFamily="34" charset="0"/>
                <a:cs typeface="Segoe UI" panose="020B0502040204020203" pitchFamily="34" charset="0"/>
              </a:defRPr>
            </a:lvl1pPr>
          </a:lstStyle>
          <a:p>
            <a:r>
              <a:rPr lang="en-US"/>
              <a:t>Section Title</a:t>
            </a:r>
          </a:p>
        </p:txBody>
      </p:sp>
      <p:sp>
        <p:nvSpPr>
          <p:cNvPr id="7" name="Content Placeholder 3">
            <a:extLst>
              <a:ext uri="{FF2B5EF4-FFF2-40B4-BE49-F238E27FC236}">
                <a16:creationId xmlns:a16="http://schemas.microsoft.com/office/drawing/2014/main" id="{9896FE87-0542-4AC3-803B-FC0400298CFC}"/>
              </a:ext>
            </a:extLst>
          </p:cNvPr>
          <p:cNvSpPr>
            <a:spLocks noGrp="1"/>
          </p:cNvSpPr>
          <p:nvPr>
            <p:ph sz="half" idx="2" hasCustomPrompt="1"/>
          </p:nvPr>
        </p:nvSpPr>
        <p:spPr>
          <a:xfrm>
            <a:off x="5681708" y="0"/>
            <a:ext cx="6510292" cy="6858000"/>
          </a:xfrm>
        </p:spPr>
        <p:txBody>
          <a:bodyPr tIns="182880" rIns="274320"/>
          <a:lstStyle>
            <a:lvl1pPr marL="0" indent="0" algn="r">
              <a:buNone/>
              <a:defRPr sz="2000">
                <a:solidFill>
                  <a:schemeClr val="accent1"/>
                </a:solidFill>
              </a:defRPr>
            </a:lvl1pPr>
            <a:lvl2pPr>
              <a:buNone/>
              <a:defRPr/>
            </a:lvl2pPr>
          </a:lstStyle>
          <a:p>
            <a:r>
              <a:rPr lang="en-US"/>
              <a:t>Click icon to add content</a:t>
            </a:r>
          </a:p>
        </p:txBody>
      </p:sp>
    </p:spTree>
    <p:extLst>
      <p:ext uri="{BB962C8B-B14F-4D97-AF65-F5344CB8AC3E}">
        <p14:creationId xmlns:p14="http://schemas.microsoft.com/office/powerpoint/2010/main" val="21446269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ection Solid Blue">
    <p:bg>
      <p:bgPr>
        <a:solidFill>
          <a:schemeClr val="accent1"/>
        </a:solidFill>
        <a:effectLst/>
      </p:bgPr>
    </p:bg>
    <p:spTree>
      <p:nvGrpSpPr>
        <p:cNvPr id="1" name=""/>
        <p:cNvGrpSpPr/>
        <p:nvPr/>
      </p:nvGrpSpPr>
      <p:grpSpPr>
        <a:xfrm>
          <a:off x="0" y="0"/>
          <a:ext cx="0" cy="0"/>
          <a:chOff x="0" y="0"/>
          <a:chExt cx="0" cy="0"/>
        </a:xfrm>
      </p:grpSpPr>
      <p:sp>
        <p:nvSpPr>
          <p:cNvPr id="9" name="Text Placeholder 3">
            <a:extLst>
              <a:ext uri="{FF2B5EF4-FFF2-40B4-BE49-F238E27FC236}">
                <a16:creationId xmlns:a16="http://schemas.microsoft.com/office/drawing/2014/main" id="{1224BE3B-F77D-40B0-AF91-B5D262074D2B}"/>
              </a:ext>
            </a:extLst>
          </p:cNvPr>
          <p:cNvSpPr>
            <a:spLocks noGrp="1"/>
          </p:cNvSpPr>
          <p:nvPr>
            <p:ph type="body" sz="quarter" idx="10" hasCustomPrompt="1"/>
          </p:nvPr>
        </p:nvSpPr>
        <p:spPr>
          <a:xfrm>
            <a:off x="576430" y="3153790"/>
            <a:ext cx="4430571" cy="430887"/>
          </a:xfrm>
        </p:spPr>
        <p:txBody>
          <a:bodyPr anchor="t" anchorCtr="0">
            <a:spAutoFit/>
          </a:bodyPr>
          <a:lstStyle>
            <a:lvl1pPr marL="0" indent="0">
              <a:spcBef>
                <a:spcPts val="0"/>
              </a:spcBef>
              <a:buNone/>
              <a:defRPr>
                <a:solidFill>
                  <a:schemeClr val="accent6"/>
                </a:solidFill>
                <a:latin typeface="Segoe UI" panose="020B0502040204020203" pitchFamily="34" charset="0"/>
                <a:cs typeface="Segoe UI" panose="020B0502040204020203" pitchFamily="34" charset="0"/>
              </a:defRPr>
            </a:lvl1pPr>
          </a:lstStyle>
          <a:p>
            <a:pPr lvl="0"/>
            <a:r>
              <a:rPr lang="en-US"/>
              <a:t>Subtitle</a:t>
            </a:r>
          </a:p>
        </p:txBody>
      </p:sp>
      <p:sp>
        <p:nvSpPr>
          <p:cNvPr id="11" name="Title 19">
            <a:extLst>
              <a:ext uri="{FF2B5EF4-FFF2-40B4-BE49-F238E27FC236}">
                <a16:creationId xmlns:a16="http://schemas.microsoft.com/office/drawing/2014/main" id="{F00955FB-2D65-4EEA-B370-85BE80A66165}"/>
              </a:ext>
            </a:extLst>
          </p:cNvPr>
          <p:cNvSpPr>
            <a:spLocks noGrp="1"/>
          </p:cNvSpPr>
          <p:nvPr>
            <p:ph type="title" hasCustomPrompt="1"/>
          </p:nvPr>
        </p:nvSpPr>
        <p:spPr>
          <a:xfrm>
            <a:off x="576430" y="2434540"/>
            <a:ext cx="4430571" cy="553998"/>
          </a:xfrm>
        </p:spPr>
        <p:txBody>
          <a:bodyPr anchor="b" anchorCtr="0"/>
          <a:lstStyle>
            <a:lvl1pPr>
              <a:defRPr sz="3600">
                <a:solidFill>
                  <a:schemeClr val="bg1"/>
                </a:solidFill>
                <a:latin typeface="Segoe UI" panose="020B0502040204020203" pitchFamily="34" charset="0"/>
                <a:cs typeface="Segoe UI" panose="020B0502040204020203" pitchFamily="34" charset="0"/>
              </a:defRPr>
            </a:lvl1pPr>
          </a:lstStyle>
          <a:p>
            <a:r>
              <a:rPr lang="en-US"/>
              <a:t>Section Title</a:t>
            </a:r>
          </a:p>
        </p:txBody>
      </p:sp>
      <p:pic>
        <p:nvPicPr>
          <p:cNvPr id="8" name="Picture 7" descr="Logo&#10;&#10;Description automatically generated">
            <a:extLst>
              <a:ext uri="{FF2B5EF4-FFF2-40B4-BE49-F238E27FC236}">
                <a16:creationId xmlns:a16="http://schemas.microsoft.com/office/drawing/2014/main" id="{7EF69BEC-5263-4074-97C0-38025ECDF99C}"/>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0" name="Picture Placeholder 5">
            <a:extLst>
              <a:ext uri="{FF2B5EF4-FFF2-40B4-BE49-F238E27FC236}">
                <a16:creationId xmlns:a16="http://schemas.microsoft.com/office/drawing/2014/main" id="{A39CC63D-D74D-41EB-BD92-BDB5F535659D}"/>
              </a:ext>
            </a:extLst>
          </p:cNvPr>
          <p:cNvSpPr>
            <a:spLocks noGrp="1"/>
          </p:cNvSpPr>
          <p:nvPr>
            <p:ph type="pic" sz="quarter" idx="11" hasCustomPrompt="1"/>
          </p:nvPr>
        </p:nvSpPr>
        <p:spPr>
          <a:xfrm>
            <a:off x="7185001" y="1396043"/>
            <a:ext cx="4492038" cy="3184990"/>
          </a:xfrm>
        </p:spPr>
        <p:txBody>
          <a:bodyPr/>
          <a:lstStyle>
            <a:lvl1pPr marL="0" indent="0" algn="r">
              <a:buNone/>
              <a:defRPr sz="2000">
                <a:solidFill>
                  <a:schemeClr val="bg1"/>
                </a:solidFill>
              </a:defRPr>
            </a:lvl1pPr>
          </a:lstStyle>
          <a:p>
            <a:r>
              <a:rPr lang="en-US"/>
              <a:t>Click icon to add an image</a:t>
            </a:r>
          </a:p>
        </p:txBody>
      </p:sp>
    </p:spTree>
    <p:extLst>
      <p:ext uri="{BB962C8B-B14F-4D97-AF65-F5344CB8AC3E}">
        <p14:creationId xmlns:p14="http://schemas.microsoft.com/office/powerpoint/2010/main" val="212828034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Solid Green">
    <p:bg>
      <p:bgPr>
        <a:solidFill>
          <a:schemeClr val="accent2"/>
        </a:solidFill>
        <a:effectLst/>
      </p:bgPr>
    </p:bg>
    <p:spTree>
      <p:nvGrpSpPr>
        <p:cNvPr id="1" name=""/>
        <p:cNvGrpSpPr/>
        <p:nvPr/>
      </p:nvGrpSpPr>
      <p:grpSpPr>
        <a:xfrm>
          <a:off x="0" y="0"/>
          <a:ext cx="0" cy="0"/>
          <a:chOff x="0" y="0"/>
          <a:chExt cx="0" cy="0"/>
        </a:xfrm>
      </p:grpSpPr>
      <p:pic>
        <p:nvPicPr>
          <p:cNvPr id="8" name="Picture 7" descr="Logo&#10;&#10;Description automatically generated">
            <a:extLst>
              <a:ext uri="{FF2B5EF4-FFF2-40B4-BE49-F238E27FC236}">
                <a16:creationId xmlns:a16="http://schemas.microsoft.com/office/drawing/2014/main" id="{1FF78D7A-BB82-45FB-AD85-E94900B2353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4" name="Text Placeholder 3">
            <a:extLst>
              <a:ext uri="{FF2B5EF4-FFF2-40B4-BE49-F238E27FC236}">
                <a16:creationId xmlns:a16="http://schemas.microsoft.com/office/drawing/2014/main" id="{F77BB43D-F3E9-4A87-AFD6-77F61A0D55A2}"/>
              </a:ext>
            </a:extLst>
          </p:cNvPr>
          <p:cNvSpPr>
            <a:spLocks noGrp="1"/>
          </p:cNvSpPr>
          <p:nvPr>
            <p:ph type="body" sz="quarter" idx="10" hasCustomPrompt="1"/>
          </p:nvPr>
        </p:nvSpPr>
        <p:spPr>
          <a:xfrm>
            <a:off x="576430" y="3153790"/>
            <a:ext cx="4430571" cy="430887"/>
          </a:xfrm>
        </p:spPr>
        <p:txBody>
          <a:bodyPr anchor="t" anchorCtr="0">
            <a:spAutoFit/>
          </a:bodyPr>
          <a:lstStyle>
            <a:lvl1pPr marL="0" indent="0">
              <a:spcBef>
                <a:spcPts val="0"/>
              </a:spcBef>
              <a:buNone/>
              <a:defRPr>
                <a:solidFill>
                  <a:schemeClr val="accent6"/>
                </a:solidFill>
                <a:latin typeface="Segoe UI" panose="020B0502040204020203" pitchFamily="34" charset="0"/>
                <a:cs typeface="Segoe UI" panose="020B0502040204020203" pitchFamily="34" charset="0"/>
              </a:defRPr>
            </a:lvl1pPr>
          </a:lstStyle>
          <a:p>
            <a:pPr lvl="0"/>
            <a:r>
              <a:rPr lang="en-US"/>
              <a:t>Subtitle</a:t>
            </a:r>
          </a:p>
        </p:txBody>
      </p:sp>
      <p:sp>
        <p:nvSpPr>
          <p:cNvPr id="16" name="Title 19">
            <a:extLst>
              <a:ext uri="{FF2B5EF4-FFF2-40B4-BE49-F238E27FC236}">
                <a16:creationId xmlns:a16="http://schemas.microsoft.com/office/drawing/2014/main" id="{9E6B6409-3E42-4002-BF16-DFEB405D14D0}"/>
              </a:ext>
            </a:extLst>
          </p:cNvPr>
          <p:cNvSpPr>
            <a:spLocks noGrp="1"/>
          </p:cNvSpPr>
          <p:nvPr>
            <p:ph type="title" hasCustomPrompt="1"/>
          </p:nvPr>
        </p:nvSpPr>
        <p:spPr>
          <a:xfrm>
            <a:off x="576430" y="2434540"/>
            <a:ext cx="4430571" cy="553998"/>
          </a:xfrm>
        </p:spPr>
        <p:txBody>
          <a:bodyPr anchor="b" anchorCtr="0"/>
          <a:lstStyle>
            <a:lvl1pPr>
              <a:defRPr sz="3600">
                <a:solidFill>
                  <a:schemeClr val="bg1"/>
                </a:solidFill>
                <a:latin typeface="Segoe UI" panose="020B0502040204020203" pitchFamily="34" charset="0"/>
                <a:cs typeface="Segoe UI" panose="020B0502040204020203" pitchFamily="34" charset="0"/>
              </a:defRPr>
            </a:lvl1pPr>
          </a:lstStyle>
          <a:p>
            <a:r>
              <a:rPr lang="en-US"/>
              <a:t>Section Title</a:t>
            </a:r>
          </a:p>
        </p:txBody>
      </p:sp>
      <p:sp>
        <p:nvSpPr>
          <p:cNvPr id="17" name="Picture Placeholder 5">
            <a:extLst>
              <a:ext uri="{FF2B5EF4-FFF2-40B4-BE49-F238E27FC236}">
                <a16:creationId xmlns:a16="http://schemas.microsoft.com/office/drawing/2014/main" id="{C7465FA1-F248-4844-931F-B2128634A175}"/>
              </a:ext>
            </a:extLst>
          </p:cNvPr>
          <p:cNvSpPr>
            <a:spLocks noGrp="1"/>
          </p:cNvSpPr>
          <p:nvPr>
            <p:ph type="pic" sz="quarter" idx="11" hasCustomPrompt="1"/>
          </p:nvPr>
        </p:nvSpPr>
        <p:spPr>
          <a:xfrm>
            <a:off x="7185001" y="1396043"/>
            <a:ext cx="4492038" cy="3184990"/>
          </a:xfrm>
        </p:spPr>
        <p:txBody>
          <a:bodyPr/>
          <a:lstStyle>
            <a:lvl1pPr marL="0" indent="0" algn="r">
              <a:buNone/>
              <a:defRPr sz="2000">
                <a:solidFill>
                  <a:schemeClr val="tx2"/>
                </a:solidFill>
              </a:defRPr>
            </a:lvl1pPr>
          </a:lstStyle>
          <a:p>
            <a:r>
              <a:rPr lang="en-US"/>
              <a:t>Click icon to add an image</a:t>
            </a:r>
          </a:p>
        </p:txBody>
      </p:sp>
    </p:spTree>
    <p:extLst>
      <p:ext uri="{BB962C8B-B14F-4D97-AF65-F5344CB8AC3E}">
        <p14:creationId xmlns:p14="http://schemas.microsoft.com/office/powerpoint/2010/main" val="28127160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Solid Yellow">
    <p:bg>
      <p:bgPr>
        <a:solidFill>
          <a:schemeClr val="accent6"/>
        </a:solidFill>
        <a:effectLst/>
      </p:bgPr>
    </p:bg>
    <p:spTree>
      <p:nvGrpSpPr>
        <p:cNvPr id="1" name=""/>
        <p:cNvGrpSpPr/>
        <p:nvPr/>
      </p:nvGrpSpPr>
      <p:grpSpPr>
        <a:xfrm>
          <a:off x="0" y="0"/>
          <a:ext cx="0" cy="0"/>
          <a:chOff x="0" y="0"/>
          <a:chExt cx="0" cy="0"/>
        </a:xfrm>
      </p:grpSpPr>
      <p:pic>
        <p:nvPicPr>
          <p:cNvPr id="10" name="Picture 9" descr="A picture containing shape&#10;&#10;Description automatically generated">
            <a:extLst>
              <a:ext uri="{FF2B5EF4-FFF2-40B4-BE49-F238E27FC236}">
                <a16:creationId xmlns:a16="http://schemas.microsoft.com/office/drawing/2014/main" id="{86F64D83-25A3-421E-A92C-3CCA9385052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7" name="Text Placeholder 3">
            <a:extLst>
              <a:ext uri="{FF2B5EF4-FFF2-40B4-BE49-F238E27FC236}">
                <a16:creationId xmlns:a16="http://schemas.microsoft.com/office/drawing/2014/main" id="{7E1CA864-36B1-4860-A5DE-7A94ACF24024}"/>
              </a:ext>
            </a:extLst>
          </p:cNvPr>
          <p:cNvSpPr>
            <a:spLocks noGrp="1"/>
          </p:cNvSpPr>
          <p:nvPr>
            <p:ph type="body" sz="quarter" idx="10" hasCustomPrompt="1"/>
          </p:nvPr>
        </p:nvSpPr>
        <p:spPr>
          <a:xfrm>
            <a:off x="576430" y="3153790"/>
            <a:ext cx="4430571" cy="430887"/>
          </a:xfrm>
        </p:spPr>
        <p:txBody>
          <a:bodyPr anchor="t" anchorCtr="0">
            <a:spAutoFit/>
          </a:bodyPr>
          <a:lstStyle>
            <a:lvl1pPr marL="0" indent="0">
              <a:spcBef>
                <a:spcPts val="0"/>
              </a:spcBef>
              <a:buNone/>
              <a:defRPr>
                <a:solidFill>
                  <a:schemeClr val="tx2"/>
                </a:solidFill>
                <a:latin typeface="Segoe UI" panose="020B0502040204020203" pitchFamily="34" charset="0"/>
                <a:cs typeface="Segoe UI" panose="020B0502040204020203" pitchFamily="34" charset="0"/>
              </a:defRPr>
            </a:lvl1pPr>
          </a:lstStyle>
          <a:p>
            <a:pPr lvl="0"/>
            <a:r>
              <a:rPr lang="en-US"/>
              <a:t>Subtitle</a:t>
            </a:r>
          </a:p>
        </p:txBody>
      </p:sp>
      <p:sp>
        <p:nvSpPr>
          <p:cNvPr id="18" name="Title 19">
            <a:extLst>
              <a:ext uri="{FF2B5EF4-FFF2-40B4-BE49-F238E27FC236}">
                <a16:creationId xmlns:a16="http://schemas.microsoft.com/office/drawing/2014/main" id="{14E28904-876D-4979-B98F-D3769FD13148}"/>
              </a:ext>
            </a:extLst>
          </p:cNvPr>
          <p:cNvSpPr>
            <a:spLocks noGrp="1"/>
          </p:cNvSpPr>
          <p:nvPr>
            <p:ph type="title" hasCustomPrompt="1"/>
          </p:nvPr>
        </p:nvSpPr>
        <p:spPr>
          <a:xfrm>
            <a:off x="576430" y="2434540"/>
            <a:ext cx="4430571" cy="553998"/>
          </a:xfrm>
        </p:spPr>
        <p:txBody>
          <a:bodyPr anchor="b" anchorCtr="0"/>
          <a:lstStyle>
            <a:lvl1pPr>
              <a:defRPr sz="3600">
                <a:solidFill>
                  <a:schemeClr val="accent1"/>
                </a:solidFill>
                <a:latin typeface="Segoe UI" panose="020B0502040204020203" pitchFamily="34" charset="0"/>
                <a:cs typeface="Segoe UI" panose="020B0502040204020203" pitchFamily="34" charset="0"/>
              </a:defRPr>
            </a:lvl1pPr>
          </a:lstStyle>
          <a:p>
            <a:r>
              <a:rPr lang="en-US"/>
              <a:t>Section Title</a:t>
            </a:r>
          </a:p>
        </p:txBody>
      </p:sp>
      <p:sp>
        <p:nvSpPr>
          <p:cNvPr id="19" name="Picture Placeholder 5">
            <a:extLst>
              <a:ext uri="{FF2B5EF4-FFF2-40B4-BE49-F238E27FC236}">
                <a16:creationId xmlns:a16="http://schemas.microsoft.com/office/drawing/2014/main" id="{7C10859C-8020-4379-B9D4-D3306DC628DF}"/>
              </a:ext>
            </a:extLst>
          </p:cNvPr>
          <p:cNvSpPr>
            <a:spLocks noGrp="1"/>
          </p:cNvSpPr>
          <p:nvPr>
            <p:ph type="pic" sz="quarter" idx="11" hasCustomPrompt="1"/>
          </p:nvPr>
        </p:nvSpPr>
        <p:spPr>
          <a:xfrm>
            <a:off x="7185001" y="1396043"/>
            <a:ext cx="4492038" cy="3184990"/>
          </a:xfrm>
        </p:spPr>
        <p:txBody>
          <a:bodyPr/>
          <a:lstStyle>
            <a:lvl1pPr marL="0" indent="0" algn="r">
              <a:buNone/>
              <a:defRPr sz="2000">
                <a:solidFill>
                  <a:schemeClr val="tx2"/>
                </a:solidFill>
              </a:defRPr>
            </a:lvl1pPr>
          </a:lstStyle>
          <a:p>
            <a:r>
              <a:rPr lang="en-US"/>
              <a:t>Click icon to add an image</a:t>
            </a:r>
          </a:p>
        </p:txBody>
      </p:sp>
    </p:spTree>
    <p:extLst>
      <p:ext uri="{BB962C8B-B14F-4D97-AF65-F5344CB8AC3E}">
        <p14:creationId xmlns:p14="http://schemas.microsoft.com/office/powerpoint/2010/main" val="7323493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pic>
        <p:nvPicPr>
          <p:cNvPr id="10" name="Picture 9" descr="yellow_line.png">
            <a:extLst>
              <a:ext uri="{FF2B5EF4-FFF2-40B4-BE49-F238E27FC236}">
                <a16:creationId xmlns:a16="http://schemas.microsoft.com/office/drawing/2014/main" id="{73C6C402-01AC-4610-91FF-1631BC0335F8}"/>
              </a:ext>
            </a:extLst>
          </p:cNvPr>
          <p:cNvPicPr>
            <a:picLocks noChangeAspect="1"/>
          </p:cNvPicPr>
          <p:nvPr userDrawn="1"/>
        </p:nvPicPr>
        <p:blipFill>
          <a:blip r:embed="rId2"/>
          <a:stretch>
            <a:fillRect/>
          </a:stretch>
        </p:blipFill>
        <p:spPr>
          <a:xfrm>
            <a:off x="639095" y="1145215"/>
            <a:ext cx="10913806" cy="351377"/>
          </a:xfrm>
          <a:prstGeom prst="rect">
            <a:avLst/>
          </a:prstGeom>
        </p:spPr>
      </p:pic>
      <p:sp>
        <p:nvSpPr>
          <p:cNvPr id="2" name="Title 1"/>
          <p:cNvSpPr>
            <a:spLocks noGrp="1"/>
          </p:cNvSpPr>
          <p:nvPr>
            <p:ph type="title" hasCustomPrompt="1"/>
          </p:nvPr>
        </p:nvSpPr>
        <p:spPr>
          <a:xfrm>
            <a:off x="639097" y="543064"/>
            <a:ext cx="10913804" cy="553998"/>
          </a:xfrm>
        </p:spPr>
        <p:txBody>
          <a:bodyPr/>
          <a:lstStyle>
            <a:lvl1pPr>
              <a:defRPr cap="none" baseline="0">
                <a:solidFill>
                  <a:schemeClr val="accent1"/>
                </a:solidFill>
              </a:defRPr>
            </a:lvl1pPr>
          </a:lstStyle>
          <a:p>
            <a:r>
              <a:rPr lang="en-US"/>
              <a:t>Title</a:t>
            </a:r>
          </a:p>
        </p:txBody>
      </p:sp>
      <p:sp>
        <p:nvSpPr>
          <p:cNvPr id="3" name="Content Placeholder 2"/>
          <p:cNvSpPr>
            <a:spLocks noGrp="1"/>
          </p:cNvSpPr>
          <p:nvPr>
            <p:ph idx="1" hasCustomPrompt="1"/>
          </p:nvPr>
        </p:nvSpPr>
        <p:spPr>
          <a:xfrm>
            <a:off x="639096" y="1424339"/>
            <a:ext cx="10913805" cy="4834418"/>
          </a:xfrm>
        </p:spPr>
        <p:txBody>
          <a:bodyPr/>
          <a:lstStyle>
            <a:lvl1pPr marL="228600" indent="-228600">
              <a:buSzPct val="120000"/>
              <a:buFont typeface="Arial" panose="020B0604020202020204" pitchFamily="34" charset="0"/>
              <a:buChar char="•"/>
              <a:defRPr/>
            </a:lvl1pPr>
          </a:lstStyle>
          <a:p>
            <a:pPr lvl="0"/>
            <a:r>
              <a:rPr lang="en-US"/>
              <a:t>Type your bullet text</a:t>
            </a:r>
          </a:p>
          <a:p>
            <a:pPr lvl="1"/>
            <a:r>
              <a:rPr lang="en-US"/>
              <a:t>Second level</a:t>
            </a:r>
          </a:p>
          <a:p>
            <a:pPr lvl="2"/>
            <a:r>
              <a:rPr lang="en-US"/>
              <a:t>Third level</a:t>
            </a:r>
          </a:p>
          <a:p>
            <a:pPr lvl="3"/>
            <a:r>
              <a:rPr lang="en-US"/>
              <a:t>Fourth level</a:t>
            </a:r>
          </a:p>
          <a:p>
            <a:pPr lvl="4"/>
            <a:r>
              <a:rPr lang="en-US"/>
              <a:t>Fifth level</a:t>
            </a:r>
          </a:p>
        </p:txBody>
      </p:sp>
      <p:sp>
        <p:nvSpPr>
          <p:cNvPr id="8"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3" name="Picture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14"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1" name="TextBox 8">
            <a:extLst>
              <a:ext uri="{FF2B5EF4-FFF2-40B4-BE49-F238E27FC236}">
                <a16:creationId xmlns:a16="http://schemas.microsoft.com/office/drawing/2014/main" id="{3BDC0F40-839F-49AF-A0EC-01D27E306F15}"/>
              </a:ext>
            </a:extLst>
          </p:cNvPr>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903C4FE9-EF79-4163-94C6-3418A1C4EFAB}" type="slidenum">
              <a:rPr lang="en-US" sz="1000" cap="all" baseline="0" smtClean="0">
                <a:solidFill>
                  <a:schemeClr val="tx2"/>
                </a:solidFill>
              </a:rPr>
              <a:pPr algn="l"/>
              <a:t>‹#›</a:t>
            </a:fld>
            <a:endParaRPr lang="en-US" sz="1000" cap="all" baseline="0">
              <a:solidFill>
                <a:schemeClr val="tx2"/>
              </a:solidFill>
            </a:endParaRPr>
          </a:p>
        </p:txBody>
      </p:sp>
    </p:spTree>
    <p:extLst>
      <p:ext uri="{BB962C8B-B14F-4D97-AF65-F5344CB8AC3E}">
        <p14:creationId xmlns:p14="http://schemas.microsoft.com/office/powerpoint/2010/main" val="31037440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ontent Two A">
    <p:spTree>
      <p:nvGrpSpPr>
        <p:cNvPr id="1" name=""/>
        <p:cNvGrpSpPr/>
        <p:nvPr/>
      </p:nvGrpSpPr>
      <p:grpSpPr>
        <a:xfrm>
          <a:off x="0" y="0"/>
          <a:ext cx="0" cy="0"/>
          <a:chOff x="0" y="0"/>
          <a:chExt cx="0" cy="0"/>
        </a:xfrm>
      </p:grpSpPr>
      <p:pic>
        <p:nvPicPr>
          <p:cNvPr id="17" name="Picture 16" descr="yellow_line.png">
            <a:extLst>
              <a:ext uri="{FF2B5EF4-FFF2-40B4-BE49-F238E27FC236}">
                <a16:creationId xmlns:a16="http://schemas.microsoft.com/office/drawing/2014/main" id="{3227588E-FD27-44F5-8C21-784978CD3A92}"/>
              </a:ext>
            </a:extLst>
          </p:cNvPr>
          <p:cNvPicPr>
            <a:picLocks noChangeAspect="1"/>
          </p:cNvPicPr>
          <p:nvPr userDrawn="1"/>
        </p:nvPicPr>
        <p:blipFill>
          <a:blip r:embed="rId2"/>
          <a:stretch>
            <a:fillRect/>
          </a:stretch>
        </p:blipFill>
        <p:spPr>
          <a:xfrm>
            <a:off x="639095" y="1145215"/>
            <a:ext cx="10913806" cy="351377"/>
          </a:xfrm>
          <a:prstGeom prst="rect">
            <a:avLst/>
          </a:prstGeom>
        </p:spPr>
      </p:pic>
      <p:sp>
        <p:nvSpPr>
          <p:cNvPr id="14" name="Content Placeholder 2">
            <a:extLst>
              <a:ext uri="{FF2B5EF4-FFF2-40B4-BE49-F238E27FC236}">
                <a16:creationId xmlns:a16="http://schemas.microsoft.com/office/drawing/2014/main" id="{CC97ED42-8DFD-44B7-95A2-63CCC295992A}"/>
              </a:ext>
            </a:extLst>
          </p:cNvPr>
          <p:cNvSpPr>
            <a:spLocks noGrp="1"/>
          </p:cNvSpPr>
          <p:nvPr>
            <p:ph idx="1" hasCustomPrompt="1"/>
          </p:nvPr>
        </p:nvSpPr>
        <p:spPr>
          <a:xfrm>
            <a:off x="639097" y="1424340"/>
            <a:ext cx="7386318" cy="4816662"/>
          </a:xfrm>
        </p:spPr>
        <p:txBody>
          <a:bodyPr/>
          <a:lstStyle>
            <a:lvl1pPr marL="228600" indent="-228600">
              <a:buFont typeface="Arial" panose="020B0604020202020204" pitchFamily="34" charset="0"/>
              <a:buChar char="•"/>
              <a:defRPr/>
            </a:lvl1pPr>
          </a:lstStyle>
          <a:p>
            <a:pPr lvl="0"/>
            <a:r>
              <a:rPr lang="en-US"/>
              <a:t>Type your bullet text</a:t>
            </a:r>
          </a:p>
          <a:p>
            <a:pPr lvl="1"/>
            <a:r>
              <a:rPr lang="en-US"/>
              <a:t>Second level</a:t>
            </a:r>
          </a:p>
          <a:p>
            <a:pPr lvl="2"/>
            <a:r>
              <a:rPr lang="en-US"/>
              <a:t>Third level</a:t>
            </a:r>
          </a:p>
          <a:p>
            <a:pPr lvl="3"/>
            <a:r>
              <a:rPr lang="en-US"/>
              <a:t>Fourth level</a:t>
            </a:r>
          </a:p>
          <a:p>
            <a:pPr lvl="4"/>
            <a:r>
              <a:rPr lang="en-US"/>
              <a:t>Fifth level</a:t>
            </a:r>
          </a:p>
        </p:txBody>
      </p:sp>
      <p:sp>
        <p:nvSpPr>
          <p:cNvPr id="18" name="Title 1">
            <a:extLst>
              <a:ext uri="{FF2B5EF4-FFF2-40B4-BE49-F238E27FC236}">
                <a16:creationId xmlns:a16="http://schemas.microsoft.com/office/drawing/2014/main" id="{8DF480FF-E5E3-43B2-8FFE-4C9BF2878AF7}"/>
              </a:ext>
            </a:extLst>
          </p:cNvPr>
          <p:cNvSpPr>
            <a:spLocks noGrp="1"/>
          </p:cNvSpPr>
          <p:nvPr>
            <p:ph type="title" hasCustomPrompt="1"/>
          </p:nvPr>
        </p:nvSpPr>
        <p:spPr>
          <a:xfrm>
            <a:off x="639097" y="543064"/>
            <a:ext cx="10913804" cy="553998"/>
          </a:xfrm>
        </p:spPr>
        <p:txBody>
          <a:bodyPr/>
          <a:lstStyle>
            <a:lvl1pPr>
              <a:defRPr cap="none" baseline="0">
                <a:solidFill>
                  <a:schemeClr val="accent1"/>
                </a:solidFill>
              </a:defRPr>
            </a:lvl1pPr>
          </a:lstStyle>
          <a:p>
            <a:r>
              <a:rPr lang="en-US"/>
              <a:t>Title</a:t>
            </a:r>
          </a:p>
        </p:txBody>
      </p:sp>
      <p:sp>
        <p:nvSpPr>
          <p:cNvPr id="8" name="TextBox 8">
            <a:extLst>
              <a:ext uri="{FF2B5EF4-FFF2-40B4-BE49-F238E27FC236}">
                <a16:creationId xmlns:a16="http://schemas.microsoft.com/office/drawing/2014/main" id="{E269177C-9EB6-4F16-96E0-21BB0A4CA455}"/>
              </a:ext>
            </a:extLst>
          </p:cNvPr>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903C4FE9-EF79-4163-94C6-3418A1C4EFAB}" type="slidenum">
              <a:rPr lang="en-US" sz="1000" cap="all" baseline="0" smtClean="0">
                <a:solidFill>
                  <a:schemeClr val="tx2"/>
                </a:solidFill>
              </a:rPr>
              <a:pPr algn="l"/>
              <a:t>‹#›</a:t>
            </a:fld>
            <a:endParaRPr lang="en-US" sz="1000" cap="all" baseline="0">
              <a:solidFill>
                <a:schemeClr val="tx2"/>
              </a:solidFill>
            </a:endParaRPr>
          </a:p>
        </p:txBody>
      </p:sp>
      <p:sp>
        <p:nvSpPr>
          <p:cNvPr id="7" name="Content Placeholder 3">
            <a:extLst>
              <a:ext uri="{FF2B5EF4-FFF2-40B4-BE49-F238E27FC236}">
                <a16:creationId xmlns:a16="http://schemas.microsoft.com/office/drawing/2014/main" id="{7232233C-3834-4A5D-BA8F-D9E859BF5995}"/>
              </a:ext>
            </a:extLst>
          </p:cNvPr>
          <p:cNvSpPr>
            <a:spLocks noGrp="1"/>
          </p:cNvSpPr>
          <p:nvPr>
            <p:ph sz="half" idx="2" hasCustomPrompt="1"/>
          </p:nvPr>
        </p:nvSpPr>
        <p:spPr>
          <a:xfrm>
            <a:off x="8176334" y="1417320"/>
            <a:ext cx="3376568" cy="4832560"/>
          </a:xfrm>
        </p:spPr>
        <p:txBody>
          <a:bodyPr/>
          <a:lstStyle>
            <a:lvl1pPr marL="0" indent="0">
              <a:buNone/>
              <a:defRPr sz="2000">
                <a:solidFill>
                  <a:schemeClr val="accent1"/>
                </a:solidFill>
              </a:defRPr>
            </a:lvl1pPr>
            <a:lvl2pPr>
              <a:buNone/>
              <a:defRPr/>
            </a:lvl2pPr>
          </a:lstStyle>
          <a:p>
            <a:r>
              <a:rPr lang="en-US"/>
              <a:t>Click icon to add content</a:t>
            </a:r>
          </a:p>
        </p:txBody>
      </p:sp>
    </p:spTree>
    <p:extLst>
      <p:ext uri="{BB962C8B-B14F-4D97-AF65-F5344CB8AC3E}">
        <p14:creationId xmlns:p14="http://schemas.microsoft.com/office/powerpoint/2010/main" val="2046423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ntent Two B">
    <p:spTree>
      <p:nvGrpSpPr>
        <p:cNvPr id="1" name=""/>
        <p:cNvGrpSpPr/>
        <p:nvPr/>
      </p:nvGrpSpPr>
      <p:grpSpPr>
        <a:xfrm>
          <a:off x="0" y="0"/>
          <a:ext cx="0" cy="0"/>
          <a:chOff x="0" y="0"/>
          <a:chExt cx="0" cy="0"/>
        </a:xfrm>
      </p:grpSpPr>
      <p:pic>
        <p:nvPicPr>
          <p:cNvPr id="19" name="Picture 18" descr="yellow_line.png">
            <a:extLst>
              <a:ext uri="{FF2B5EF4-FFF2-40B4-BE49-F238E27FC236}">
                <a16:creationId xmlns:a16="http://schemas.microsoft.com/office/drawing/2014/main" id="{DF4FD612-4766-433E-80FA-BC2D78621F13}"/>
              </a:ext>
            </a:extLst>
          </p:cNvPr>
          <p:cNvPicPr>
            <a:picLocks noChangeAspect="1"/>
          </p:cNvPicPr>
          <p:nvPr userDrawn="1"/>
        </p:nvPicPr>
        <p:blipFill>
          <a:blip r:embed="rId2"/>
          <a:stretch>
            <a:fillRect/>
          </a:stretch>
        </p:blipFill>
        <p:spPr>
          <a:xfrm>
            <a:off x="639095" y="1145215"/>
            <a:ext cx="10913806" cy="351377"/>
          </a:xfrm>
          <a:prstGeom prst="rect">
            <a:avLst/>
          </a:prstGeom>
        </p:spPr>
      </p:pic>
      <p:sp>
        <p:nvSpPr>
          <p:cNvPr id="4" name="Content Placeholder 3"/>
          <p:cNvSpPr>
            <a:spLocks noGrp="1"/>
          </p:cNvSpPr>
          <p:nvPr>
            <p:ph sz="half" idx="2" hasCustomPrompt="1"/>
          </p:nvPr>
        </p:nvSpPr>
        <p:spPr>
          <a:xfrm>
            <a:off x="6232124" y="1417320"/>
            <a:ext cx="5320778" cy="4832560"/>
          </a:xfrm>
        </p:spPr>
        <p:txBody>
          <a:bodyPr/>
          <a:lstStyle>
            <a:lvl1pPr marL="0" indent="0">
              <a:buNone/>
              <a:defRPr sz="2000">
                <a:solidFill>
                  <a:schemeClr val="accent1"/>
                </a:solidFill>
              </a:defRPr>
            </a:lvl1pPr>
            <a:lvl2pPr>
              <a:buNone/>
              <a:defRPr/>
            </a:lvl2pPr>
          </a:lstStyle>
          <a:p>
            <a:r>
              <a:rPr lang="en-US"/>
              <a:t>Click icon to add content</a:t>
            </a:r>
          </a:p>
        </p:txBody>
      </p:sp>
      <p:sp useBgFill="1">
        <p:nvSpPr>
          <p:cNvPr id="11"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useBgFill="1">
        <p:nvSpPr>
          <p:cNvPr id="16"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20" name="Content Placeholder 2">
            <a:extLst>
              <a:ext uri="{FF2B5EF4-FFF2-40B4-BE49-F238E27FC236}">
                <a16:creationId xmlns:a16="http://schemas.microsoft.com/office/drawing/2014/main" id="{0E060A32-FD9B-4341-9247-968E50F4BA0E}"/>
              </a:ext>
            </a:extLst>
          </p:cNvPr>
          <p:cNvSpPr>
            <a:spLocks noGrp="1"/>
          </p:cNvSpPr>
          <p:nvPr>
            <p:ph idx="1" hasCustomPrompt="1"/>
          </p:nvPr>
        </p:nvSpPr>
        <p:spPr>
          <a:xfrm>
            <a:off x="639097" y="1424340"/>
            <a:ext cx="5456904" cy="4825540"/>
          </a:xfrm>
        </p:spPr>
        <p:txBody>
          <a:bodyPr/>
          <a:lstStyle>
            <a:lvl1pPr marL="228600" indent="-228600">
              <a:buFont typeface="Arial" panose="020B0604020202020204" pitchFamily="34" charset="0"/>
              <a:buChar char="•"/>
              <a:defRPr/>
            </a:lvl1pPr>
          </a:lstStyle>
          <a:p>
            <a:pPr lvl="0"/>
            <a:r>
              <a:rPr lang="en-US"/>
              <a:t>Type your bullet text</a:t>
            </a:r>
          </a:p>
          <a:p>
            <a:pPr lvl="1"/>
            <a:r>
              <a:rPr lang="en-US"/>
              <a:t>Second level</a:t>
            </a:r>
          </a:p>
          <a:p>
            <a:pPr lvl="2"/>
            <a:r>
              <a:rPr lang="en-US"/>
              <a:t>Third level</a:t>
            </a:r>
          </a:p>
          <a:p>
            <a:pPr lvl="3"/>
            <a:r>
              <a:rPr lang="en-US"/>
              <a:t>Fourth level</a:t>
            </a:r>
          </a:p>
          <a:p>
            <a:pPr lvl="4"/>
            <a:r>
              <a:rPr lang="en-US"/>
              <a:t>Fifth level</a:t>
            </a:r>
          </a:p>
        </p:txBody>
      </p:sp>
      <p:sp>
        <p:nvSpPr>
          <p:cNvPr id="21" name="Title 1">
            <a:extLst>
              <a:ext uri="{FF2B5EF4-FFF2-40B4-BE49-F238E27FC236}">
                <a16:creationId xmlns:a16="http://schemas.microsoft.com/office/drawing/2014/main" id="{473A65E4-9083-47AC-9E83-490CAA9513AF}"/>
              </a:ext>
            </a:extLst>
          </p:cNvPr>
          <p:cNvSpPr>
            <a:spLocks noGrp="1"/>
          </p:cNvSpPr>
          <p:nvPr>
            <p:ph type="title" hasCustomPrompt="1"/>
          </p:nvPr>
        </p:nvSpPr>
        <p:spPr>
          <a:xfrm>
            <a:off x="639097" y="543064"/>
            <a:ext cx="10913804" cy="553998"/>
          </a:xfrm>
        </p:spPr>
        <p:txBody>
          <a:bodyPr/>
          <a:lstStyle>
            <a:lvl1pPr>
              <a:defRPr cap="none" baseline="0">
                <a:solidFill>
                  <a:schemeClr val="accent1"/>
                </a:solidFill>
              </a:defRPr>
            </a:lvl1pPr>
          </a:lstStyle>
          <a:p>
            <a:r>
              <a:rPr lang="en-US"/>
              <a:t>Title</a:t>
            </a:r>
          </a:p>
        </p:txBody>
      </p:sp>
      <p:sp>
        <p:nvSpPr>
          <p:cNvPr id="12" name="TextBox 8">
            <a:extLst>
              <a:ext uri="{FF2B5EF4-FFF2-40B4-BE49-F238E27FC236}">
                <a16:creationId xmlns:a16="http://schemas.microsoft.com/office/drawing/2014/main" id="{746EA713-03D4-4B93-B745-8FF453D1D753}"/>
              </a:ext>
            </a:extLst>
          </p:cNvPr>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903C4FE9-EF79-4163-94C6-3418A1C4EFAB}" type="slidenum">
              <a:rPr lang="en-US" sz="1000" cap="all" baseline="0" smtClean="0">
                <a:solidFill>
                  <a:schemeClr val="tx2"/>
                </a:solidFill>
              </a:rPr>
              <a:pPr algn="l"/>
              <a:t>‹#›</a:t>
            </a:fld>
            <a:endParaRPr lang="en-US" sz="1000" cap="all" baseline="0">
              <a:solidFill>
                <a:schemeClr val="tx2"/>
              </a:solidFill>
            </a:endParaRPr>
          </a:p>
        </p:txBody>
      </p:sp>
    </p:spTree>
    <p:extLst>
      <p:ext uri="{BB962C8B-B14F-4D97-AF65-F5344CB8AC3E}">
        <p14:creationId xmlns:p14="http://schemas.microsoft.com/office/powerpoint/2010/main" val="14388815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 Three">
    <p:spTree>
      <p:nvGrpSpPr>
        <p:cNvPr id="1" name=""/>
        <p:cNvGrpSpPr/>
        <p:nvPr/>
      </p:nvGrpSpPr>
      <p:grpSpPr>
        <a:xfrm>
          <a:off x="0" y="0"/>
          <a:ext cx="0" cy="0"/>
          <a:chOff x="0" y="0"/>
          <a:chExt cx="0" cy="0"/>
        </a:xfrm>
      </p:grpSpPr>
      <p:pic>
        <p:nvPicPr>
          <p:cNvPr id="12" name="Picture 11" descr="yellow_line.png">
            <a:extLst>
              <a:ext uri="{FF2B5EF4-FFF2-40B4-BE49-F238E27FC236}">
                <a16:creationId xmlns:a16="http://schemas.microsoft.com/office/drawing/2014/main" id="{CEA9D328-6D8D-4FC5-9524-1D39321230A8}"/>
              </a:ext>
            </a:extLst>
          </p:cNvPr>
          <p:cNvPicPr>
            <a:picLocks noChangeAspect="1"/>
          </p:cNvPicPr>
          <p:nvPr userDrawn="1"/>
        </p:nvPicPr>
        <p:blipFill>
          <a:blip r:embed="rId2"/>
          <a:stretch>
            <a:fillRect/>
          </a:stretch>
        </p:blipFill>
        <p:spPr>
          <a:xfrm>
            <a:off x="639095" y="1145215"/>
            <a:ext cx="10913806" cy="351377"/>
          </a:xfrm>
          <a:prstGeom prst="rect">
            <a:avLst/>
          </a:prstGeom>
        </p:spPr>
      </p:pic>
      <p:sp useBgFill="1">
        <p:nvSpPr>
          <p:cNvPr id="8"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11"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903C4FE9-EF79-4163-94C6-3418A1C4EFAB}" type="slidenum">
              <a:rPr lang="en-US" sz="1000" cap="all" baseline="0" smtClean="0">
                <a:solidFill>
                  <a:schemeClr val="tx2"/>
                </a:solidFill>
              </a:rPr>
              <a:pPr algn="l"/>
              <a:t>‹#›</a:t>
            </a:fld>
            <a:endParaRPr lang="en-US" sz="1000" cap="all" baseline="0">
              <a:solidFill>
                <a:schemeClr val="tx2"/>
              </a:solidFill>
            </a:endParaRPr>
          </a:p>
        </p:txBody>
      </p:sp>
      <p:sp>
        <p:nvSpPr>
          <p:cNvPr id="19" name="Text Placeholder 2">
            <a:extLst>
              <a:ext uri="{FF2B5EF4-FFF2-40B4-BE49-F238E27FC236}">
                <a16:creationId xmlns:a16="http://schemas.microsoft.com/office/drawing/2014/main" id="{0AD237C0-1D97-4C31-9433-CA6161FBAAAC}"/>
              </a:ext>
            </a:extLst>
          </p:cNvPr>
          <p:cNvSpPr>
            <a:spLocks noGrp="1"/>
          </p:cNvSpPr>
          <p:nvPr>
            <p:ph idx="1" hasCustomPrompt="1"/>
          </p:nvPr>
        </p:nvSpPr>
        <p:spPr>
          <a:xfrm>
            <a:off x="639098" y="1417321"/>
            <a:ext cx="7403689" cy="4832559"/>
          </a:xfrm>
          <a:prstGeom prst="rect">
            <a:avLst/>
          </a:prstGeom>
        </p:spPr>
        <p:txBody>
          <a:bodyPr vert="horz" wrap="square" lIns="0" tIns="0" rIns="0" bIns="0" rtlCol="0">
            <a:noAutofit/>
          </a:bodyPr>
          <a:lstStyle>
            <a:lvl1pPr marL="228600" indent="-228600">
              <a:buFont typeface="Arial" panose="020B0604020202020204" pitchFamily="34" charset="0"/>
              <a:buChar char="•"/>
              <a:defRPr/>
            </a:lvl1pPr>
          </a:lstStyle>
          <a:p>
            <a:pPr lvl="0"/>
            <a:r>
              <a:rPr lang="en-US"/>
              <a:t>Type your bullet text</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6A441196-D05F-487B-939F-375001086FF1}"/>
              </a:ext>
            </a:extLst>
          </p:cNvPr>
          <p:cNvSpPr>
            <a:spLocks noGrp="1"/>
          </p:cNvSpPr>
          <p:nvPr>
            <p:ph type="title" hasCustomPrompt="1"/>
          </p:nvPr>
        </p:nvSpPr>
        <p:spPr>
          <a:xfrm>
            <a:off x="639097" y="543064"/>
            <a:ext cx="10910752" cy="553998"/>
          </a:xfrm>
        </p:spPr>
        <p:txBody>
          <a:bodyPr/>
          <a:lstStyle>
            <a:lvl1pPr>
              <a:defRPr cap="none" baseline="0">
                <a:solidFill>
                  <a:schemeClr val="accent1"/>
                </a:solidFill>
              </a:defRPr>
            </a:lvl1pPr>
          </a:lstStyle>
          <a:p>
            <a:r>
              <a:rPr lang="en-US"/>
              <a:t>Title</a:t>
            </a:r>
          </a:p>
        </p:txBody>
      </p:sp>
      <p:sp>
        <p:nvSpPr>
          <p:cNvPr id="9" name="Content Placeholder 3">
            <a:extLst>
              <a:ext uri="{FF2B5EF4-FFF2-40B4-BE49-F238E27FC236}">
                <a16:creationId xmlns:a16="http://schemas.microsoft.com/office/drawing/2014/main" id="{BEF45DBB-D182-402A-8F4C-68DAAB663436}"/>
              </a:ext>
            </a:extLst>
          </p:cNvPr>
          <p:cNvSpPr>
            <a:spLocks noGrp="1"/>
          </p:cNvSpPr>
          <p:nvPr>
            <p:ph sz="half" idx="2" hasCustomPrompt="1"/>
          </p:nvPr>
        </p:nvSpPr>
        <p:spPr>
          <a:xfrm>
            <a:off x="8176334" y="1417320"/>
            <a:ext cx="3376568" cy="2391200"/>
          </a:xfrm>
        </p:spPr>
        <p:txBody>
          <a:bodyPr/>
          <a:lstStyle>
            <a:lvl1pPr marL="0" indent="0">
              <a:buNone/>
              <a:defRPr sz="2000">
                <a:solidFill>
                  <a:schemeClr val="accent1"/>
                </a:solidFill>
              </a:defRPr>
            </a:lvl1pPr>
            <a:lvl2pPr>
              <a:buNone/>
              <a:defRPr/>
            </a:lvl2pPr>
          </a:lstStyle>
          <a:p>
            <a:r>
              <a:rPr lang="en-US"/>
              <a:t>Click icon to add content</a:t>
            </a:r>
          </a:p>
        </p:txBody>
      </p:sp>
      <p:sp>
        <p:nvSpPr>
          <p:cNvPr id="15" name="Content Placeholder 3">
            <a:extLst>
              <a:ext uri="{FF2B5EF4-FFF2-40B4-BE49-F238E27FC236}">
                <a16:creationId xmlns:a16="http://schemas.microsoft.com/office/drawing/2014/main" id="{F75B6662-4E34-4D4D-ADE8-9E176DDC7E25}"/>
              </a:ext>
            </a:extLst>
          </p:cNvPr>
          <p:cNvSpPr>
            <a:spLocks noGrp="1"/>
          </p:cNvSpPr>
          <p:nvPr>
            <p:ph sz="half" idx="10" hasCustomPrompt="1"/>
          </p:nvPr>
        </p:nvSpPr>
        <p:spPr>
          <a:xfrm>
            <a:off x="8176334" y="3941685"/>
            <a:ext cx="3376568" cy="2306886"/>
          </a:xfrm>
        </p:spPr>
        <p:txBody>
          <a:bodyPr/>
          <a:lstStyle>
            <a:lvl1pPr marL="0" indent="0">
              <a:buNone/>
              <a:defRPr sz="2000">
                <a:solidFill>
                  <a:schemeClr val="accent1"/>
                </a:solidFill>
              </a:defRPr>
            </a:lvl1pPr>
            <a:lvl2pPr>
              <a:buNone/>
              <a:defRPr/>
            </a:lvl2pPr>
          </a:lstStyle>
          <a:p>
            <a:r>
              <a:rPr lang="en-US"/>
              <a:t>Click icon to add content</a:t>
            </a:r>
          </a:p>
        </p:txBody>
      </p:sp>
    </p:spTree>
    <p:extLst>
      <p:ext uri="{BB962C8B-B14F-4D97-AF65-F5344CB8AC3E}">
        <p14:creationId xmlns:p14="http://schemas.microsoft.com/office/powerpoint/2010/main" val="4248299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Landscape Blue Custom">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0B91908-1E88-4B69-9968-18874CFEC399}"/>
              </a:ext>
            </a:extLst>
          </p:cNvPr>
          <p:cNvSpPr/>
          <p:nvPr userDrawn="1"/>
        </p:nvSpPr>
        <p:spPr>
          <a:xfrm>
            <a:off x="0" y="5257800"/>
            <a:ext cx="12192000" cy="1600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3">
            <a:extLst>
              <a:ext uri="{FF2B5EF4-FFF2-40B4-BE49-F238E27FC236}">
                <a16:creationId xmlns:a16="http://schemas.microsoft.com/office/drawing/2014/main" id="{5DF29671-AF80-4973-B727-BB75929EBBBD}"/>
              </a:ext>
            </a:extLst>
          </p:cNvPr>
          <p:cNvSpPr>
            <a:spLocks noGrp="1"/>
          </p:cNvSpPr>
          <p:nvPr>
            <p:ph type="pic" sz="quarter" idx="11" hasCustomPrompt="1"/>
          </p:nvPr>
        </p:nvSpPr>
        <p:spPr>
          <a:xfrm>
            <a:off x="1" y="0"/>
            <a:ext cx="12192000" cy="5257798"/>
          </a:xfrm>
        </p:spPr>
        <p:txBody>
          <a:bodyPr lIns="182880" tIns="182880" rIns="182880" bIns="182880"/>
          <a:lstStyle>
            <a:lvl1pPr marL="0" indent="0" algn="l">
              <a:buNone/>
              <a:defRPr sz="2000">
                <a:solidFill>
                  <a:schemeClr val="tx2"/>
                </a:solidFill>
              </a:defRPr>
            </a:lvl1pPr>
          </a:lstStyle>
          <a:p>
            <a:r>
              <a:rPr lang="en-US"/>
              <a:t>Click icon to add an image</a:t>
            </a:r>
          </a:p>
        </p:txBody>
      </p:sp>
      <p:sp>
        <p:nvSpPr>
          <p:cNvPr id="9" name="TextBox 8">
            <a:extLst>
              <a:ext uri="{FF2B5EF4-FFF2-40B4-BE49-F238E27FC236}">
                <a16:creationId xmlns:a16="http://schemas.microsoft.com/office/drawing/2014/main" id="{1F6BB2BB-D9AE-468E-998A-0C9F69008AE3}"/>
              </a:ext>
            </a:extLst>
          </p:cNvPr>
          <p:cNvSpPr txBox="1"/>
          <p:nvPr userDrawn="1"/>
        </p:nvSpPr>
        <p:spPr>
          <a:xfrm>
            <a:off x="9461125" y="5870978"/>
            <a:ext cx="2264018" cy="369332"/>
          </a:xfrm>
          <a:prstGeom prst="rect">
            <a:avLst/>
          </a:prstGeom>
          <a:noFill/>
        </p:spPr>
        <p:txBody>
          <a:bodyPr wrap="none" rtlCol="0">
            <a:spAutoFit/>
          </a:bodyPr>
          <a:lstStyle/>
          <a:p>
            <a:r>
              <a:rPr lang="en-US" sz="1800">
                <a:solidFill>
                  <a:schemeClr val="bg1"/>
                </a:solidFill>
              </a:rPr>
              <a:t>WE POWER SEATTLE</a:t>
            </a:r>
          </a:p>
        </p:txBody>
      </p:sp>
      <p:pic>
        <p:nvPicPr>
          <p:cNvPr id="10" name="Picture 9" descr="Logo&#10;&#10;Description automatically generated">
            <a:extLst>
              <a:ext uri="{FF2B5EF4-FFF2-40B4-BE49-F238E27FC236}">
                <a16:creationId xmlns:a16="http://schemas.microsoft.com/office/drawing/2014/main" id="{42CB32DB-452C-4108-B5E0-F400F12D1D9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1" name="Title 19">
            <a:extLst>
              <a:ext uri="{FF2B5EF4-FFF2-40B4-BE49-F238E27FC236}">
                <a16:creationId xmlns:a16="http://schemas.microsoft.com/office/drawing/2014/main" id="{E70DE59F-4E5B-492C-9025-D09382697A98}"/>
              </a:ext>
            </a:extLst>
          </p:cNvPr>
          <p:cNvSpPr>
            <a:spLocks noGrp="1"/>
          </p:cNvSpPr>
          <p:nvPr>
            <p:ph type="title" hasCustomPrompt="1"/>
          </p:nvPr>
        </p:nvSpPr>
        <p:spPr>
          <a:xfrm>
            <a:off x="577049" y="1600202"/>
            <a:ext cx="10367271" cy="738664"/>
          </a:xfrm>
        </p:spPr>
        <p:txBody>
          <a:bodyPr/>
          <a:lstStyle>
            <a:lvl1pPr>
              <a:defRPr sz="4800">
                <a:solidFill>
                  <a:schemeClr val="bg1"/>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r>
              <a:rPr lang="en-US"/>
              <a:t>Presentation Title</a:t>
            </a:r>
          </a:p>
        </p:txBody>
      </p:sp>
      <p:sp>
        <p:nvSpPr>
          <p:cNvPr id="14" name="Text Placeholder 3">
            <a:extLst>
              <a:ext uri="{FF2B5EF4-FFF2-40B4-BE49-F238E27FC236}">
                <a16:creationId xmlns:a16="http://schemas.microsoft.com/office/drawing/2014/main" id="{17B738AC-F569-488F-BB8D-3B303DE0A5B0}"/>
              </a:ext>
            </a:extLst>
          </p:cNvPr>
          <p:cNvSpPr>
            <a:spLocks noGrp="1"/>
          </p:cNvSpPr>
          <p:nvPr>
            <p:ph type="body" sz="quarter" idx="10" hasCustomPrompt="1"/>
          </p:nvPr>
        </p:nvSpPr>
        <p:spPr>
          <a:xfrm>
            <a:off x="577155" y="2511904"/>
            <a:ext cx="10367564" cy="673100"/>
          </a:xfrm>
        </p:spPr>
        <p:txBody>
          <a:bodyPr anchor="ctr" anchorCtr="0"/>
          <a:lstStyle>
            <a:lvl1pPr>
              <a:buNone/>
              <a:defRPr>
                <a:solidFill>
                  <a:schemeClr val="accent6"/>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pPr lvl="0"/>
            <a:r>
              <a:rPr lang="en-US"/>
              <a:t>Subtitle</a:t>
            </a:r>
          </a:p>
        </p:txBody>
      </p:sp>
    </p:spTree>
    <p:extLst>
      <p:ext uri="{BB962C8B-B14F-4D97-AF65-F5344CB8AC3E}">
        <p14:creationId xmlns:p14="http://schemas.microsoft.com/office/powerpoint/2010/main" val="72182484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ent Blank">
    <p:spTree>
      <p:nvGrpSpPr>
        <p:cNvPr id="1" name=""/>
        <p:cNvGrpSpPr/>
        <p:nvPr/>
      </p:nvGrpSpPr>
      <p:grpSpPr>
        <a:xfrm>
          <a:off x="0" y="0"/>
          <a:ext cx="0" cy="0"/>
          <a:chOff x="0" y="0"/>
          <a:chExt cx="0" cy="0"/>
        </a:xfrm>
      </p:grpSpPr>
      <p:sp useBgFill="1">
        <p:nvSpPr>
          <p:cNvPr id="8"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11"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903C4FE9-EF79-4163-94C6-3418A1C4EFAB}" type="slidenum">
              <a:rPr lang="en-US" sz="1000" cap="all" baseline="0" smtClean="0">
                <a:solidFill>
                  <a:schemeClr val="tx2"/>
                </a:solidFill>
              </a:rPr>
              <a:pPr algn="l"/>
              <a:t>‹#›</a:t>
            </a:fld>
            <a:endParaRPr lang="en-US" sz="1000" cap="all" baseline="0">
              <a:solidFill>
                <a:schemeClr val="tx2"/>
              </a:solidFill>
            </a:endParaRPr>
          </a:p>
        </p:txBody>
      </p:sp>
    </p:spTree>
    <p:extLst>
      <p:ext uri="{BB962C8B-B14F-4D97-AF65-F5344CB8AC3E}">
        <p14:creationId xmlns:p14="http://schemas.microsoft.com/office/powerpoint/2010/main" val="547030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hank You Blue">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31D4E34-3D81-401C-9EFD-679516D00BD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12192000" cy="6858001"/>
          </a:xfrm>
          <a:prstGeom prst="rect">
            <a:avLst/>
          </a:prstGeom>
        </p:spPr>
      </p:pic>
    </p:spTree>
    <p:extLst>
      <p:ext uri="{BB962C8B-B14F-4D97-AF65-F5344CB8AC3E}">
        <p14:creationId xmlns:p14="http://schemas.microsoft.com/office/powerpoint/2010/main" val="30251668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hank You Green">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417EB6-25C1-4CD0-8C04-D3FBB8A5E26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12192000" cy="6858001"/>
          </a:xfrm>
          <a:prstGeom prst="rect">
            <a:avLst/>
          </a:prstGeom>
        </p:spPr>
      </p:pic>
    </p:spTree>
    <p:extLst>
      <p:ext uri="{BB962C8B-B14F-4D97-AF65-F5344CB8AC3E}">
        <p14:creationId xmlns:p14="http://schemas.microsoft.com/office/powerpoint/2010/main" val="26315633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hank You Yellow">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505EA0D-B9BD-4956-AC73-35F7958F538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1999" cy="6858000"/>
          </a:xfrm>
          <a:prstGeom prst="rect">
            <a:avLst/>
          </a:prstGeom>
        </p:spPr>
      </p:pic>
    </p:spTree>
    <p:extLst>
      <p:ext uri="{BB962C8B-B14F-4D97-AF65-F5344CB8AC3E}">
        <p14:creationId xmlns:p14="http://schemas.microsoft.com/office/powerpoint/2010/main" val="10228948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hank You White">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99CCE03-CC1F-4B21-9519-0903CF3A53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12192000" cy="6858001"/>
          </a:xfrm>
          <a:prstGeom prst="rect">
            <a:avLst/>
          </a:prstGeom>
        </p:spPr>
      </p:pic>
    </p:spTree>
    <p:extLst>
      <p:ext uri="{BB962C8B-B14F-4D97-AF65-F5344CB8AC3E}">
        <p14:creationId xmlns:p14="http://schemas.microsoft.com/office/powerpoint/2010/main" val="27146965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ocial Media Blue">
    <p:bg>
      <p:bgPr>
        <a:solidFill>
          <a:schemeClr val="bg1"/>
        </a:solidFill>
        <a:effectLst/>
      </p:bgPr>
    </p:bg>
    <p:spTree>
      <p:nvGrpSpPr>
        <p:cNvPr id="1" name=""/>
        <p:cNvGrpSpPr/>
        <p:nvPr/>
      </p:nvGrpSpPr>
      <p:grpSpPr>
        <a:xfrm>
          <a:off x="0" y="0"/>
          <a:ext cx="0" cy="0"/>
          <a:chOff x="0" y="0"/>
          <a:chExt cx="0" cy="0"/>
        </a:xfrm>
      </p:grpSpPr>
      <p:pic>
        <p:nvPicPr>
          <p:cNvPr id="3" name="Picture 2" descr="Graphical user interface, application&#10;&#10;Description automatically generated">
            <a:extLst>
              <a:ext uri="{FF2B5EF4-FFF2-40B4-BE49-F238E27FC236}">
                <a16:creationId xmlns:a16="http://schemas.microsoft.com/office/drawing/2014/main" id="{7CB4BDA6-D860-40FF-9825-47E7AA48545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12192000" cy="6858001"/>
          </a:xfrm>
          <a:prstGeom prst="rect">
            <a:avLst/>
          </a:prstGeom>
        </p:spPr>
      </p:pic>
    </p:spTree>
    <p:extLst>
      <p:ext uri="{BB962C8B-B14F-4D97-AF65-F5344CB8AC3E}">
        <p14:creationId xmlns:p14="http://schemas.microsoft.com/office/powerpoint/2010/main" val="35572955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ocial Media Green">
    <p:bg>
      <p:bgPr>
        <a:solidFill>
          <a:schemeClr val="bg1"/>
        </a:solidFill>
        <a:effectLst/>
      </p:bgPr>
    </p:bg>
    <p:spTree>
      <p:nvGrpSpPr>
        <p:cNvPr id="1" name=""/>
        <p:cNvGrpSpPr/>
        <p:nvPr/>
      </p:nvGrpSpPr>
      <p:grpSpPr>
        <a:xfrm>
          <a:off x="0" y="0"/>
          <a:ext cx="0" cy="0"/>
          <a:chOff x="0" y="0"/>
          <a:chExt cx="0" cy="0"/>
        </a:xfrm>
      </p:grpSpPr>
      <p:pic>
        <p:nvPicPr>
          <p:cNvPr id="3" name="Picture 2" descr="Graphical user interface&#10;&#10;Description automatically generated with low confidence">
            <a:extLst>
              <a:ext uri="{FF2B5EF4-FFF2-40B4-BE49-F238E27FC236}">
                <a16:creationId xmlns:a16="http://schemas.microsoft.com/office/drawing/2014/main" id="{8D005E0C-BAEB-4F04-B719-30E8DDD1E96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1999" cy="6858000"/>
          </a:xfrm>
          <a:prstGeom prst="rect">
            <a:avLst/>
          </a:prstGeom>
        </p:spPr>
      </p:pic>
    </p:spTree>
    <p:extLst>
      <p:ext uri="{BB962C8B-B14F-4D97-AF65-F5344CB8AC3E}">
        <p14:creationId xmlns:p14="http://schemas.microsoft.com/office/powerpoint/2010/main" val="3559879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ocial Media Yellow">
    <p:bg>
      <p:bgPr>
        <a:solidFill>
          <a:schemeClr val="bg1"/>
        </a:solidFill>
        <a:effectLst/>
      </p:bgPr>
    </p:bg>
    <p:spTree>
      <p:nvGrpSpPr>
        <p:cNvPr id="1" name=""/>
        <p:cNvGrpSpPr/>
        <p:nvPr/>
      </p:nvGrpSpPr>
      <p:grpSpPr>
        <a:xfrm>
          <a:off x="0" y="0"/>
          <a:ext cx="0" cy="0"/>
          <a:chOff x="0" y="0"/>
          <a:chExt cx="0" cy="0"/>
        </a:xfrm>
      </p:grpSpPr>
      <p:pic>
        <p:nvPicPr>
          <p:cNvPr id="3" name="Picture 2" descr="Graphical user interface&#10;&#10;Description automatically generated with low confidence">
            <a:extLst>
              <a:ext uri="{FF2B5EF4-FFF2-40B4-BE49-F238E27FC236}">
                <a16:creationId xmlns:a16="http://schemas.microsoft.com/office/drawing/2014/main" id="{EF0799CE-CD59-45DA-8EEE-C68A2F2B0C6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12192000" cy="6858001"/>
          </a:xfrm>
          <a:prstGeom prst="rect">
            <a:avLst/>
          </a:prstGeom>
        </p:spPr>
      </p:pic>
    </p:spTree>
    <p:extLst>
      <p:ext uri="{BB962C8B-B14F-4D97-AF65-F5344CB8AC3E}">
        <p14:creationId xmlns:p14="http://schemas.microsoft.com/office/powerpoint/2010/main" val="19452107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ocial Media White">
    <p:bg>
      <p:bgPr>
        <a:solidFill>
          <a:schemeClr val="bg1"/>
        </a:solidFill>
        <a:effectLst/>
      </p:bgPr>
    </p:bg>
    <p:spTree>
      <p:nvGrpSpPr>
        <p:cNvPr id="1" name=""/>
        <p:cNvGrpSpPr/>
        <p:nvPr/>
      </p:nvGrpSpPr>
      <p:grpSpPr>
        <a:xfrm>
          <a:off x="0" y="0"/>
          <a:ext cx="0" cy="0"/>
          <a:chOff x="0" y="0"/>
          <a:chExt cx="0" cy="0"/>
        </a:xfrm>
      </p:grpSpPr>
      <p:pic>
        <p:nvPicPr>
          <p:cNvPr id="3" name="Picture 2" descr="Graphical user interface, text&#10;&#10;Description automatically generated">
            <a:extLst>
              <a:ext uri="{FF2B5EF4-FFF2-40B4-BE49-F238E27FC236}">
                <a16:creationId xmlns:a16="http://schemas.microsoft.com/office/drawing/2014/main" id="{F21F889E-881B-4385-88FF-C89648B1EF9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1999" cy="6858000"/>
          </a:xfrm>
          <a:prstGeom prst="rect">
            <a:avLst/>
          </a:prstGeom>
        </p:spPr>
      </p:pic>
    </p:spTree>
    <p:extLst>
      <p:ext uri="{BB962C8B-B14F-4D97-AF65-F5344CB8AC3E}">
        <p14:creationId xmlns:p14="http://schemas.microsoft.com/office/powerpoint/2010/main" val="22875309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Mission, Vision &amp; Values">
    <p:bg>
      <p:bgPr>
        <a:solidFill>
          <a:schemeClr val="bg1"/>
        </a:solidFill>
        <a:effectLst/>
      </p:bgPr>
    </p:bg>
    <p:spTree>
      <p:nvGrpSpPr>
        <p:cNvPr id="1" name=""/>
        <p:cNvGrpSpPr/>
        <p:nvPr/>
      </p:nvGrpSpPr>
      <p:grpSpPr>
        <a:xfrm>
          <a:off x="0" y="0"/>
          <a:ext cx="0" cy="0"/>
          <a:chOff x="0" y="0"/>
          <a:chExt cx="0" cy="0"/>
        </a:xfrm>
      </p:grpSpPr>
      <p:pic>
        <p:nvPicPr>
          <p:cNvPr id="3" name="Picture 2" descr="Graphical user interface&#10;&#10;Description automatically generated with low confidence">
            <a:extLst>
              <a:ext uri="{FF2B5EF4-FFF2-40B4-BE49-F238E27FC236}">
                <a16:creationId xmlns:a16="http://schemas.microsoft.com/office/drawing/2014/main" id="{33CE7591-F10C-4042-8FCC-98427BF9DB1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09954" y="1337810"/>
            <a:ext cx="10296456" cy="3909249"/>
          </a:xfrm>
          <a:prstGeom prst="rect">
            <a:avLst/>
          </a:prstGeom>
        </p:spPr>
      </p:pic>
      <p:pic>
        <p:nvPicPr>
          <p:cNvPr id="25" name="Picture 24" descr="yellow_line.png">
            <a:extLst>
              <a:ext uri="{FF2B5EF4-FFF2-40B4-BE49-F238E27FC236}">
                <a16:creationId xmlns:a16="http://schemas.microsoft.com/office/drawing/2014/main" id="{BA27253B-5765-4385-80BA-711515FFAFEE}"/>
              </a:ext>
            </a:extLst>
          </p:cNvPr>
          <p:cNvPicPr>
            <a:picLocks noChangeAspect="1"/>
          </p:cNvPicPr>
          <p:nvPr userDrawn="1"/>
        </p:nvPicPr>
        <p:blipFill>
          <a:blip r:embed="rId3"/>
          <a:stretch>
            <a:fillRect/>
          </a:stretch>
        </p:blipFill>
        <p:spPr>
          <a:xfrm>
            <a:off x="639095" y="1145215"/>
            <a:ext cx="10913806" cy="351377"/>
          </a:xfrm>
          <a:prstGeom prst="rect">
            <a:avLst/>
          </a:prstGeom>
        </p:spPr>
      </p:pic>
      <p:sp>
        <p:nvSpPr>
          <p:cNvPr id="28" name="TextBox 27">
            <a:extLst>
              <a:ext uri="{FF2B5EF4-FFF2-40B4-BE49-F238E27FC236}">
                <a16:creationId xmlns:a16="http://schemas.microsoft.com/office/drawing/2014/main" id="{3C7DC14A-634B-4672-9C6B-B4A229ADB553}"/>
              </a:ext>
            </a:extLst>
          </p:cNvPr>
          <p:cNvSpPr txBox="1"/>
          <p:nvPr userDrawn="1"/>
        </p:nvSpPr>
        <p:spPr>
          <a:xfrm>
            <a:off x="639097" y="461572"/>
            <a:ext cx="10933470" cy="646331"/>
          </a:xfrm>
          <a:prstGeom prst="rect">
            <a:avLst/>
          </a:prstGeom>
          <a:noFill/>
        </p:spPr>
        <p:txBody>
          <a:bodyPr wrap="square" rtlCol="0">
            <a:spAutoFit/>
          </a:bodyPr>
          <a:lstStyle/>
          <a:p>
            <a:r>
              <a:rPr kumimoji="0" lang="en-US" sz="3600" b="0" i="0" u="none" strike="noStrike" kern="1200" cap="none" spc="0" normalizeH="0" baseline="0" noProof="0">
                <a:ln>
                  <a:noFill/>
                </a:ln>
                <a:solidFill>
                  <a:srgbClr val="0046AD"/>
                </a:solidFill>
                <a:effectLst/>
                <a:uLnTx/>
                <a:uFillTx/>
                <a:latin typeface="Segoe UI" panose="020B0502040204020203" pitchFamily="34" charset="0"/>
                <a:ea typeface="+mj-ea"/>
                <a:cs typeface="Segoe UI" panose="020B0502040204020203" pitchFamily="34" charset="0"/>
              </a:rPr>
              <a:t>Mission, Vision &amp; Values</a:t>
            </a:r>
            <a:endParaRPr lang="en-US"/>
          </a:p>
        </p:txBody>
      </p:sp>
      <p:sp>
        <p:nvSpPr>
          <p:cNvPr id="8" name="TextBox 7">
            <a:extLst>
              <a:ext uri="{FF2B5EF4-FFF2-40B4-BE49-F238E27FC236}">
                <a16:creationId xmlns:a16="http://schemas.microsoft.com/office/drawing/2014/main" id="{A73A0A27-2A13-498E-A77A-45F4B742652A}"/>
              </a:ext>
            </a:extLst>
          </p:cNvPr>
          <p:cNvSpPr txBox="1"/>
          <p:nvPr userDrawn="1"/>
        </p:nvSpPr>
        <p:spPr>
          <a:xfrm>
            <a:off x="9461125" y="5870978"/>
            <a:ext cx="2264018" cy="369332"/>
          </a:xfrm>
          <a:prstGeom prst="rect">
            <a:avLst/>
          </a:prstGeom>
          <a:noFill/>
        </p:spPr>
        <p:txBody>
          <a:bodyPr wrap="none" rtlCol="0">
            <a:spAutoFit/>
          </a:bodyPr>
          <a:lstStyle/>
          <a:p>
            <a:r>
              <a:rPr lang="en-US" sz="1800">
                <a:solidFill>
                  <a:schemeClr val="bg1"/>
                </a:solidFill>
              </a:rPr>
              <a:t>WE POWER SEATTLE</a:t>
            </a:r>
          </a:p>
        </p:txBody>
      </p:sp>
      <p:sp>
        <p:nvSpPr>
          <p:cNvPr id="12" name="TextBox 11">
            <a:extLst>
              <a:ext uri="{FF2B5EF4-FFF2-40B4-BE49-F238E27FC236}">
                <a16:creationId xmlns:a16="http://schemas.microsoft.com/office/drawing/2014/main" id="{6C22A4B8-C441-4FB0-85EA-99A66AD5221B}"/>
              </a:ext>
            </a:extLst>
          </p:cNvPr>
          <p:cNvSpPr txBox="1"/>
          <p:nvPr userDrawn="1"/>
        </p:nvSpPr>
        <p:spPr>
          <a:xfrm>
            <a:off x="9461125" y="5870978"/>
            <a:ext cx="2264018" cy="369332"/>
          </a:xfrm>
          <a:prstGeom prst="rect">
            <a:avLst/>
          </a:prstGeom>
          <a:noFill/>
        </p:spPr>
        <p:txBody>
          <a:bodyPr wrap="none" rtlCol="0">
            <a:spAutoFit/>
          </a:bodyPr>
          <a:lstStyle/>
          <a:p>
            <a:r>
              <a:rPr lang="en-US" sz="1800">
                <a:solidFill>
                  <a:schemeClr val="tx1"/>
                </a:solidFill>
              </a:rPr>
              <a:t>WE POWER SEATTLE</a:t>
            </a:r>
          </a:p>
        </p:txBody>
      </p:sp>
      <p:pic>
        <p:nvPicPr>
          <p:cNvPr id="14" name="Picture 13" descr="A picture containing shape&#10;&#10;Description automatically generated">
            <a:extLst>
              <a:ext uri="{FF2B5EF4-FFF2-40B4-BE49-F238E27FC236}">
                <a16:creationId xmlns:a16="http://schemas.microsoft.com/office/drawing/2014/main" id="{355189EB-8FC2-4D0B-A814-A6F262FE841A}"/>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Tree>
    <p:extLst>
      <p:ext uri="{BB962C8B-B14F-4D97-AF65-F5344CB8AC3E}">
        <p14:creationId xmlns:p14="http://schemas.microsoft.com/office/powerpoint/2010/main" val="7756168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Landscape Green">
    <p:bg>
      <p:bgPr>
        <a:solidFill>
          <a:schemeClr val="tx1"/>
        </a:solidFill>
        <a:effectLst/>
      </p:bgPr>
    </p:bg>
    <p:spTree>
      <p:nvGrpSpPr>
        <p:cNvPr id="1" name=""/>
        <p:cNvGrpSpPr/>
        <p:nvPr/>
      </p:nvGrpSpPr>
      <p:grpSpPr>
        <a:xfrm>
          <a:off x="0" y="0"/>
          <a:ext cx="0" cy="0"/>
          <a:chOff x="0" y="0"/>
          <a:chExt cx="0" cy="0"/>
        </a:xfrm>
      </p:grpSpPr>
      <p:pic>
        <p:nvPicPr>
          <p:cNvPr id="5" name="Picture 2" descr="boundary_title_1920x1080.png">
            <a:extLst>
              <a:ext uri="{FF2B5EF4-FFF2-40B4-BE49-F238E27FC236}">
                <a16:creationId xmlns:a16="http://schemas.microsoft.com/office/drawing/2014/main" id="{2C97E0F6-3322-4A53-B2ED-58B2D1215877}"/>
              </a:ext>
            </a:extLst>
          </p:cNvPr>
          <p:cNvPicPr>
            <a:picLocks noChangeAspect="1"/>
          </p:cNvPicPr>
          <p:nvPr userDrawn="1"/>
        </p:nvPicPr>
        <p:blipFill rotWithShape="1">
          <a:blip r:embed="rId2"/>
          <a:srcRect r="1088" b="23906"/>
          <a:stretch/>
        </p:blipFill>
        <p:spPr>
          <a:xfrm>
            <a:off x="0" y="0"/>
            <a:ext cx="12192001" cy="5257798"/>
          </a:xfrm>
          <a:prstGeom prst="rect">
            <a:avLst/>
          </a:prstGeom>
        </p:spPr>
      </p:pic>
      <p:sp>
        <p:nvSpPr>
          <p:cNvPr id="6" name="Rectangle 5">
            <a:extLst>
              <a:ext uri="{FF2B5EF4-FFF2-40B4-BE49-F238E27FC236}">
                <a16:creationId xmlns:a16="http://schemas.microsoft.com/office/drawing/2014/main" id="{875E99FE-1864-4427-A7E3-6ACF8BCC7BB0}"/>
              </a:ext>
            </a:extLst>
          </p:cNvPr>
          <p:cNvSpPr/>
          <p:nvPr userDrawn="1"/>
        </p:nvSpPr>
        <p:spPr>
          <a:xfrm>
            <a:off x="0" y="5257800"/>
            <a:ext cx="12192000" cy="1600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93922A10-7ED6-47F0-B018-5906A4B36A10}"/>
              </a:ext>
            </a:extLst>
          </p:cNvPr>
          <p:cNvSpPr txBox="1"/>
          <p:nvPr userDrawn="1"/>
        </p:nvSpPr>
        <p:spPr>
          <a:xfrm>
            <a:off x="9461125" y="5870978"/>
            <a:ext cx="2264018" cy="369332"/>
          </a:xfrm>
          <a:prstGeom prst="rect">
            <a:avLst/>
          </a:prstGeom>
          <a:noFill/>
        </p:spPr>
        <p:txBody>
          <a:bodyPr wrap="none" rtlCol="0">
            <a:spAutoFit/>
          </a:bodyPr>
          <a:lstStyle/>
          <a:p>
            <a:r>
              <a:rPr lang="en-US" sz="1800">
                <a:solidFill>
                  <a:schemeClr val="tx1"/>
                </a:solidFill>
              </a:rPr>
              <a:t>WE POWER SEATTLE</a:t>
            </a:r>
          </a:p>
        </p:txBody>
      </p:sp>
      <p:pic>
        <p:nvPicPr>
          <p:cNvPr id="10" name="Picture 9" descr="Logo&#10;&#10;Description automatically generated">
            <a:extLst>
              <a:ext uri="{FF2B5EF4-FFF2-40B4-BE49-F238E27FC236}">
                <a16:creationId xmlns:a16="http://schemas.microsoft.com/office/drawing/2014/main" id="{91111928-5AB5-4683-B373-2638FDE750E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3" name="Title 19">
            <a:extLst>
              <a:ext uri="{FF2B5EF4-FFF2-40B4-BE49-F238E27FC236}">
                <a16:creationId xmlns:a16="http://schemas.microsoft.com/office/drawing/2014/main" id="{F26B921C-E274-4CFC-BC8E-47C813C4268E}"/>
              </a:ext>
            </a:extLst>
          </p:cNvPr>
          <p:cNvSpPr>
            <a:spLocks noGrp="1"/>
          </p:cNvSpPr>
          <p:nvPr>
            <p:ph type="title" hasCustomPrompt="1"/>
          </p:nvPr>
        </p:nvSpPr>
        <p:spPr>
          <a:xfrm>
            <a:off x="577049" y="1600202"/>
            <a:ext cx="10367271" cy="738664"/>
          </a:xfrm>
        </p:spPr>
        <p:txBody>
          <a:bodyPr/>
          <a:lstStyle>
            <a:lvl1pPr>
              <a:defRPr sz="4800">
                <a:solidFill>
                  <a:schemeClr val="tx1"/>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r>
              <a:rPr lang="en-US"/>
              <a:t>Presentation Title</a:t>
            </a:r>
          </a:p>
        </p:txBody>
      </p:sp>
      <p:sp>
        <p:nvSpPr>
          <p:cNvPr id="14" name="Text Placeholder 3">
            <a:extLst>
              <a:ext uri="{FF2B5EF4-FFF2-40B4-BE49-F238E27FC236}">
                <a16:creationId xmlns:a16="http://schemas.microsoft.com/office/drawing/2014/main" id="{303DBC48-3B66-42FD-9F30-11837E315FF7}"/>
              </a:ext>
            </a:extLst>
          </p:cNvPr>
          <p:cNvSpPr>
            <a:spLocks noGrp="1"/>
          </p:cNvSpPr>
          <p:nvPr>
            <p:ph type="body" sz="quarter" idx="10" hasCustomPrompt="1"/>
          </p:nvPr>
        </p:nvSpPr>
        <p:spPr>
          <a:xfrm>
            <a:off x="577155" y="2511904"/>
            <a:ext cx="10367564" cy="673100"/>
          </a:xfrm>
        </p:spPr>
        <p:txBody>
          <a:bodyPr anchor="ctr" anchorCtr="0"/>
          <a:lstStyle>
            <a:lvl1pPr>
              <a:buNone/>
              <a:defRPr>
                <a:solidFill>
                  <a:schemeClr val="accent6"/>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pPr lvl="0"/>
            <a:r>
              <a:rPr lang="en-US"/>
              <a:t>Subtitle</a:t>
            </a:r>
          </a:p>
        </p:txBody>
      </p:sp>
    </p:spTree>
    <p:extLst>
      <p:ext uri="{BB962C8B-B14F-4D97-AF65-F5344CB8AC3E}">
        <p14:creationId xmlns:p14="http://schemas.microsoft.com/office/powerpoint/2010/main" val="288109971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Slide Horizontal">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31520" y="4007226"/>
            <a:ext cx="10728960" cy="553998"/>
          </a:xfrm>
        </p:spPr>
        <p:txBody>
          <a:bodyPr anchor="b" anchorCtr="0"/>
          <a:lstStyle>
            <a:lvl1pPr algn="l">
              <a:defRPr sz="3600">
                <a:solidFill>
                  <a:schemeClr val="bg1"/>
                </a:solidFill>
              </a:defRPr>
            </a:lvl1pPr>
          </a:lstStyle>
          <a:p>
            <a:r>
              <a:rPr lang="en-US"/>
              <a:t>Click to edit Master title style</a:t>
            </a:r>
          </a:p>
        </p:txBody>
      </p:sp>
      <p:sp>
        <p:nvSpPr>
          <p:cNvPr id="3" name="Subtitle 2"/>
          <p:cNvSpPr>
            <a:spLocks noGrp="1"/>
          </p:cNvSpPr>
          <p:nvPr>
            <p:ph type="subTitle" idx="1"/>
          </p:nvPr>
        </p:nvSpPr>
        <p:spPr>
          <a:xfrm>
            <a:off x="731520" y="4736067"/>
            <a:ext cx="9144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 Placeholder 15"/>
          <p:cNvSpPr>
            <a:spLocks noGrp="1"/>
          </p:cNvSpPr>
          <p:nvPr>
            <p:ph type="body" sz="quarter" idx="10"/>
          </p:nvPr>
        </p:nvSpPr>
        <p:spPr>
          <a:xfrm>
            <a:off x="731520" y="5280243"/>
            <a:ext cx="10850880" cy="307777"/>
          </a:xfrm>
        </p:spPr>
        <p:txBody>
          <a:bodyPr/>
          <a:lstStyle>
            <a:lvl1pPr marL="0" indent="0">
              <a:buNone/>
              <a:defRPr sz="2000">
                <a:solidFill>
                  <a:schemeClr val="bg1"/>
                </a:solidFill>
              </a:defRPr>
            </a:lvl1pPr>
          </a:lstStyle>
          <a:p>
            <a:pPr lvl="0"/>
            <a:r>
              <a:rPr lang="en-US"/>
              <a:t>Edit Master text styles</a:t>
            </a:r>
          </a:p>
        </p:txBody>
      </p:sp>
      <p:sp>
        <p:nvSpPr>
          <p:cNvPr id="17" name="Seal (original 3.33x3.35&quot;)"/>
          <p:cNvSpPr>
            <a:spLocks noChangeAspect="1" noEditPoints="1"/>
          </p:cNvSpPr>
          <p:nvPr/>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2" name="Seal (original 3.33x3.35&quot;)"/>
          <p:cNvSpPr>
            <a:spLocks noChangeAspect="1" noEditPoints="1"/>
          </p:cNvSpPr>
          <p:nvPr/>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21" name="Picture Placeholder 4"/>
          <p:cNvSpPr>
            <a:spLocks noGrp="1"/>
          </p:cNvSpPr>
          <p:nvPr>
            <p:ph type="pic" sz="quarter" idx="11" hasCustomPrompt="1"/>
          </p:nvPr>
        </p:nvSpPr>
        <p:spPr>
          <a:xfrm>
            <a:off x="0" y="-26047"/>
            <a:ext cx="12192000" cy="3429000"/>
          </a:xfrm>
          <a:solidFill>
            <a:schemeClr val="bg1">
              <a:lumMod val="95000"/>
            </a:schemeClr>
          </a:solidFill>
        </p:spPr>
        <p:txBody>
          <a:bodyPr tIns="822960">
            <a:noAutofit/>
          </a:bodyPr>
          <a:lstStyle>
            <a:lvl1pPr marL="0" indent="0" algn="ctr">
              <a:buNone/>
              <a:defRPr/>
            </a:lvl1pPr>
          </a:lstStyle>
          <a:p>
            <a:r>
              <a:rPr lang="en-US"/>
              <a:t>Click icon to insert photo</a:t>
            </a:r>
          </a:p>
        </p:txBody>
      </p:sp>
      <p:sp>
        <p:nvSpPr>
          <p:cNvPr id="8" name="Seal (original 3.33x3.35&quot;)"/>
          <p:cNvSpPr>
            <a:spLocks noChangeAspect="1" noEditPoints="1"/>
          </p:cNvSpPr>
          <p:nvPr/>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9" name="Seal (original 3.33x3.35&quot;)"/>
          <p:cNvSpPr>
            <a:spLocks noChangeAspect="1" noEditPoints="1"/>
          </p:cNvSpPr>
          <p:nvPr/>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 name="Seal (original 3.33x3.35&quot;)"/>
          <p:cNvSpPr>
            <a:spLocks noChangeAspect="1" noEditPoints="1"/>
          </p:cNvSpPr>
          <p:nvPr userDrawn="1"/>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0943716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Slide Horizontal 2">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11" name="Title 1"/>
          <p:cNvSpPr>
            <a:spLocks noGrp="1"/>
          </p:cNvSpPr>
          <p:nvPr>
            <p:ph type="ctrTitle"/>
          </p:nvPr>
        </p:nvSpPr>
        <p:spPr>
          <a:xfrm>
            <a:off x="731520" y="4572003"/>
            <a:ext cx="10728960" cy="553998"/>
          </a:xfrm>
        </p:spPr>
        <p:txBody>
          <a:bodyPr anchor="b" anchorCtr="0"/>
          <a:lstStyle>
            <a:lvl1pPr algn="l">
              <a:defRPr sz="3600">
                <a:solidFill>
                  <a:schemeClr val="bg1"/>
                </a:solidFill>
              </a:defRPr>
            </a:lvl1pPr>
          </a:lstStyle>
          <a:p>
            <a:r>
              <a:rPr lang="en-US"/>
              <a:t>Click to edit Master title style</a:t>
            </a:r>
          </a:p>
        </p:txBody>
      </p:sp>
      <p:sp>
        <p:nvSpPr>
          <p:cNvPr id="12" name="Subtitle 2"/>
          <p:cNvSpPr>
            <a:spLocks noGrp="1"/>
          </p:cNvSpPr>
          <p:nvPr>
            <p:ph type="subTitle" idx="1"/>
          </p:nvPr>
        </p:nvSpPr>
        <p:spPr>
          <a:xfrm>
            <a:off x="731520" y="5300844"/>
            <a:ext cx="9144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15"/>
          <p:cNvSpPr>
            <a:spLocks noGrp="1"/>
          </p:cNvSpPr>
          <p:nvPr>
            <p:ph type="body" sz="quarter" idx="10"/>
          </p:nvPr>
        </p:nvSpPr>
        <p:spPr>
          <a:xfrm>
            <a:off x="731520" y="5845020"/>
            <a:ext cx="10850880" cy="307777"/>
          </a:xfrm>
        </p:spPr>
        <p:txBody>
          <a:bodyPr/>
          <a:lstStyle>
            <a:lvl1pPr marL="0" indent="0">
              <a:buNone/>
              <a:defRPr sz="2000">
                <a:solidFill>
                  <a:schemeClr val="bg1"/>
                </a:solidFill>
              </a:defRPr>
            </a:lvl1pPr>
          </a:lstStyle>
          <a:p>
            <a:pPr lvl="0"/>
            <a:r>
              <a:rPr lang="en-US"/>
              <a:t>Edit Master text styles</a:t>
            </a:r>
          </a:p>
        </p:txBody>
      </p:sp>
      <p:sp>
        <p:nvSpPr>
          <p:cNvPr id="7" name="Picture Placeholder 4"/>
          <p:cNvSpPr>
            <a:spLocks noGrp="1"/>
          </p:cNvSpPr>
          <p:nvPr>
            <p:ph type="pic" sz="quarter" idx="11" hasCustomPrompt="1"/>
          </p:nvPr>
        </p:nvSpPr>
        <p:spPr>
          <a:xfrm>
            <a:off x="0" y="0"/>
            <a:ext cx="12192000" cy="3995738"/>
          </a:xfrm>
          <a:solidFill>
            <a:schemeClr val="bg1">
              <a:lumMod val="95000"/>
            </a:schemeClr>
          </a:solidFill>
        </p:spPr>
        <p:txBody>
          <a:bodyPr tIns="822960">
            <a:noAutofit/>
          </a:bodyPr>
          <a:lstStyle>
            <a:lvl1pPr marL="0" indent="0" algn="ctr">
              <a:buNone/>
              <a:defRPr/>
            </a:lvl1pPr>
          </a:lstStyle>
          <a:p>
            <a:r>
              <a:rPr lang="en-US"/>
              <a:t>Click icon to insert photo</a:t>
            </a:r>
          </a:p>
        </p:txBody>
      </p:sp>
    </p:spTree>
    <p:extLst>
      <p:ext uri="{BB962C8B-B14F-4D97-AF65-F5344CB8AC3E}">
        <p14:creationId xmlns:p14="http://schemas.microsoft.com/office/powerpoint/2010/main" val="12381893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pos="2880">
          <p15:clr>
            <a:srgbClr val="FBAE40"/>
          </p15:clr>
        </p15:guide>
        <p15:guide id="2" orient="horz" pos="2517">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itle Slide Vertical">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4429760" y="1412875"/>
            <a:ext cx="7030720" cy="1107996"/>
          </a:xfrm>
        </p:spPr>
        <p:txBody>
          <a:bodyPr anchor="t" anchorCtr="0"/>
          <a:lstStyle>
            <a:lvl1pPr algn="l">
              <a:defRPr sz="3600">
                <a:solidFill>
                  <a:schemeClr val="bg1"/>
                </a:solidFill>
              </a:defRPr>
            </a:lvl1pPr>
          </a:lstStyle>
          <a:p>
            <a:r>
              <a:rPr lang="en-US"/>
              <a:t>Click to edit Master title style</a:t>
            </a:r>
          </a:p>
        </p:txBody>
      </p:sp>
      <p:sp>
        <p:nvSpPr>
          <p:cNvPr id="3" name="Subtitle 2"/>
          <p:cNvSpPr>
            <a:spLocks noGrp="1"/>
          </p:cNvSpPr>
          <p:nvPr>
            <p:ph type="subTitle" idx="1"/>
          </p:nvPr>
        </p:nvSpPr>
        <p:spPr>
          <a:xfrm>
            <a:off x="4429761" y="3429000"/>
            <a:ext cx="7031991"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 Placeholder 15"/>
          <p:cNvSpPr>
            <a:spLocks noGrp="1"/>
          </p:cNvSpPr>
          <p:nvPr>
            <p:ph type="body" sz="quarter" idx="10"/>
          </p:nvPr>
        </p:nvSpPr>
        <p:spPr>
          <a:xfrm>
            <a:off x="4429761" y="3973176"/>
            <a:ext cx="7031991" cy="307777"/>
          </a:xfrm>
        </p:spPr>
        <p:txBody>
          <a:bodyPr/>
          <a:lstStyle>
            <a:lvl1pPr marL="0" indent="0">
              <a:buNone/>
              <a:defRPr sz="2000">
                <a:solidFill>
                  <a:schemeClr val="bg1"/>
                </a:solidFill>
              </a:defRPr>
            </a:lvl1pPr>
          </a:lstStyle>
          <a:p>
            <a:pPr lvl="0"/>
            <a:r>
              <a:rPr lang="en-US"/>
              <a:t>Edit Master text styles</a:t>
            </a:r>
          </a:p>
        </p:txBody>
      </p:sp>
      <p:sp>
        <p:nvSpPr>
          <p:cNvPr id="17" name="Seal (original 3.33x3.35&quot;)"/>
          <p:cNvSpPr>
            <a:spLocks noChangeAspect="1" noEditPoints="1"/>
          </p:cNvSpPr>
          <p:nvPr/>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2" name="Seal (original 3.33x3.35&quot;)"/>
          <p:cNvSpPr>
            <a:spLocks noChangeAspect="1" noEditPoints="1"/>
          </p:cNvSpPr>
          <p:nvPr/>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8" name="Picture Placeholder 4"/>
          <p:cNvSpPr>
            <a:spLocks noGrp="1"/>
          </p:cNvSpPr>
          <p:nvPr>
            <p:ph type="pic" sz="quarter" idx="11"/>
          </p:nvPr>
        </p:nvSpPr>
        <p:spPr>
          <a:xfrm>
            <a:off x="0" y="0"/>
            <a:ext cx="4064000" cy="6858000"/>
          </a:xfrm>
          <a:solidFill>
            <a:schemeClr val="bg1">
              <a:lumMod val="95000"/>
            </a:schemeClr>
          </a:solidFill>
        </p:spPr>
        <p:txBody>
          <a:bodyPr tIns="822960">
            <a:noAutofit/>
          </a:bodyPr>
          <a:lstStyle>
            <a:lvl1pPr marL="0" indent="0" algn="ctr">
              <a:buNone/>
              <a:defRPr/>
            </a:lvl1pPr>
          </a:lstStyle>
          <a:p>
            <a:r>
              <a:rPr lang="en-US"/>
              <a:t>Click icon to add picture</a:t>
            </a:r>
          </a:p>
        </p:txBody>
      </p:sp>
      <p:sp>
        <p:nvSpPr>
          <p:cNvPr id="19" name="Seal (original 3.33x3.35&quot;)"/>
          <p:cNvSpPr>
            <a:spLocks noChangeAspect="1" noEditPoints="1"/>
          </p:cNvSpPr>
          <p:nvPr/>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23" name="Seal (original 3.33x3.35&quot;)"/>
          <p:cNvSpPr>
            <a:spLocks noChangeAspect="1" noEditPoints="1"/>
          </p:cNvSpPr>
          <p:nvPr/>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1" name="Seal (original 3.33x3.35&quot;)"/>
          <p:cNvSpPr>
            <a:spLocks noChangeAspect="1" noEditPoints="1"/>
          </p:cNvSpPr>
          <p:nvPr userDrawn="1"/>
        </p:nvSpPr>
        <p:spPr bwMode="auto">
          <a:xfrm>
            <a:off x="9542585" y="4935615"/>
            <a:ext cx="2297724"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4" name="Picture 1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227653" y="191563"/>
            <a:ext cx="3538963" cy="578031"/>
          </a:xfrm>
          <a:prstGeom prst="rect">
            <a:avLst/>
          </a:prstGeom>
        </p:spPr>
      </p:pic>
    </p:spTree>
    <p:extLst>
      <p:ext uri="{BB962C8B-B14F-4D97-AF65-F5344CB8AC3E}">
        <p14:creationId xmlns:p14="http://schemas.microsoft.com/office/powerpoint/2010/main" val="5018116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itle Slide No Photo">
    <p:spTree>
      <p:nvGrpSpPr>
        <p:cNvPr id="1" name=""/>
        <p:cNvGrpSpPr/>
        <p:nvPr/>
      </p:nvGrpSpPr>
      <p:grpSpPr>
        <a:xfrm>
          <a:off x="0" y="0"/>
          <a:ext cx="0" cy="0"/>
          <a:chOff x="0" y="0"/>
          <a:chExt cx="0" cy="0"/>
        </a:xfrm>
      </p:grpSpPr>
      <p:sp>
        <p:nvSpPr>
          <p:cNvPr id="13" name="Rectangle 12"/>
          <p:cNvSpPr/>
          <p:nvPr/>
        </p:nvSpPr>
        <p:spPr>
          <a:xfrm>
            <a:off x="0" y="0"/>
            <a:ext cx="12192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ctrTitle"/>
          </p:nvPr>
        </p:nvSpPr>
        <p:spPr>
          <a:xfrm>
            <a:off x="731520" y="1417320"/>
            <a:ext cx="10728960" cy="553998"/>
          </a:xfrm>
        </p:spPr>
        <p:txBody>
          <a:bodyPr anchor="b" anchorCtr="0"/>
          <a:lstStyle>
            <a:lvl1pPr algn="l">
              <a:defRPr sz="3600">
                <a:solidFill>
                  <a:schemeClr val="bg1"/>
                </a:solidFill>
              </a:defRPr>
            </a:lvl1pPr>
          </a:lstStyle>
          <a:p>
            <a:r>
              <a:rPr lang="en-US"/>
              <a:t>Click to edit Master title style</a:t>
            </a:r>
          </a:p>
        </p:txBody>
      </p:sp>
      <p:sp>
        <p:nvSpPr>
          <p:cNvPr id="3" name="Subtitle 2"/>
          <p:cNvSpPr>
            <a:spLocks noGrp="1"/>
          </p:cNvSpPr>
          <p:nvPr>
            <p:ph type="subTitle" idx="1"/>
          </p:nvPr>
        </p:nvSpPr>
        <p:spPr>
          <a:xfrm>
            <a:off x="731520" y="2146161"/>
            <a:ext cx="9144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Logo (original .58x3.5&quot;)"/>
          <p:cNvSpPr>
            <a:spLocks noChangeAspect="1" noEditPoints="1"/>
          </p:cNvSpPr>
          <p:nvPr/>
        </p:nvSpPr>
        <p:spPr bwMode="auto">
          <a:xfrm>
            <a:off x="731521" y="274320"/>
            <a:ext cx="2965860" cy="36576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6" name="Text Placeholder 15"/>
          <p:cNvSpPr>
            <a:spLocks noGrp="1"/>
          </p:cNvSpPr>
          <p:nvPr>
            <p:ph type="body" sz="quarter" idx="10"/>
          </p:nvPr>
        </p:nvSpPr>
        <p:spPr>
          <a:xfrm>
            <a:off x="731520" y="3566160"/>
            <a:ext cx="10850880" cy="369332"/>
          </a:xfrm>
        </p:spPr>
        <p:txBody>
          <a:bodyPr/>
          <a:lstStyle>
            <a:lvl1pPr marL="0" indent="0">
              <a:buNone/>
              <a:defRPr sz="2400">
                <a:solidFill>
                  <a:schemeClr val="accent3"/>
                </a:solidFill>
              </a:defRPr>
            </a:lvl1pPr>
          </a:lstStyle>
          <a:p>
            <a:pPr lvl="0"/>
            <a:r>
              <a:rPr lang="en-US"/>
              <a:t>Edit Master text styles</a:t>
            </a:r>
          </a:p>
        </p:txBody>
      </p:sp>
      <p:sp>
        <p:nvSpPr>
          <p:cNvPr id="17" name="Seal (original 3.33x3.35&quot;)"/>
          <p:cNvSpPr>
            <a:spLocks noChangeAspect="1" noEditPoints="1"/>
          </p:cNvSpPr>
          <p:nvPr/>
        </p:nvSpPr>
        <p:spPr bwMode="auto">
          <a:xfrm>
            <a:off x="8078874" y="3860895"/>
            <a:ext cx="3381607"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8" name="Rectangle 7"/>
          <p:cNvSpPr/>
          <p:nvPr/>
        </p:nvSpPr>
        <p:spPr>
          <a:xfrm>
            <a:off x="0" y="0"/>
            <a:ext cx="12192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9" name="Logo (original .58x3.5&quot;)"/>
          <p:cNvSpPr>
            <a:spLocks noChangeAspect="1" noEditPoints="1"/>
          </p:cNvSpPr>
          <p:nvPr/>
        </p:nvSpPr>
        <p:spPr bwMode="auto">
          <a:xfrm>
            <a:off x="731521" y="274320"/>
            <a:ext cx="2965860" cy="36576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0" name="Seal (original 3.33x3.35&quot;)"/>
          <p:cNvSpPr>
            <a:spLocks noChangeAspect="1" noEditPoints="1"/>
          </p:cNvSpPr>
          <p:nvPr/>
        </p:nvSpPr>
        <p:spPr bwMode="auto">
          <a:xfrm>
            <a:off x="8078874" y="3860895"/>
            <a:ext cx="3381607"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1" name="Rectangle 10"/>
          <p:cNvSpPr/>
          <p:nvPr/>
        </p:nvSpPr>
        <p:spPr>
          <a:xfrm>
            <a:off x="0" y="0"/>
            <a:ext cx="12192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Seal (original 3.33x3.35&quot;)"/>
          <p:cNvSpPr>
            <a:spLocks noChangeAspect="1" noEditPoints="1"/>
          </p:cNvSpPr>
          <p:nvPr/>
        </p:nvSpPr>
        <p:spPr bwMode="auto">
          <a:xfrm>
            <a:off x="8078874" y="3860895"/>
            <a:ext cx="3381607"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1060" y="192573"/>
            <a:ext cx="3537827" cy="577845"/>
          </a:xfrm>
          <a:prstGeom prst="rect">
            <a:avLst/>
          </a:prstGeom>
        </p:spPr>
      </p:pic>
      <p:sp>
        <p:nvSpPr>
          <p:cNvPr id="19" name="Rectangle 18"/>
          <p:cNvSpPr/>
          <p:nvPr userDrawn="1"/>
        </p:nvSpPr>
        <p:spPr>
          <a:xfrm>
            <a:off x="0" y="0"/>
            <a:ext cx="12192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0" name="Seal (original 3.33x3.35&quot;)"/>
          <p:cNvSpPr>
            <a:spLocks noChangeAspect="1" noEditPoints="1"/>
          </p:cNvSpPr>
          <p:nvPr userDrawn="1"/>
        </p:nvSpPr>
        <p:spPr bwMode="auto">
          <a:xfrm>
            <a:off x="8078874" y="3860895"/>
            <a:ext cx="3381607"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22" name="Picture 2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39924" y="191563"/>
            <a:ext cx="3538963" cy="578031"/>
          </a:xfrm>
          <a:prstGeom prst="rect">
            <a:avLst/>
          </a:prstGeom>
        </p:spPr>
      </p:pic>
    </p:spTree>
    <p:extLst>
      <p:ext uri="{BB962C8B-B14F-4D97-AF65-F5344CB8AC3E}">
        <p14:creationId xmlns:p14="http://schemas.microsoft.com/office/powerpoint/2010/main" val="39852205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Section Header">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8128000" y="0"/>
            <a:ext cx="406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731521" y="3454480"/>
            <a:ext cx="7015089" cy="1107996"/>
          </a:xfrm>
        </p:spPr>
        <p:txBody>
          <a:bodyPr anchor="b"/>
          <a:lstStyle>
            <a:lvl1pPr>
              <a:defRPr sz="3600">
                <a:solidFill>
                  <a:schemeClr val="bg1"/>
                </a:solidFill>
              </a:defRPr>
            </a:lvl1pPr>
          </a:lstStyle>
          <a:p>
            <a:r>
              <a:rPr lang="en-US"/>
              <a:t>Click to edit Master title style</a:t>
            </a:r>
          </a:p>
        </p:txBody>
      </p:sp>
      <p:sp>
        <p:nvSpPr>
          <p:cNvPr id="3" name="Text Placeholder 2"/>
          <p:cNvSpPr>
            <a:spLocks noGrp="1"/>
          </p:cNvSpPr>
          <p:nvPr>
            <p:ph type="body" idx="1"/>
          </p:nvPr>
        </p:nvSpPr>
        <p:spPr>
          <a:xfrm>
            <a:off x="728134" y="4691486"/>
            <a:ext cx="7018476" cy="369332"/>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11" name="Seal (original 3.33x3.35&quot;)"/>
          <p:cNvSpPr>
            <a:spLocks noChangeAspect="1" noEditPoints="1"/>
          </p:cNvSpPr>
          <p:nvPr/>
        </p:nvSpPr>
        <p:spPr bwMode="auto">
          <a:xfrm>
            <a:off x="6026045" y="807181"/>
            <a:ext cx="3205976"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2"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8128000" y="0"/>
            <a:ext cx="406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6" name="Seal (original 3.33x3.35&quot;)"/>
          <p:cNvSpPr>
            <a:spLocks noChangeAspect="1" noEditPoints="1"/>
          </p:cNvSpPr>
          <p:nvPr/>
        </p:nvSpPr>
        <p:spPr bwMode="auto">
          <a:xfrm>
            <a:off x="6026045" y="807181"/>
            <a:ext cx="3205976"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7"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8128000" y="0"/>
            <a:ext cx="406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1" name="Seal (original 3.33x3.35&quot;)"/>
          <p:cNvSpPr>
            <a:spLocks noChangeAspect="1" noEditPoints="1"/>
          </p:cNvSpPr>
          <p:nvPr/>
        </p:nvSpPr>
        <p:spPr bwMode="auto">
          <a:xfrm>
            <a:off x="6026045" y="807181"/>
            <a:ext cx="3205976"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3" name="Picture 2"/>
          <p:cNvPicPr>
            <a:picLocks noChangeAspect="1" noChangeArrowheads="1"/>
          </p:cNvPicPr>
          <p:nvPr userDrawn="1"/>
        </p:nvPicPr>
        <p:blipFill>
          <a:blip r:embed="rId3">
            <a:extLst>
              <a:ext uri="{28A0092B-C50C-407E-A947-70E740481C1C}">
                <a14:useLocalDpi xmlns:a14="http://schemas.microsoft.com/office/drawing/2010/main" val="0"/>
              </a:ext>
            </a:extLst>
          </a:blip>
          <a:stretch>
            <a:fillRect/>
          </a:stretch>
        </p:blipFill>
        <p:spPr bwMode="auto">
          <a:xfrm>
            <a:off x="8128000" y="0"/>
            <a:ext cx="406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4" name="Seal (original 3.33x3.35&quot;)"/>
          <p:cNvSpPr>
            <a:spLocks noChangeAspect="1" noEditPoints="1"/>
          </p:cNvSpPr>
          <p:nvPr userDrawn="1"/>
        </p:nvSpPr>
        <p:spPr bwMode="auto">
          <a:xfrm>
            <a:off x="6026045" y="807181"/>
            <a:ext cx="3205976"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8" name="Picture 1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39924" y="191563"/>
            <a:ext cx="3538963" cy="578031"/>
          </a:xfrm>
          <a:prstGeom prst="rect">
            <a:avLst/>
          </a:prstGeom>
        </p:spPr>
      </p:pic>
    </p:spTree>
    <p:extLst>
      <p:ext uri="{BB962C8B-B14F-4D97-AF65-F5344CB8AC3E}">
        <p14:creationId xmlns:p14="http://schemas.microsoft.com/office/powerpoint/2010/main" val="28835144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Closing Slide">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17" name="Picture 2"/>
          <p:cNvPicPr>
            <a:picLocks noChangeAspect="1" noChangeArrowheads="1"/>
          </p:cNvPicPr>
          <p:nvPr userDrawn="1"/>
        </p:nvPicPr>
        <p:blipFill>
          <a:blip r:embed="rId3">
            <a:extLst>
              <a:ext uri="{28A0092B-C50C-407E-A947-70E740481C1C}">
                <a14:useLocalDpi xmlns:a14="http://schemas.microsoft.com/office/drawing/2010/main" val="0"/>
              </a:ext>
            </a:extLst>
          </a:blip>
          <a:stretch>
            <a:fillRect/>
          </a:stretch>
        </p:blipFill>
        <p:spPr bwMode="auto">
          <a:xfrm>
            <a:off x="0" y="-1527048"/>
            <a:ext cx="12192000" cy="3054096"/>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213960" y="6337406"/>
            <a:ext cx="2635345" cy="430440"/>
          </a:xfrm>
          <a:prstGeom prst="rect">
            <a:avLst/>
          </a:prstGeom>
        </p:spPr>
      </p:pic>
      <p:sp>
        <p:nvSpPr>
          <p:cNvPr id="24" name="TextBox 23"/>
          <p:cNvSpPr txBox="1"/>
          <p:nvPr userDrawn="1"/>
        </p:nvSpPr>
        <p:spPr>
          <a:xfrm>
            <a:off x="858567" y="1670070"/>
            <a:ext cx="10647633" cy="4047262"/>
          </a:xfrm>
          <a:prstGeom prst="rect">
            <a:avLst/>
          </a:prstGeom>
          <a:noFill/>
        </p:spPr>
        <p:txBody>
          <a:bodyPr wrap="square" lIns="0" tIns="0" rIns="0" bIns="0" rtlCol="0">
            <a:spAutoFit/>
          </a:bodyPr>
          <a:lstStyle/>
          <a:p>
            <a:pPr algn="l">
              <a:spcBef>
                <a:spcPts val="960"/>
              </a:spcBef>
            </a:pPr>
            <a:r>
              <a:rPr lang="en-US" sz="1900" b="1">
                <a:solidFill>
                  <a:schemeClr val="bg1"/>
                </a:solidFill>
              </a:rPr>
              <a:t>OUR MISSION</a:t>
            </a:r>
          </a:p>
          <a:p>
            <a:pPr algn="l"/>
            <a:r>
              <a:rPr lang="en-US" sz="1550">
                <a:solidFill>
                  <a:schemeClr val="bg1"/>
                </a:solidFill>
              </a:rPr>
              <a:t>Seattle City Light is dedicated to delivering customers affordable, reliable and </a:t>
            </a:r>
            <a:r>
              <a:rPr lang="en-US" sz="1550" baseline="0">
                <a:solidFill>
                  <a:schemeClr val="bg1"/>
                </a:solidFill>
              </a:rPr>
              <a:t>environmentally responsible electricity services</a:t>
            </a:r>
            <a:r>
              <a:rPr lang="en-US" sz="1550">
                <a:solidFill>
                  <a:schemeClr val="bg1"/>
                </a:solidFill>
              </a:rPr>
              <a:t>.</a:t>
            </a:r>
          </a:p>
          <a:p>
            <a:pPr marL="0" algn="l" defTabSz="914400" rtl="0" eaLnBrk="1" latinLnBrk="0" hangingPunct="1">
              <a:spcBef>
                <a:spcPts val="1200"/>
              </a:spcBef>
            </a:pPr>
            <a:r>
              <a:rPr lang="en-US" sz="1900" b="1" kern="1200">
                <a:solidFill>
                  <a:schemeClr val="bg1"/>
                </a:solidFill>
                <a:latin typeface="+mn-lt"/>
                <a:ea typeface="+mn-ea"/>
                <a:cs typeface="+mn-cs"/>
              </a:rPr>
              <a:t>OUR VISION</a:t>
            </a:r>
          </a:p>
          <a:p>
            <a:pPr algn="l"/>
            <a:r>
              <a:rPr lang="en-US" sz="1550">
                <a:solidFill>
                  <a:schemeClr val="bg1"/>
                </a:solidFill>
              </a:rPr>
              <a:t>We resolve to provide a positive, fulfilling and engaging experience for our employees. We will expect and reinforce leadership behaviors that contribute to that culture. Our workforce is the foundation upon which we achieve our public service goals and will reflect the diversity of the community we serve. </a:t>
            </a:r>
          </a:p>
          <a:p>
            <a:pPr algn="l"/>
            <a:endParaRPr lang="en-US" sz="1550">
              <a:solidFill>
                <a:schemeClr val="bg1"/>
              </a:solidFill>
            </a:endParaRPr>
          </a:p>
          <a:p>
            <a:pPr algn="l"/>
            <a:r>
              <a:rPr lang="en-US" sz="1550">
                <a:solidFill>
                  <a:schemeClr val="bg1"/>
                </a:solidFill>
              </a:rPr>
              <a:t>We strive to improve quality of life by understanding and answering the needs of our customers. We aim to provide more opportunities to those with fewer resources and will protect the well-being and safety of the public.</a:t>
            </a:r>
          </a:p>
          <a:p>
            <a:pPr algn="l"/>
            <a:r>
              <a:rPr lang="en-US" sz="1550">
                <a:solidFill>
                  <a:schemeClr val="bg1"/>
                </a:solidFill>
              </a:rPr>
              <a:t> </a:t>
            </a:r>
          </a:p>
          <a:p>
            <a:pPr algn="l"/>
            <a:r>
              <a:rPr lang="en-US" sz="1550">
                <a:solidFill>
                  <a:schemeClr val="bg1"/>
                </a:solidFill>
              </a:rPr>
              <a:t>We aspire to be the nation’s greenest utility by fulfilling</a:t>
            </a:r>
            <a:r>
              <a:rPr lang="en-US" sz="1550" baseline="0">
                <a:solidFill>
                  <a:schemeClr val="bg1"/>
                </a:solidFill>
              </a:rPr>
              <a:t> </a:t>
            </a:r>
            <a:r>
              <a:rPr lang="en-US" sz="1550">
                <a:solidFill>
                  <a:schemeClr val="bg1"/>
                </a:solidFill>
              </a:rPr>
              <a:t>our </a:t>
            </a:r>
            <a:r>
              <a:rPr lang="en-US" sz="1550" baseline="0">
                <a:solidFill>
                  <a:schemeClr val="bg1"/>
                </a:solidFill>
              </a:rPr>
              <a:t>mission</a:t>
            </a:r>
            <a:br>
              <a:rPr lang="en-US" sz="1550" baseline="0">
                <a:solidFill>
                  <a:schemeClr val="bg1"/>
                </a:solidFill>
              </a:rPr>
            </a:br>
            <a:r>
              <a:rPr lang="en-US" sz="1550" baseline="0">
                <a:solidFill>
                  <a:schemeClr val="bg1"/>
                </a:solidFill>
              </a:rPr>
              <a:t>in an environmentally and socially responsible manner</a:t>
            </a:r>
            <a:r>
              <a:rPr lang="en-US" sz="1550">
                <a:solidFill>
                  <a:schemeClr val="bg1"/>
                </a:solidFill>
              </a:rPr>
              <a:t>.</a:t>
            </a:r>
          </a:p>
          <a:p>
            <a:pPr marL="0" algn="l" defTabSz="914400" rtl="0" eaLnBrk="1" latinLnBrk="0" hangingPunct="1">
              <a:spcBef>
                <a:spcPts val="1200"/>
              </a:spcBef>
            </a:pPr>
            <a:r>
              <a:rPr lang="en-US" sz="1900" b="1" kern="1200">
                <a:solidFill>
                  <a:schemeClr val="bg1"/>
                </a:solidFill>
                <a:latin typeface="+mn-lt"/>
                <a:ea typeface="+mn-ea"/>
                <a:cs typeface="+mn-cs"/>
              </a:rPr>
              <a:t>OUR VALUES</a:t>
            </a:r>
          </a:p>
          <a:p>
            <a:pPr algn="l"/>
            <a:r>
              <a:rPr lang="en-US" sz="1550">
                <a:solidFill>
                  <a:schemeClr val="bg1"/>
                </a:solidFill>
              </a:rPr>
              <a:t>Safety, Environmental Stewardship, Innovation, Excellence,</a:t>
            </a:r>
            <a:r>
              <a:rPr lang="en-US" sz="1550" baseline="0">
                <a:solidFill>
                  <a:schemeClr val="bg1"/>
                </a:solidFill>
              </a:rPr>
              <a:t> Customer Care</a:t>
            </a:r>
            <a:endParaRPr lang="en-US" sz="1550">
              <a:solidFill>
                <a:schemeClr val="bg1"/>
              </a:solidFill>
            </a:endParaRPr>
          </a:p>
        </p:txBody>
      </p:sp>
      <p:sp>
        <p:nvSpPr>
          <p:cNvPr id="26" name="Seal (original 3.33x3.35&quot;)"/>
          <p:cNvSpPr>
            <a:spLocks noChangeAspect="1" noEditPoints="1"/>
          </p:cNvSpPr>
          <p:nvPr userDrawn="1"/>
        </p:nvSpPr>
        <p:spPr bwMode="auto">
          <a:xfrm>
            <a:off x="9630150" y="4914901"/>
            <a:ext cx="2363095" cy="1763139"/>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3325970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
        <p:nvSpPr>
          <p:cNvPr id="4"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tx1"/>
                </a:solidFill>
              </a:rPr>
              <a:t>|  </a:t>
            </a:r>
            <a:fld id="{903C4FE9-EF79-4163-94C6-3418A1C4EFAB}" type="slidenum">
              <a:rPr lang="en-US" sz="1000" cap="all" baseline="0" smtClean="0">
                <a:solidFill>
                  <a:schemeClr val="tx1"/>
                </a:solidFill>
              </a:rPr>
              <a:pPr algn="l"/>
              <a:t>‹#›</a:t>
            </a:fld>
            <a:endParaRPr lang="en-US" sz="1000" cap="all" baseline="0">
              <a:solidFill>
                <a:schemeClr val="tx1"/>
              </a:solidFill>
            </a:endParaRPr>
          </a:p>
        </p:txBody>
      </p:sp>
      <p:sp>
        <p:nvSpPr>
          <p:cNvPr id="8"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tx1"/>
                </a:solidFill>
              </a:rPr>
              <a:t>|  </a:t>
            </a:r>
            <a:fld id="{903C4FE9-EF79-4163-94C6-3418A1C4EFAB}" type="slidenum">
              <a:rPr lang="en-US" sz="1000" cap="all" baseline="0" smtClean="0">
                <a:solidFill>
                  <a:schemeClr val="tx1"/>
                </a:solidFill>
              </a:rPr>
              <a:pPr algn="l"/>
              <a:t>‹#›</a:t>
            </a:fld>
            <a:endParaRPr lang="en-US" sz="1000" cap="all" baseline="0">
              <a:solidFill>
                <a:schemeClr val="tx1"/>
              </a:solidFill>
            </a:endParaRPr>
          </a:p>
        </p:txBody>
      </p:sp>
      <p:sp>
        <p:nvSpPr>
          <p:cNvPr id="11" name="TextBox 10"/>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tx1"/>
                </a:solidFill>
              </a:rPr>
              <a:t>|  </a:t>
            </a:r>
            <a:fld id="{903C4FE9-EF79-4163-94C6-3418A1C4EFAB}" type="slidenum">
              <a:rPr lang="en-US" sz="1000" cap="all" baseline="0" smtClean="0">
                <a:solidFill>
                  <a:schemeClr val="tx1"/>
                </a:solidFill>
              </a:rPr>
              <a:pPr algn="l"/>
              <a:t>‹#›</a:t>
            </a:fld>
            <a:endParaRPr lang="en-US" sz="1000" cap="all" baseline="0">
              <a:solidFill>
                <a:schemeClr val="tx1"/>
              </a:solidFill>
            </a:endParaRPr>
          </a:p>
        </p:txBody>
      </p:sp>
      <p:sp>
        <p:nvSpPr>
          <p:cNvPr id="10"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tx1"/>
                </a:solidFill>
              </a:rPr>
              <a:t>|  </a:t>
            </a:r>
            <a:fld id="{903C4FE9-EF79-4163-94C6-3418A1C4EFAB}" type="slidenum">
              <a:rPr lang="en-US" sz="1000" cap="all" baseline="0" smtClean="0">
                <a:solidFill>
                  <a:schemeClr val="tx1"/>
                </a:solidFill>
              </a:rPr>
              <a:pPr algn="l"/>
              <a:t>‹#›</a:t>
            </a:fld>
            <a:endParaRPr lang="en-US" sz="1000" cap="all" baseline="0">
              <a:solidFill>
                <a:schemeClr val="tx1"/>
              </a:solidFill>
            </a:endParaRPr>
          </a:p>
        </p:txBody>
      </p:sp>
      <p:pic>
        <p:nvPicPr>
          <p:cNvPr id="16" name="Picture 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3962" y="6337407"/>
            <a:ext cx="2635340" cy="430439"/>
          </a:xfrm>
          <a:prstGeom prst="rect">
            <a:avLst/>
          </a:prstGeom>
        </p:spPr>
      </p:pic>
      <p:sp>
        <p:nvSpPr>
          <p:cNvPr id="14" name="Title 1">
            <a:extLst>
              <a:ext uri="{FF2B5EF4-FFF2-40B4-BE49-F238E27FC236}">
                <a16:creationId xmlns:a16="http://schemas.microsoft.com/office/drawing/2014/main" id="{18335A77-441A-4A47-9414-D49E39299138}"/>
              </a:ext>
            </a:extLst>
          </p:cNvPr>
          <p:cNvSpPr>
            <a:spLocks noGrp="1"/>
          </p:cNvSpPr>
          <p:nvPr>
            <p:ph type="title"/>
          </p:nvPr>
        </p:nvSpPr>
        <p:spPr>
          <a:xfrm>
            <a:off x="731520" y="414908"/>
            <a:ext cx="10728960" cy="430887"/>
          </a:xfrm>
        </p:spPr>
        <p:txBody>
          <a:bodyPr/>
          <a:lstStyle>
            <a:lvl1pPr algn="ctr">
              <a:defRPr>
                <a:solidFill>
                  <a:schemeClr val="bg2"/>
                </a:solidFill>
              </a:defRPr>
            </a:lvl1pPr>
          </a:lstStyle>
          <a:p>
            <a:r>
              <a:rPr lang="en-US"/>
              <a:t>Click to edit Master title style</a:t>
            </a:r>
          </a:p>
        </p:txBody>
      </p:sp>
      <p:sp>
        <p:nvSpPr>
          <p:cNvPr id="15" name="Content Placeholder 2">
            <a:extLst>
              <a:ext uri="{FF2B5EF4-FFF2-40B4-BE49-F238E27FC236}">
                <a16:creationId xmlns:a16="http://schemas.microsoft.com/office/drawing/2014/main" id="{FA183D77-BEF5-4D1D-9AF9-342CB0CC56E4}"/>
              </a:ext>
            </a:extLst>
          </p:cNvPr>
          <p:cNvSpPr>
            <a:spLocks noGrp="1"/>
          </p:cNvSpPr>
          <p:nvPr>
            <p:ph idx="1" hasCustomPrompt="1"/>
          </p:nvPr>
        </p:nvSpPr>
        <p:spPr>
          <a:xfrm>
            <a:off x="731520" y="1417321"/>
            <a:ext cx="10728960" cy="1367041"/>
          </a:xfrm>
        </p:spPr>
        <p:txBody>
          <a:bodyPr/>
          <a:lstStyle>
            <a:lvl1pPr>
              <a:buClr>
                <a:schemeClr val="accent1"/>
              </a:buClr>
              <a:defRPr/>
            </a:lvl1pPr>
            <a:lvl2pPr>
              <a:buClr>
                <a:schemeClr val="accent1"/>
              </a:buClr>
              <a:defRPr/>
            </a:lvl2pPr>
            <a:lvl3pPr marL="800100" indent="-342900">
              <a:buClr>
                <a:schemeClr val="accent1"/>
              </a:buClr>
              <a:buFont typeface="Arial" panose="020B0604020202020204" pitchFamily="34" charset="0"/>
              <a:buChar char="•"/>
              <a:defRPr/>
            </a:lvl3pPr>
          </a:lstStyle>
          <a:p>
            <a:pPr lvl="0"/>
            <a:r>
              <a:rPr lang="en-US"/>
              <a:t>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3380882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1_Blank">
    <p:bg>
      <p:bgPr>
        <a:solidFill>
          <a:schemeClr val="bg1"/>
        </a:solidFill>
        <a:effectLst/>
      </p:bgPr>
    </p:bg>
    <p:spTree>
      <p:nvGrpSpPr>
        <p:cNvPr id="1" name=""/>
        <p:cNvGrpSpPr/>
        <p:nvPr/>
      </p:nvGrpSpPr>
      <p:grpSpPr>
        <a:xfrm>
          <a:off x="0" y="0"/>
          <a:ext cx="0" cy="0"/>
          <a:chOff x="0" y="0"/>
          <a:chExt cx="0" cy="0"/>
        </a:xfrm>
      </p:grpSpPr>
      <p:sp>
        <p:nvSpPr>
          <p:cNvPr id="4"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accent1"/>
                </a:solidFill>
              </a:rPr>
              <a:t>|  </a:t>
            </a:r>
            <a:fld id="{903C4FE9-EF79-4163-94C6-3418A1C4EFAB}" type="slidenum">
              <a:rPr lang="en-US" sz="1000" cap="all" baseline="0" smtClean="0">
                <a:solidFill>
                  <a:schemeClr val="accent1"/>
                </a:solidFill>
              </a:rPr>
              <a:pPr algn="l"/>
              <a:t>‹#›</a:t>
            </a:fld>
            <a:endParaRPr lang="en-US" sz="1000" cap="all" baseline="0">
              <a:solidFill>
                <a:schemeClr val="accent1"/>
              </a:solidFill>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8"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accent1"/>
                </a:solidFill>
              </a:rPr>
              <a:t>|  </a:t>
            </a:r>
            <a:fld id="{903C4FE9-EF79-4163-94C6-3418A1C4EFAB}" type="slidenum">
              <a:rPr lang="en-US" sz="1000" cap="all" baseline="0" smtClean="0">
                <a:solidFill>
                  <a:schemeClr val="accent1"/>
                </a:solidFill>
              </a:rPr>
              <a:pPr algn="l"/>
              <a:t>‹#›</a:t>
            </a:fld>
            <a:endParaRPr lang="en-US" sz="1000" cap="all" baseline="0">
              <a:solidFill>
                <a:schemeClr val="accent1"/>
              </a:solidFill>
            </a:endParaRPr>
          </a:p>
        </p:txBody>
      </p:sp>
      <p:pic>
        <p:nvPicPr>
          <p:cNvPr id="9" name="Pictur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11" name="TextBox 10"/>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accent1"/>
                </a:solidFill>
              </a:rPr>
              <a:t>|  </a:t>
            </a:r>
            <a:fld id="{903C4FE9-EF79-4163-94C6-3418A1C4EFAB}" type="slidenum">
              <a:rPr lang="en-US" sz="1000" cap="all" baseline="0" smtClean="0">
                <a:solidFill>
                  <a:schemeClr val="accent1"/>
                </a:solidFill>
              </a:rPr>
              <a:pPr algn="l"/>
              <a:t>‹#›</a:t>
            </a:fld>
            <a:endParaRPr lang="en-US" sz="1000" cap="all" baseline="0">
              <a:solidFill>
                <a:schemeClr val="accent1"/>
              </a:solidFill>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21527" cy="91440"/>
          </a:xfrm>
          <a:prstGeom prst="rect">
            <a:avLst/>
          </a:prstGeom>
          <a:noFill/>
          <a:ln>
            <a:noFill/>
          </a:ln>
        </p:spPr>
      </p:pic>
      <p:sp>
        <p:nvSpPr>
          <p:cNvPr id="10"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accent1"/>
                </a:solidFill>
              </a:rPr>
              <a:t>|  </a:t>
            </a:r>
            <a:fld id="{903C4FE9-EF79-4163-94C6-3418A1C4EFAB}" type="slidenum">
              <a:rPr lang="en-US" sz="1000" cap="all" baseline="0" smtClean="0">
                <a:solidFill>
                  <a:schemeClr val="accent1"/>
                </a:solidFill>
              </a:rPr>
              <a:pPr algn="l"/>
              <a:t>‹#›</a:t>
            </a:fld>
            <a:endParaRPr lang="en-US" sz="1000" cap="all" baseline="0">
              <a:solidFill>
                <a:schemeClr val="accent1"/>
              </a:solidFill>
            </a:endParaRPr>
          </a:p>
        </p:txBody>
      </p:sp>
      <p:pic>
        <p:nvPicPr>
          <p:cNvPr id="13" name="Picture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6" name="Picture 1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213962" y="6337407"/>
            <a:ext cx="2635340" cy="430439"/>
          </a:xfrm>
          <a:prstGeom prst="rect">
            <a:avLst/>
          </a:prstGeom>
        </p:spPr>
      </p:pic>
    </p:spTree>
    <p:extLst>
      <p:ext uri="{BB962C8B-B14F-4D97-AF65-F5344CB8AC3E}">
        <p14:creationId xmlns:p14="http://schemas.microsoft.com/office/powerpoint/2010/main" val="33566965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No Footer">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4125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1-Title and Content">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pic>
        <p:nvPicPr>
          <p:cNvPr id="17" name="Pictur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20"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2" name="Picture 2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4" name="Picture 2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37781416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Landscape Green Custom">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0B91908-1E88-4B69-9968-18874CFEC399}"/>
              </a:ext>
            </a:extLst>
          </p:cNvPr>
          <p:cNvSpPr/>
          <p:nvPr userDrawn="1"/>
        </p:nvSpPr>
        <p:spPr>
          <a:xfrm>
            <a:off x="0" y="5257800"/>
            <a:ext cx="12192000" cy="1600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3">
            <a:extLst>
              <a:ext uri="{FF2B5EF4-FFF2-40B4-BE49-F238E27FC236}">
                <a16:creationId xmlns:a16="http://schemas.microsoft.com/office/drawing/2014/main" id="{D1C354B9-58A1-4EC5-B6D0-1DBA6350CB9F}"/>
              </a:ext>
            </a:extLst>
          </p:cNvPr>
          <p:cNvSpPr>
            <a:spLocks noGrp="1"/>
          </p:cNvSpPr>
          <p:nvPr>
            <p:ph type="pic" sz="quarter" idx="11" hasCustomPrompt="1"/>
          </p:nvPr>
        </p:nvSpPr>
        <p:spPr>
          <a:xfrm>
            <a:off x="1" y="0"/>
            <a:ext cx="12192000" cy="5257798"/>
          </a:xfrm>
        </p:spPr>
        <p:txBody>
          <a:bodyPr lIns="182880" tIns="182880" rIns="182880" bIns="182880"/>
          <a:lstStyle>
            <a:lvl1pPr marL="0" indent="0" algn="l">
              <a:buNone/>
              <a:defRPr sz="2000">
                <a:solidFill>
                  <a:schemeClr val="tx2"/>
                </a:solidFill>
              </a:defRPr>
            </a:lvl1pPr>
          </a:lstStyle>
          <a:p>
            <a:r>
              <a:rPr lang="en-US"/>
              <a:t>Click icon to add an image</a:t>
            </a:r>
          </a:p>
        </p:txBody>
      </p:sp>
      <p:sp>
        <p:nvSpPr>
          <p:cNvPr id="9" name="TextBox 8">
            <a:extLst>
              <a:ext uri="{FF2B5EF4-FFF2-40B4-BE49-F238E27FC236}">
                <a16:creationId xmlns:a16="http://schemas.microsoft.com/office/drawing/2014/main" id="{5966BEEC-9D00-4E19-AA7E-705AFE4B7B4D}"/>
              </a:ext>
            </a:extLst>
          </p:cNvPr>
          <p:cNvSpPr txBox="1"/>
          <p:nvPr userDrawn="1"/>
        </p:nvSpPr>
        <p:spPr>
          <a:xfrm>
            <a:off x="9461125" y="5870978"/>
            <a:ext cx="2264018" cy="369332"/>
          </a:xfrm>
          <a:prstGeom prst="rect">
            <a:avLst/>
          </a:prstGeom>
          <a:noFill/>
        </p:spPr>
        <p:txBody>
          <a:bodyPr wrap="none" rtlCol="0">
            <a:spAutoFit/>
          </a:bodyPr>
          <a:lstStyle/>
          <a:p>
            <a:r>
              <a:rPr lang="en-US" sz="1800">
                <a:solidFill>
                  <a:schemeClr val="bg1"/>
                </a:solidFill>
              </a:rPr>
              <a:t>WE POWER SEATTLE</a:t>
            </a:r>
          </a:p>
        </p:txBody>
      </p:sp>
      <p:pic>
        <p:nvPicPr>
          <p:cNvPr id="10" name="Picture 9" descr="Logo&#10;&#10;Description automatically generated">
            <a:extLst>
              <a:ext uri="{FF2B5EF4-FFF2-40B4-BE49-F238E27FC236}">
                <a16:creationId xmlns:a16="http://schemas.microsoft.com/office/drawing/2014/main" id="{5A7E5627-D388-425B-92E2-05B1B79D557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1" name="Title 19">
            <a:extLst>
              <a:ext uri="{FF2B5EF4-FFF2-40B4-BE49-F238E27FC236}">
                <a16:creationId xmlns:a16="http://schemas.microsoft.com/office/drawing/2014/main" id="{F1683FE0-ED0F-4D83-B35C-994660A21B1E}"/>
              </a:ext>
            </a:extLst>
          </p:cNvPr>
          <p:cNvSpPr>
            <a:spLocks noGrp="1"/>
          </p:cNvSpPr>
          <p:nvPr>
            <p:ph type="title" hasCustomPrompt="1"/>
          </p:nvPr>
        </p:nvSpPr>
        <p:spPr>
          <a:xfrm>
            <a:off x="577049" y="1600202"/>
            <a:ext cx="10367271" cy="738664"/>
          </a:xfrm>
        </p:spPr>
        <p:txBody>
          <a:bodyPr/>
          <a:lstStyle>
            <a:lvl1pPr>
              <a:defRPr sz="4800">
                <a:solidFill>
                  <a:schemeClr val="bg1"/>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r>
              <a:rPr lang="en-US"/>
              <a:t>Presentation Title</a:t>
            </a:r>
          </a:p>
        </p:txBody>
      </p:sp>
      <p:sp>
        <p:nvSpPr>
          <p:cNvPr id="12" name="Text Placeholder 3">
            <a:extLst>
              <a:ext uri="{FF2B5EF4-FFF2-40B4-BE49-F238E27FC236}">
                <a16:creationId xmlns:a16="http://schemas.microsoft.com/office/drawing/2014/main" id="{E26E5379-C7BE-454F-BA58-1A796F1B3C8E}"/>
              </a:ext>
            </a:extLst>
          </p:cNvPr>
          <p:cNvSpPr>
            <a:spLocks noGrp="1"/>
          </p:cNvSpPr>
          <p:nvPr>
            <p:ph type="body" sz="quarter" idx="10" hasCustomPrompt="1"/>
          </p:nvPr>
        </p:nvSpPr>
        <p:spPr>
          <a:xfrm>
            <a:off x="577155" y="2511904"/>
            <a:ext cx="10367564" cy="673100"/>
          </a:xfrm>
        </p:spPr>
        <p:txBody>
          <a:bodyPr anchor="ctr" anchorCtr="0"/>
          <a:lstStyle>
            <a:lvl1pPr>
              <a:buNone/>
              <a:defRPr>
                <a:solidFill>
                  <a:schemeClr val="accent6"/>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pPr lvl="0"/>
            <a:r>
              <a:rPr lang="en-US"/>
              <a:t>Subtitle</a:t>
            </a:r>
          </a:p>
        </p:txBody>
      </p:sp>
    </p:spTree>
    <p:extLst>
      <p:ext uri="{BB962C8B-B14F-4D97-AF65-F5344CB8AC3E}">
        <p14:creationId xmlns:p14="http://schemas.microsoft.com/office/powerpoint/2010/main" val="42824701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1-Title and Content with Subtitle">
    <p:bg>
      <p:bgPr>
        <a:solidFill>
          <a:schemeClr val="bg1"/>
        </a:solidFill>
        <a:effectLst/>
      </p:bgPr>
    </p:bg>
    <p:spTree>
      <p:nvGrpSpPr>
        <p:cNvPr id="1" name=""/>
        <p:cNvGrpSpPr/>
        <p:nvPr/>
      </p:nvGrpSpPr>
      <p:grpSpPr>
        <a:xfrm>
          <a:off x="0" y="0"/>
          <a:ext cx="0" cy="0"/>
          <a:chOff x="0" y="0"/>
          <a:chExt cx="0" cy="0"/>
        </a:xfrm>
      </p:grpSpPr>
      <p:pic>
        <p:nvPicPr>
          <p:cNvPr id="19" name="Picture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20" name="Picture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 name="Title 1"/>
          <p:cNvSpPr>
            <a:spLocks noGrp="1"/>
          </p:cNvSpPr>
          <p:nvPr>
            <p:ph type="title"/>
          </p:nvPr>
        </p:nvSpPr>
        <p:spPr>
          <a:xfrm>
            <a:off x="731520" y="363890"/>
            <a:ext cx="10728960" cy="430887"/>
          </a:xfrm>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3" name="Picture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6" name="Content Placeholder 5"/>
          <p:cNvSpPr>
            <a:spLocks noGrp="1"/>
          </p:cNvSpPr>
          <p:nvPr>
            <p:ph sz="quarter" idx="10"/>
          </p:nvPr>
        </p:nvSpPr>
        <p:spPr>
          <a:xfrm>
            <a:off x="730251" y="792828"/>
            <a:ext cx="10731500" cy="338554"/>
          </a:xfrm>
        </p:spPr>
        <p:txBody>
          <a:bodyPr anchor="b" anchorCtr="0"/>
          <a:lstStyle>
            <a:lvl1pPr marL="0" indent="0">
              <a:buNone/>
              <a:defRPr sz="2200" cap="all" baseline="0">
                <a:solidFill>
                  <a:schemeClr val="accent3"/>
                </a:solidFill>
              </a:defRPr>
            </a:lvl1pPr>
          </a:lstStyle>
          <a:p>
            <a:pPr lvl="0"/>
            <a:r>
              <a:rPr lang="en-US"/>
              <a:t>Edit Master text styles</a:t>
            </a:r>
          </a:p>
        </p:txBody>
      </p:sp>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21"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3" name="Picture 2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8" name="Picture 1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20069130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1-Title with Subtitle">
    <p:bg>
      <p:bgPr>
        <a:solidFill>
          <a:schemeClr val="bg1"/>
        </a:solidFill>
        <a:effectLst/>
      </p:bgPr>
    </p:bg>
    <p:spTree>
      <p:nvGrpSpPr>
        <p:cNvPr id="1" name=""/>
        <p:cNvGrpSpPr/>
        <p:nvPr/>
      </p:nvGrpSpPr>
      <p:grpSpPr>
        <a:xfrm>
          <a:off x="0" y="0"/>
          <a:ext cx="0" cy="0"/>
          <a:chOff x="0" y="0"/>
          <a:chExt cx="0" cy="0"/>
        </a:xfrm>
      </p:grpSpPr>
      <p:pic>
        <p:nvPicPr>
          <p:cNvPr id="18" name="Picture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19" name="Picture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 name="Title 1"/>
          <p:cNvSpPr>
            <a:spLocks noGrp="1"/>
          </p:cNvSpPr>
          <p:nvPr>
            <p:ph type="title"/>
          </p:nvPr>
        </p:nvSpPr>
        <p:spPr>
          <a:xfrm>
            <a:off x="731520" y="363890"/>
            <a:ext cx="10728960" cy="430887"/>
          </a:xfrm>
        </p:spPr>
        <p:txBody>
          <a:bodyPr/>
          <a:lstStyle/>
          <a:p>
            <a:r>
              <a:rPr lang="en-US"/>
              <a:t>Click to edit Master title style</a:t>
            </a:r>
          </a:p>
        </p:txBody>
      </p:sp>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3" name="Picture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6" name="Content Placeholder 5"/>
          <p:cNvSpPr>
            <a:spLocks noGrp="1"/>
          </p:cNvSpPr>
          <p:nvPr>
            <p:ph sz="quarter" idx="10"/>
          </p:nvPr>
        </p:nvSpPr>
        <p:spPr>
          <a:xfrm>
            <a:off x="730251" y="792828"/>
            <a:ext cx="10731500" cy="338554"/>
          </a:xfrm>
        </p:spPr>
        <p:txBody>
          <a:bodyPr anchor="b" anchorCtr="0"/>
          <a:lstStyle>
            <a:lvl1pPr marL="0" indent="0">
              <a:buNone/>
              <a:defRPr sz="2200" cap="all" baseline="0">
                <a:solidFill>
                  <a:schemeClr val="accent3"/>
                </a:solidFill>
              </a:defRPr>
            </a:lvl1pPr>
          </a:lstStyle>
          <a:p>
            <a:pPr lvl="0"/>
            <a:r>
              <a:rPr lang="en-US"/>
              <a:t>Edit Master text styles</a:t>
            </a:r>
          </a:p>
        </p:txBody>
      </p:sp>
      <p:pic>
        <p:nvPicPr>
          <p:cNvPr id="1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7" name="Pictur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21"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3" name="Picture 2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0" name="Picture 1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11399417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1-Two Content">
    <p:bg>
      <p:bgPr>
        <a:solidFill>
          <a:schemeClr val="bg1"/>
        </a:solidFill>
        <a:effectLst/>
      </p:bgPr>
    </p:bg>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21" name="Picture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31520" y="1417320"/>
            <a:ext cx="51816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78880" y="1417320"/>
            <a:ext cx="51816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5"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9"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sp>
        <p:nvSpPr>
          <p:cNvPr id="23"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4" name="Picture 2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5"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42671065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1-Content and Picture">
    <p:bg>
      <p:bgPr>
        <a:solidFill>
          <a:schemeClr val="bg1"/>
        </a:solidFill>
        <a:effectLst/>
      </p:bgPr>
    </p:bg>
    <p:spTree>
      <p:nvGrpSpPr>
        <p:cNvPr id="1" name=""/>
        <p:cNvGrpSpPr/>
        <p:nvPr/>
      </p:nvGrpSpPr>
      <p:grpSpPr>
        <a:xfrm>
          <a:off x="0" y="0"/>
          <a:ext cx="0" cy="0"/>
          <a:chOff x="0" y="0"/>
          <a:chExt cx="0" cy="0"/>
        </a:xfrm>
      </p:grpSpPr>
      <p:pic>
        <p:nvPicPr>
          <p:cNvPr id="18" name="Picture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19" name="Picture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5" name="Picture Placeholder 4"/>
          <p:cNvSpPr>
            <a:spLocks noGrp="1"/>
          </p:cNvSpPr>
          <p:nvPr>
            <p:ph type="pic" sz="quarter" idx="10"/>
          </p:nvPr>
        </p:nvSpPr>
        <p:spPr>
          <a:xfrm>
            <a:off x="8113184" y="0"/>
            <a:ext cx="4078816" cy="430887"/>
          </a:xfrm>
        </p:spPr>
        <p:txBody>
          <a:bodyPr/>
          <a:lstStyle/>
          <a:p>
            <a:r>
              <a:rPr lang="en-US"/>
              <a:t>Click icon to add picture</a:t>
            </a:r>
          </a:p>
        </p:txBody>
      </p:sp>
      <p:sp>
        <p:nvSpPr>
          <p:cNvPr id="4" name="Title 3"/>
          <p:cNvSpPr>
            <a:spLocks noGrp="1"/>
          </p:cNvSpPr>
          <p:nvPr>
            <p:ph type="title"/>
          </p:nvPr>
        </p:nvSpPr>
        <p:spPr>
          <a:xfrm>
            <a:off x="731520" y="705188"/>
            <a:ext cx="7032253" cy="430887"/>
          </a:xfrm>
        </p:spPr>
        <p:txBody>
          <a:bodyPr/>
          <a:lstStyle/>
          <a:p>
            <a:r>
              <a:rPr lang="en-US"/>
              <a:t>Click to edit Master title style</a:t>
            </a:r>
          </a:p>
        </p:txBody>
      </p:sp>
      <p:pic>
        <p:nvPicPr>
          <p:cNvPr id="5122"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8" y="1220513"/>
            <a:ext cx="7035800" cy="83819"/>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1"/>
          </p:nvPr>
        </p:nvSpPr>
        <p:spPr>
          <a:xfrm>
            <a:off x="731520" y="1417321"/>
            <a:ext cx="70358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1" name="Picture 1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8" y="1220513"/>
            <a:ext cx="7035800" cy="83819"/>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3" name="Pictur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20"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731308" y="1220513"/>
            <a:ext cx="7035800" cy="83819"/>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2" name="Picture 21"/>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4" name="Picture 2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22907871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1-Content and Two Pictures">
    <p:bg>
      <p:bgPr>
        <a:solidFill>
          <a:schemeClr val="bg1"/>
        </a:solidFill>
        <a:effectLst/>
      </p:bgPr>
    </p:bg>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20" name="Picture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5" name="Picture Placeholder 4"/>
          <p:cNvSpPr>
            <a:spLocks noGrp="1"/>
          </p:cNvSpPr>
          <p:nvPr>
            <p:ph type="pic" sz="quarter" idx="10"/>
          </p:nvPr>
        </p:nvSpPr>
        <p:spPr>
          <a:xfrm>
            <a:off x="8113184" y="1417321"/>
            <a:ext cx="3347296" cy="861774"/>
          </a:xfrm>
        </p:spPr>
        <p:txBody>
          <a:bodyPr/>
          <a:lstStyle/>
          <a:p>
            <a:r>
              <a:rPr lang="en-US"/>
              <a:t>Click icon to add picture</a:t>
            </a:r>
          </a:p>
        </p:txBody>
      </p:sp>
      <p:sp>
        <p:nvSpPr>
          <p:cNvPr id="14" name="Picture Placeholder 4"/>
          <p:cNvSpPr>
            <a:spLocks noGrp="1"/>
          </p:cNvSpPr>
          <p:nvPr>
            <p:ph type="pic" sz="quarter" idx="11"/>
          </p:nvPr>
        </p:nvSpPr>
        <p:spPr>
          <a:xfrm>
            <a:off x="8113184" y="3783495"/>
            <a:ext cx="3347296" cy="861774"/>
          </a:xfrm>
        </p:spPr>
        <p:txBody>
          <a:bodyPr/>
          <a:lstStyle/>
          <a:p>
            <a:r>
              <a:rPr lang="en-US"/>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2"/>
          </p:nvPr>
        </p:nvSpPr>
        <p:spPr>
          <a:xfrm>
            <a:off x="731520" y="1417320"/>
            <a:ext cx="70104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3"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9"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sp>
        <p:nvSpPr>
          <p:cNvPr id="22"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3" name="Picture 22"/>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4"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8237518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1-Content and Small Picture">
    <p:bg>
      <p:bgPr>
        <a:solidFill>
          <a:schemeClr val="bg1"/>
        </a:solidFill>
        <a:effectLst/>
      </p:bgPr>
    </p:bg>
    <p:spTree>
      <p:nvGrpSpPr>
        <p:cNvPr id="1" name=""/>
        <p:cNvGrpSpPr/>
        <p:nvPr/>
      </p:nvGrpSpPr>
      <p:grpSpPr>
        <a:xfrm>
          <a:off x="0" y="0"/>
          <a:ext cx="0" cy="0"/>
          <a:chOff x="0" y="0"/>
          <a:chExt cx="0" cy="0"/>
        </a:xfrm>
      </p:grpSpPr>
      <p:pic>
        <p:nvPicPr>
          <p:cNvPr id="19" name="Picture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20" name="Picture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5" name="Picture Placeholder 4"/>
          <p:cNvSpPr>
            <a:spLocks noGrp="1"/>
          </p:cNvSpPr>
          <p:nvPr>
            <p:ph type="pic" sz="quarter" idx="10"/>
          </p:nvPr>
        </p:nvSpPr>
        <p:spPr>
          <a:xfrm>
            <a:off x="6278881" y="1417321"/>
            <a:ext cx="5181599" cy="430887"/>
          </a:xfrm>
        </p:spPr>
        <p:txBody>
          <a:bodyPr/>
          <a:lstStyle/>
          <a:p>
            <a:r>
              <a:rPr lang="en-US"/>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1"/>
          </p:nvPr>
        </p:nvSpPr>
        <p:spPr>
          <a:xfrm>
            <a:off x="731520" y="1417320"/>
            <a:ext cx="51816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3"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7"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sp>
        <p:nvSpPr>
          <p:cNvPr id="21"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2" name="Picture 2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3"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1349736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1-Title Only">
    <p:bg>
      <p:bgPr>
        <a:solidFill>
          <a:schemeClr val="bg1"/>
        </a:soli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 name="Title 1"/>
          <p:cNvSpPr>
            <a:spLocks noGrp="1"/>
          </p:cNvSpPr>
          <p:nvPr>
            <p:ph type="title"/>
          </p:nvPr>
        </p:nvSpPr>
        <p:spPr/>
        <p:txBody>
          <a:bodyPr/>
          <a:lstStyle/>
          <a:p>
            <a:r>
              <a:rPr lang="en-US"/>
              <a:t>Click to edit Master title style</a:t>
            </a:r>
          </a:p>
        </p:txBody>
      </p:sp>
      <p:sp>
        <p:nvSpPr>
          <p:cNvPr id="10"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8"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5"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12192000" cy="603504"/>
          </a:xfrm>
          <a:prstGeom prst="rect">
            <a:avLst/>
          </a:prstGeom>
        </p:spPr>
      </p:pic>
      <p:sp>
        <p:nvSpPr>
          <p:cNvPr id="19"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0" name="Picture 19"/>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1"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32888766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8"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9" name="Rectangle 8"/>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11"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17" name="Rectangle 16"/>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a:solidFill>
                  <a:prstClr val="white"/>
                </a:solidFill>
              </a:rPr>
              <a:t>|  </a:t>
            </a:r>
            <a:fld id="{903C4FE9-EF79-4163-94C6-3418A1C4EFAB}" type="slidenum">
              <a:rPr lang="en-US" sz="1000" cap="all" smtClean="0">
                <a:solidFill>
                  <a:prstClr val="white"/>
                </a:solidFill>
              </a:rPr>
              <a:pPr/>
              <a:t>‹#›</a:t>
            </a:fld>
            <a:endParaRPr lang="en-US" sz="1000" cap="all">
              <a:solidFill>
                <a:prstClr val="white"/>
              </a:solidFill>
            </a:endParaRPr>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3" name="Rectangle 22"/>
          <p:cNvSpPr/>
          <p:nvPr userDrawn="1"/>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pic>
        <p:nvPicPr>
          <p:cNvPr id="24"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6" name="Picture 2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8" name="Picture 2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35585643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2_Title and Content with Sub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31520" y="363890"/>
            <a:ext cx="10728960" cy="430887"/>
          </a:xfrm>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8"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6" name="Content Placeholder 5"/>
          <p:cNvSpPr>
            <a:spLocks noGrp="1"/>
          </p:cNvSpPr>
          <p:nvPr>
            <p:ph sz="quarter" idx="10"/>
          </p:nvPr>
        </p:nvSpPr>
        <p:spPr>
          <a:xfrm>
            <a:off x="730251" y="792828"/>
            <a:ext cx="10731500" cy="338554"/>
          </a:xfrm>
        </p:spPr>
        <p:txBody>
          <a:bodyPr anchor="b" anchorCtr="0"/>
          <a:lstStyle>
            <a:lvl1pPr marL="0" indent="0">
              <a:buNone/>
              <a:defRPr sz="2200" cap="all" baseline="0">
                <a:solidFill>
                  <a:schemeClr val="accent3"/>
                </a:solidFill>
              </a:defRPr>
            </a:lvl1pPr>
          </a:lstStyle>
          <a:p>
            <a:pPr lvl="0"/>
            <a:r>
              <a:rPr lang="en-US"/>
              <a:t>Edit Master text styles</a:t>
            </a:r>
          </a:p>
        </p:txBody>
      </p:sp>
      <p:sp>
        <p:nvSpPr>
          <p:cNvPr id="11" name="Rectangle 10"/>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14"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18" name="Rectangle 17"/>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pic>
        <p:nvPicPr>
          <p:cNvPr id="2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a:solidFill>
                  <a:prstClr val="white"/>
                </a:solidFill>
              </a:rPr>
              <a:t>|  </a:t>
            </a:r>
            <a:fld id="{903C4FE9-EF79-4163-94C6-3418A1C4EFAB}" type="slidenum">
              <a:rPr lang="en-US" sz="1000" cap="all" smtClean="0">
                <a:solidFill>
                  <a:prstClr val="white"/>
                </a:solidFill>
              </a:rPr>
              <a:pPr/>
              <a:t>‹#›</a:t>
            </a:fld>
            <a:endParaRPr lang="en-US" sz="1000" cap="all">
              <a:solidFill>
                <a:prstClr val="white"/>
              </a:solidFill>
            </a:endParaRPr>
          </a:p>
        </p:txBody>
      </p:sp>
      <p:pic>
        <p:nvPicPr>
          <p:cNvPr id="22" name="Picture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4" name="Rectangle 23"/>
          <p:cNvSpPr/>
          <p:nvPr userDrawn="1"/>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pic>
        <p:nvPicPr>
          <p:cNvPr id="25"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7" name="Picture 26"/>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9" name="Picture 28"/>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38871663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2_Title with Sub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31520" y="363890"/>
            <a:ext cx="10728960" cy="430887"/>
          </a:xfrm>
        </p:spPr>
        <p:txBody>
          <a:bodyPr/>
          <a:lstStyle/>
          <a:p>
            <a:r>
              <a:rPr lang="en-US"/>
              <a:t>Click to edit Master title style</a:t>
            </a:r>
          </a:p>
        </p:txBody>
      </p:sp>
      <p:sp>
        <p:nvSpPr>
          <p:cNvPr id="7" name="Rectangle 6"/>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8"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6" name="Content Placeholder 5"/>
          <p:cNvSpPr>
            <a:spLocks noGrp="1"/>
          </p:cNvSpPr>
          <p:nvPr>
            <p:ph sz="quarter" idx="10"/>
          </p:nvPr>
        </p:nvSpPr>
        <p:spPr>
          <a:xfrm>
            <a:off x="730251" y="792828"/>
            <a:ext cx="10731500" cy="338554"/>
          </a:xfrm>
        </p:spPr>
        <p:txBody>
          <a:bodyPr anchor="b" anchorCtr="0"/>
          <a:lstStyle>
            <a:lvl1pPr marL="0" indent="0">
              <a:buNone/>
              <a:defRPr sz="2200" cap="all" baseline="0">
                <a:solidFill>
                  <a:schemeClr val="accent3"/>
                </a:solidFill>
              </a:defRPr>
            </a:lvl1pPr>
          </a:lstStyle>
          <a:p>
            <a:pPr lvl="0"/>
            <a:r>
              <a:rPr lang="en-US"/>
              <a:t>Edit Master text styles</a:t>
            </a:r>
          </a:p>
        </p:txBody>
      </p:sp>
      <p:sp>
        <p:nvSpPr>
          <p:cNvPr id="9" name="Rectangle 8"/>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11"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17" name="Rectangle 16"/>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a:solidFill>
                  <a:prstClr val="white"/>
                </a:solidFill>
              </a:rPr>
              <a:t>|  </a:t>
            </a:r>
            <a:fld id="{903C4FE9-EF79-4163-94C6-3418A1C4EFAB}" type="slidenum">
              <a:rPr lang="en-US" sz="1000" cap="all" smtClean="0">
                <a:solidFill>
                  <a:prstClr val="white"/>
                </a:solidFill>
              </a:rPr>
              <a:pPr/>
              <a:t>‹#›</a:t>
            </a:fld>
            <a:endParaRPr lang="en-US" sz="1000" cap="all">
              <a:solidFill>
                <a:prstClr val="white"/>
              </a:solidFill>
            </a:endParaRPr>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3" name="Rectangle 22"/>
          <p:cNvSpPr/>
          <p:nvPr userDrawn="1"/>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pic>
        <p:nvPicPr>
          <p:cNvPr id="24"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6" name="Picture 2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8" name="Picture 2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16429741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Landscape Yellow">
    <p:bg>
      <p:bgPr>
        <a:solidFill>
          <a:schemeClr val="tx1"/>
        </a:solidFill>
        <a:effectLst/>
      </p:bgPr>
    </p:bg>
    <p:spTree>
      <p:nvGrpSpPr>
        <p:cNvPr id="1" name=""/>
        <p:cNvGrpSpPr/>
        <p:nvPr/>
      </p:nvGrpSpPr>
      <p:grpSpPr>
        <a:xfrm>
          <a:off x="0" y="0"/>
          <a:ext cx="0" cy="0"/>
          <a:chOff x="0" y="0"/>
          <a:chExt cx="0" cy="0"/>
        </a:xfrm>
      </p:grpSpPr>
      <p:pic>
        <p:nvPicPr>
          <p:cNvPr id="26" name="Picture 5" descr="aerial_title_1920x1080.png">
            <a:extLst>
              <a:ext uri="{FF2B5EF4-FFF2-40B4-BE49-F238E27FC236}">
                <a16:creationId xmlns:a16="http://schemas.microsoft.com/office/drawing/2014/main" id="{84548D2C-1944-4D99-8721-328E65E00DFA}"/>
              </a:ext>
            </a:extLst>
          </p:cNvPr>
          <p:cNvPicPr>
            <a:picLocks noChangeAspect="1"/>
          </p:cNvPicPr>
          <p:nvPr userDrawn="1"/>
        </p:nvPicPr>
        <p:blipFill rotWithShape="1">
          <a:blip r:embed="rId2"/>
          <a:srcRect r="336" b="23286"/>
          <a:stretch/>
        </p:blipFill>
        <p:spPr>
          <a:xfrm>
            <a:off x="0" y="-14036"/>
            <a:ext cx="12192000" cy="5271834"/>
          </a:xfrm>
          <a:prstGeom prst="rect">
            <a:avLst/>
          </a:prstGeom>
        </p:spPr>
      </p:pic>
      <p:sp>
        <p:nvSpPr>
          <p:cNvPr id="18" name="Rectangle 17">
            <a:extLst>
              <a:ext uri="{FF2B5EF4-FFF2-40B4-BE49-F238E27FC236}">
                <a16:creationId xmlns:a16="http://schemas.microsoft.com/office/drawing/2014/main" id="{8D391279-6019-4383-8456-A0FBD1A4B6F4}"/>
              </a:ext>
            </a:extLst>
          </p:cNvPr>
          <p:cNvSpPr/>
          <p:nvPr userDrawn="1"/>
        </p:nvSpPr>
        <p:spPr>
          <a:xfrm>
            <a:off x="0" y="5257800"/>
            <a:ext cx="12192000" cy="16002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2A58A444-C02C-4B70-901B-96B3BFC04970}"/>
              </a:ext>
            </a:extLst>
          </p:cNvPr>
          <p:cNvSpPr txBox="1"/>
          <p:nvPr userDrawn="1"/>
        </p:nvSpPr>
        <p:spPr>
          <a:xfrm>
            <a:off x="9461125" y="5870978"/>
            <a:ext cx="2264018" cy="369332"/>
          </a:xfrm>
          <a:prstGeom prst="rect">
            <a:avLst/>
          </a:prstGeom>
          <a:noFill/>
        </p:spPr>
        <p:txBody>
          <a:bodyPr wrap="none" rtlCol="0">
            <a:spAutoFit/>
          </a:bodyPr>
          <a:lstStyle/>
          <a:p>
            <a:r>
              <a:rPr lang="en-US" sz="1800">
                <a:solidFill>
                  <a:schemeClr val="bg1"/>
                </a:solidFill>
              </a:rPr>
              <a:t>WE POWER SEATTLE</a:t>
            </a:r>
          </a:p>
        </p:txBody>
      </p:sp>
      <p:pic>
        <p:nvPicPr>
          <p:cNvPr id="12" name="Picture 11" descr="A picture containing shape&#10;&#10;Description automatically generated">
            <a:extLst>
              <a:ext uri="{FF2B5EF4-FFF2-40B4-BE49-F238E27FC236}">
                <a16:creationId xmlns:a16="http://schemas.microsoft.com/office/drawing/2014/main" id="{35A05E48-9389-4C59-ADEB-B38B9EFEC2CE}"/>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3" name="Title 19">
            <a:extLst>
              <a:ext uri="{FF2B5EF4-FFF2-40B4-BE49-F238E27FC236}">
                <a16:creationId xmlns:a16="http://schemas.microsoft.com/office/drawing/2014/main" id="{6E476282-CBA3-4DAA-8FCA-5890200EE2F8}"/>
              </a:ext>
            </a:extLst>
          </p:cNvPr>
          <p:cNvSpPr>
            <a:spLocks noGrp="1"/>
          </p:cNvSpPr>
          <p:nvPr>
            <p:ph type="title" hasCustomPrompt="1"/>
          </p:nvPr>
        </p:nvSpPr>
        <p:spPr>
          <a:xfrm>
            <a:off x="577049" y="1600202"/>
            <a:ext cx="10367271" cy="738664"/>
          </a:xfrm>
        </p:spPr>
        <p:txBody>
          <a:bodyPr/>
          <a:lstStyle>
            <a:lvl1pPr>
              <a:defRPr sz="4800">
                <a:solidFill>
                  <a:schemeClr val="tx1"/>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r>
              <a:rPr lang="en-US"/>
              <a:t>Presentation Title</a:t>
            </a:r>
          </a:p>
        </p:txBody>
      </p:sp>
      <p:sp>
        <p:nvSpPr>
          <p:cNvPr id="14" name="Text Placeholder 3">
            <a:extLst>
              <a:ext uri="{FF2B5EF4-FFF2-40B4-BE49-F238E27FC236}">
                <a16:creationId xmlns:a16="http://schemas.microsoft.com/office/drawing/2014/main" id="{0290C2B5-3E70-4C9C-9217-78927F8C14CD}"/>
              </a:ext>
            </a:extLst>
          </p:cNvPr>
          <p:cNvSpPr>
            <a:spLocks noGrp="1"/>
          </p:cNvSpPr>
          <p:nvPr>
            <p:ph type="body" sz="quarter" idx="10" hasCustomPrompt="1"/>
          </p:nvPr>
        </p:nvSpPr>
        <p:spPr>
          <a:xfrm>
            <a:off x="577155" y="2511904"/>
            <a:ext cx="10367564" cy="673100"/>
          </a:xfrm>
        </p:spPr>
        <p:txBody>
          <a:bodyPr anchor="ctr" anchorCtr="0"/>
          <a:lstStyle>
            <a:lvl1pPr>
              <a:buNone/>
              <a:defRPr>
                <a:solidFill>
                  <a:schemeClr val="accent6"/>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pPr lvl="0"/>
            <a:r>
              <a:rPr lang="en-US"/>
              <a:t>Subtitle</a:t>
            </a:r>
          </a:p>
        </p:txBody>
      </p:sp>
    </p:spTree>
    <p:extLst>
      <p:ext uri="{BB962C8B-B14F-4D97-AF65-F5344CB8AC3E}">
        <p14:creationId xmlns:p14="http://schemas.microsoft.com/office/powerpoint/2010/main" val="12146307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2_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31520" y="1417320"/>
            <a:ext cx="51816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78880" y="1417320"/>
            <a:ext cx="51816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Rectangle 9"/>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useBgFill="1">
        <p:nvSpPr>
          <p:cNvPr id="11"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13"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useBgFill="1">
        <p:nvSpPr>
          <p:cNvPr id="16"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17"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9"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2" name="TextBox 21"/>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a:solidFill>
                  <a:prstClr val="white"/>
                </a:solidFill>
              </a:rPr>
              <a:t>|  </a:t>
            </a:r>
            <a:fld id="{903C4FE9-EF79-4163-94C6-3418A1C4EFAB}" type="slidenum">
              <a:rPr lang="en-US" sz="1000" cap="all" smtClean="0">
                <a:solidFill>
                  <a:prstClr val="white"/>
                </a:solidFill>
              </a:rPr>
              <a:pPr/>
              <a:t>‹#›</a:t>
            </a:fld>
            <a:endParaRPr lang="en-US" sz="1000" cap="all">
              <a:solidFill>
                <a:prstClr val="white"/>
              </a:solidFill>
            </a:endParaRPr>
          </a:p>
        </p:txBody>
      </p:sp>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1" name="Rectangle 20"/>
          <p:cNvSpPr/>
          <p:nvPr userDrawn="1"/>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26"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7" name="Picture 2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8"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32376165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2_Content and Pictur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useBgFill="1">
        <p:nvSpPr>
          <p:cNvPr id="8"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5" name="Picture Placeholder 4"/>
          <p:cNvSpPr>
            <a:spLocks noGrp="1"/>
          </p:cNvSpPr>
          <p:nvPr>
            <p:ph type="pic" sz="quarter" idx="10"/>
          </p:nvPr>
        </p:nvSpPr>
        <p:spPr>
          <a:xfrm>
            <a:off x="8113184" y="0"/>
            <a:ext cx="4078816" cy="430887"/>
          </a:xfrm>
        </p:spPr>
        <p:txBody>
          <a:bodyPr/>
          <a:lstStyle/>
          <a:p>
            <a:r>
              <a:rPr lang="en-US"/>
              <a:t>Click icon to add picture</a:t>
            </a:r>
          </a:p>
        </p:txBody>
      </p:sp>
      <p:sp>
        <p:nvSpPr>
          <p:cNvPr id="4" name="Title 3"/>
          <p:cNvSpPr>
            <a:spLocks noGrp="1"/>
          </p:cNvSpPr>
          <p:nvPr>
            <p:ph type="title"/>
          </p:nvPr>
        </p:nvSpPr>
        <p:spPr>
          <a:xfrm>
            <a:off x="731520" y="705188"/>
            <a:ext cx="7032253" cy="430887"/>
          </a:xfrm>
        </p:spPr>
        <p:txBody>
          <a:bodyPr/>
          <a:lstStyle/>
          <a:p>
            <a:r>
              <a:rPr lang="en-US"/>
              <a:t>Click to edit Master title style</a:t>
            </a:r>
          </a:p>
        </p:txBody>
      </p:sp>
      <p:pic>
        <p:nvPicPr>
          <p:cNvPr id="5122"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8" y="1220513"/>
            <a:ext cx="7035800" cy="83819"/>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1"/>
          </p:nvPr>
        </p:nvSpPr>
        <p:spPr>
          <a:xfrm>
            <a:off x="731520" y="1417321"/>
            <a:ext cx="70358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12" name="Rectangle 11"/>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useBgFill="1">
        <p:nvSpPr>
          <p:cNvPr id="13"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8" y="1220513"/>
            <a:ext cx="7035800" cy="83819"/>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sp>
        <p:nvSpPr>
          <p:cNvPr id="17" name="Rectangle 16"/>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731308" y="1220513"/>
            <a:ext cx="7035800" cy="83819"/>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a:solidFill>
                  <a:prstClr val="white"/>
                </a:solidFill>
              </a:rPr>
              <a:t>|  </a:t>
            </a:r>
            <a:fld id="{903C4FE9-EF79-4163-94C6-3418A1C4EFAB}" type="slidenum">
              <a:rPr lang="en-US" sz="1000" cap="all" smtClean="0">
                <a:solidFill>
                  <a:prstClr val="white"/>
                </a:solidFill>
              </a:rPr>
              <a:pPr/>
              <a:t>‹#›</a:t>
            </a:fld>
            <a:endParaRPr lang="en-US" sz="1000" cap="all">
              <a:solidFill>
                <a:prstClr val="white"/>
              </a:solidFill>
            </a:endParaRPr>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3" name="Rectangle 22"/>
          <p:cNvSpPr/>
          <p:nvPr userDrawn="1"/>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pic>
        <p:nvPicPr>
          <p:cNvPr id="24"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731308" y="1220513"/>
            <a:ext cx="7035800" cy="83819"/>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6" name="Picture 2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8" name="Picture 2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30658136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2_Content and Two Pictures">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useBgFill="1">
        <p:nvSpPr>
          <p:cNvPr id="8"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5" name="Picture Placeholder 4"/>
          <p:cNvSpPr>
            <a:spLocks noGrp="1"/>
          </p:cNvSpPr>
          <p:nvPr>
            <p:ph type="pic" sz="quarter" idx="10"/>
          </p:nvPr>
        </p:nvSpPr>
        <p:spPr>
          <a:xfrm>
            <a:off x="8113184" y="1417321"/>
            <a:ext cx="3347296" cy="861774"/>
          </a:xfrm>
        </p:spPr>
        <p:txBody>
          <a:bodyPr/>
          <a:lstStyle/>
          <a:p>
            <a:r>
              <a:rPr lang="en-US"/>
              <a:t>Click icon to add picture</a:t>
            </a:r>
          </a:p>
        </p:txBody>
      </p:sp>
      <p:sp>
        <p:nvSpPr>
          <p:cNvPr id="14" name="Picture Placeholder 4"/>
          <p:cNvSpPr>
            <a:spLocks noGrp="1"/>
          </p:cNvSpPr>
          <p:nvPr>
            <p:ph type="pic" sz="quarter" idx="11"/>
          </p:nvPr>
        </p:nvSpPr>
        <p:spPr>
          <a:xfrm>
            <a:off x="8113184" y="3783495"/>
            <a:ext cx="3347296" cy="861774"/>
          </a:xfrm>
        </p:spPr>
        <p:txBody>
          <a:bodyPr/>
          <a:lstStyle/>
          <a:p>
            <a:r>
              <a:rPr lang="en-US"/>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2"/>
          </p:nvPr>
        </p:nvSpPr>
        <p:spPr>
          <a:xfrm>
            <a:off x="731520" y="1417320"/>
            <a:ext cx="70104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3"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useBgFill="1">
        <p:nvSpPr>
          <p:cNvPr id="16"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17"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9"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2"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a:solidFill>
                  <a:prstClr val="white"/>
                </a:solidFill>
              </a:rPr>
              <a:t>|  </a:t>
            </a:r>
            <a:fld id="{903C4FE9-EF79-4163-94C6-3418A1C4EFAB}" type="slidenum">
              <a:rPr lang="en-US" sz="1000" cap="all" smtClean="0">
                <a:solidFill>
                  <a:prstClr val="white"/>
                </a:solidFill>
              </a:rPr>
              <a:pPr/>
              <a:t>‹#›</a:t>
            </a:fld>
            <a:endParaRPr lang="en-US" sz="1000" cap="all">
              <a:solidFill>
                <a:prstClr val="white"/>
              </a:solidFill>
            </a:endParaRPr>
          </a:p>
        </p:txBody>
      </p:sp>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21" name="Rectangle 20"/>
          <p:cNvSpPr/>
          <p:nvPr userDrawn="1"/>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26"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7" name="Picture 2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8"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27468256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2-Content and Small Pictur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useBgFill="1">
        <p:nvSpPr>
          <p:cNvPr id="8"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5" name="Picture Placeholder 4"/>
          <p:cNvSpPr>
            <a:spLocks noGrp="1"/>
          </p:cNvSpPr>
          <p:nvPr>
            <p:ph type="pic" sz="quarter" idx="10"/>
          </p:nvPr>
        </p:nvSpPr>
        <p:spPr>
          <a:xfrm>
            <a:off x="6278881" y="1417321"/>
            <a:ext cx="5181599" cy="430887"/>
          </a:xfrm>
        </p:spPr>
        <p:txBody>
          <a:bodyPr/>
          <a:lstStyle/>
          <a:p>
            <a:r>
              <a:rPr lang="en-US"/>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1"/>
          </p:nvPr>
        </p:nvSpPr>
        <p:spPr>
          <a:xfrm>
            <a:off x="731520" y="1417320"/>
            <a:ext cx="5181600" cy="208005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3"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15"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7"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19" name="Rectangle 18"/>
          <p:cNvSpPr/>
          <p:nvPr userDrawn="1"/>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20"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21" name="Picture 2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2"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1521326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2-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Rectangle 5"/>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useBgFill="1">
        <p:nvSpPr>
          <p:cNvPr id="7" name="Logo (original .58x3.5&quot;)"/>
          <p:cNvSpPr>
            <a:spLocks noChangeAspect="1" noEditPoints="1"/>
          </p:cNvSpPr>
          <p:nvPr/>
        </p:nvSpPr>
        <p:spPr bwMode="auto">
          <a:xfrm>
            <a:off x="360248" y="6418915"/>
            <a:ext cx="2224395"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sz="1800"/>
          </a:p>
        </p:txBody>
      </p:sp>
      <p:sp>
        <p:nvSpPr>
          <p:cNvPr id="10"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8"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13" name="TextBox 8"/>
          <p:cNvSpPr txBox="1"/>
          <p:nvPr/>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3958" y="6337406"/>
            <a:ext cx="2635348" cy="430440"/>
          </a:xfrm>
          <a:prstGeom prst="rect">
            <a:avLst/>
          </a:prstGeom>
        </p:spPr>
      </p:pic>
      <p:sp>
        <p:nvSpPr>
          <p:cNvPr id="17" name="Rectangle 16"/>
          <p:cNvSpPr/>
          <p:nvPr userDrawn="1"/>
        </p:nvSpPr>
        <p:spPr>
          <a:xfrm>
            <a:off x="0" y="6254152"/>
            <a:ext cx="12192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800"/>
          </a:p>
        </p:txBody>
      </p:sp>
      <p:sp>
        <p:nvSpPr>
          <p:cNvPr id="18" name="TextBox 8"/>
          <p:cNvSpPr txBox="1"/>
          <p:nvPr userDrawn="1"/>
        </p:nvSpPr>
        <p:spPr>
          <a:xfrm>
            <a:off x="11442875" y="6498937"/>
            <a:ext cx="610835"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a:solidFill>
                  <a:schemeClr val="bg1"/>
                </a:solidFill>
              </a:rPr>
              <a:t>|  </a:t>
            </a:r>
            <a:fld id="{903C4FE9-EF79-4163-94C6-3418A1C4EFAB}" type="slidenum">
              <a:rPr lang="en-US" sz="1000" cap="all" baseline="0" smtClean="0">
                <a:solidFill>
                  <a:schemeClr val="bg1"/>
                </a:solidFill>
              </a:rPr>
              <a:pPr algn="l"/>
              <a:t>‹#›</a:t>
            </a:fld>
            <a:endParaRPr lang="en-US" sz="1000" cap="all" baseline="0">
              <a:solidFill>
                <a:schemeClr val="bg1"/>
              </a:solidFill>
            </a:endParaRPr>
          </a:p>
        </p:txBody>
      </p:sp>
      <p:pic>
        <p:nvPicPr>
          <p:cNvPr id="19" name="Pictur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826175" y="6537304"/>
            <a:ext cx="2519685" cy="91440"/>
          </a:xfrm>
          <a:prstGeom prst="rect">
            <a:avLst/>
          </a:prstGeom>
        </p:spPr>
      </p:pic>
      <p:pic>
        <p:nvPicPr>
          <p:cNvPr id="20"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731309" y="1220511"/>
            <a:ext cx="10729383" cy="8382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14908" y="6392706"/>
            <a:ext cx="2441224" cy="329244"/>
          </a:xfrm>
          <a:prstGeom prst="rect">
            <a:avLst/>
          </a:prstGeom>
        </p:spPr>
      </p:pic>
    </p:spTree>
    <p:extLst>
      <p:ext uri="{BB962C8B-B14F-4D97-AF65-F5344CB8AC3E}">
        <p14:creationId xmlns:p14="http://schemas.microsoft.com/office/powerpoint/2010/main" val="13875264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Landscape Yellow Custom">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825C51A-0747-4EBF-9B01-E364FC9ADBE9}"/>
              </a:ext>
            </a:extLst>
          </p:cNvPr>
          <p:cNvSpPr/>
          <p:nvPr userDrawn="1"/>
        </p:nvSpPr>
        <p:spPr>
          <a:xfrm>
            <a:off x="0" y="5257800"/>
            <a:ext cx="12192000" cy="16002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3">
            <a:extLst>
              <a:ext uri="{FF2B5EF4-FFF2-40B4-BE49-F238E27FC236}">
                <a16:creationId xmlns:a16="http://schemas.microsoft.com/office/drawing/2014/main" id="{986E897A-E25C-4B6F-8C28-7920D29DAA42}"/>
              </a:ext>
            </a:extLst>
          </p:cNvPr>
          <p:cNvSpPr>
            <a:spLocks noGrp="1"/>
          </p:cNvSpPr>
          <p:nvPr>
            <p:ph type="pic" sz="quarter" idx="11" hasCustomPrompt="1"/>
          </p:nvPr>
        </p:nvSpPr>
        <p:spPr>
          <a:xfrm>
            <a:off x="1" y="0"/>
            <a:ext cx="12192000" cy="5257798"/>
          </a:xfrm>
        </p:spPr>
        <p:txBody>
          <a:bodyPr lIns="182880" tIns="182880" rIns="182880" bIns="182880"/>
          <a:lstStyle>
            <a:lvl1pPr marL="0" indent="0" algn="l">
              <a:buNone/>
              <a:defRPr sz="2000">
                <a:solidFill>
                  <a:schemeClr val="tx2"/>
                </a:solidFill>
              </a:defRPr>
            </a:lvl1pPr>
          </a:lstStyle>
          <a:p>
            <a:r>
              <a:rPr lang="en-US"/>
              <a:t>Click icon to add an image</a:t>
            </a:r>
          </a:p>
        </p:txBody>
      </p:sp>
      <p:sp>
        <p:nvSpPr>
          <p:cNvPr id="12" name="TextBox 11">
            <a:extLst>
              <a:ext uri="{FF2B5EF4-FFF2-40B4-BE49-F238E27FC236}">
                <a16:creationId xmlns:a16="http://schemas.microsoft.com/office/drawing/2014/main" id="{08412A70-96AC-4EA4-856A-59DBA302422A}"/>
              </a:ext>
            </a:extLst>
          </p:cNvPr>
          <p:cNvSpPr txBox="1"/>
          <p:nvPr userDrawn="1"/>
        </p:nvSpPr>
        <p:spPr>
          <a:xfrm>
            <a:off x="9461125" y="5870978"/>
            <a:ext cx="2264018" cy="369332"/>
          </a:xfrm>
          <a:prstGeom prst="rect">
            <a:avLst/>
          </a:prstGeom>
          <a:noFill/>
        </p:spPr>
        <p:txBody>
          <a:bodyPr wrap="none" rtlCol="0">
            <a:spAutoFit/>
          </a:bodyPr>
          <a:lstStyle/>
          <a:p>
            <a:r>
              <a:rPr lang="en-US" sz="1800">
                <a:solidFill>
                  <a:schemeClr val="tx1"/>
                </a:solidFill>
              </a:rPr>
              <a:t>WE POWER SEATTLE</a:t>
            </a:r>
          </a:p>
        </p:txBody>
      </p:sp>
      <p:pic>
        <p:nvPicPr>
          <p:cNvPr id="13" name="Picture 12" descr="A picture containing shape&#10;&#10;Description automatically generated">
            <a:extLst>
              <a:ext uri="{FF2B5EF4-FFF2-40B4-BE49-F238E27FC236}">
                <a16:creationId xmlns:a16="http://schemas.microsoft.com/office/drawing/2014/main" id="{E0F72F81-0BBA-4E6F-85DD-68499A773A89}"/>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4" name="Title 19">
            <a:extLst>
              <a:ext uri="{FF2B5EF4-FFF2-40B4-BE49-F238E27FC236}">
                <a16:creationId xmlns:a16="http://schemas.microsoft.com/office/drawing/2014/main" id="{0D25FBAE-3F61-4C6E-88D7-D33087BC7974}"/>
              </a:ext>
            </a:extLst>
          </p:cNvPr>
          <p:cNvSpPr>
            <a:spLocks noGrp="1"/>
          </p:cNvSpPr>
          <p:nvPr>
            <p:ph type="title" hasCustomPrompt="1"/>
          </p:nvPr>
        </p:nvSpPr>
        <p:spPr>
          <a:xfrm>
            <a:off x="577049" y="1600202"/>
            <a:ext cx="10367271" cy="738664"/>
          </a:xfrm>
        </p:spPr>
        <p:txBody>
          <a:bodyPr/>
          <a:lstStyle>
            <a:lvl1pPr>
              <a:defRPr sz="4800">
                <a:solidFill>
                  <a:schemeClr val="bg1"/>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r>
              <a:rPr lang="en-US"/>
              <a:t>Presentation Title</a:t>
            </a:r>
          </a:p>
        </p:txBody>
      </p:sp>
      <p:sp>
        <p:nvSpPr>
          <p:cNvPr id="17" name="Text Placeholder 3">
            <a:extLst>
              <a:ext uri="{FF2B5EF4-FFF2-40B4-BE49-F238E27FC236}">
                <a16:creationId xmlns:a16="http://schemas.microsoft.com/office/drawing/2014/main" id="{D46CC742-99C4-4D60-94EF-95F5DF5C4052}"/>
              </a:ext>
            </a:extLst>
          </p:cNvPr>
          <p:cNvSpPr>
            <a:spLocks noGrp="1"/>
          </p:cNvSpPr>
          <p:nvPr>
            <p:ph type="body" sz="quarter" idx="10" hasCustomPrompt="1"/>
          </p:nvPr>
        </p:nvSpPr>
        <p:spPr>
          <a:xfrm>
            <a:off x="577155" y="2511904"/>
            <a:ext cx="10367564" cy="673100"/>
          </a:xfrm>
        </p:spPr>
        <p:txBody>
          <a:bodyPr anchor="ctr" anchorCtr="0"/>
          <a:lstStyle>
            <a:lvl1pPr>
              <a:buNone/>
              <a:defRPr>
                <a:solidFill>
                  <a:schemeClr val="accent6"/>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defRPr>
            </a:lvl1pPr>
          </a:lstStyle>
          <a:p>
            <a:pPr lvl="0"/>
            <a:r>
              <a:rPr lang="en-US"/>
              <a:t>Subtitle</a:t>
            </a:r>
          </a:p>
        </p:txBody>
      </p:sp>
    </p:spTree>
    <p:extLst>
      <p:ext uri="{BB962C8B-B14F-4D97-AF65-F5344CB8AC3E}">
        <p14:creationId xmlns:p14="http://schemas.microsoft.com/office/powerpoint/2010/main" val="341666414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Blue">
    <p:spTree>
      <p:nvGrpSpPr>
        <p:cNvPr id="1" name=""/>
        <p:cNvGrpSpPr/>
        <p:nvPr/>
      </p:nvGrpSpPr>
      <p:grpSpPr>
        <a:xfrm>
          <a:off x="0" y="0"/>
          <a:ext cx="0" cy="0"/>
          <a:chOff x="0" y="0"/>
          <a:chExt cx="0" cy="0"/>
        </a:xfrm>
      </p:grpSpPr>
      <p:pic>
        <p:nvPicPr>
          <p:cNvPr id="3" name="Picture 2" descr="A picture containing sky&#10;&#10;Description automatically generated">
            <a:extLst>
              <a:ext uri="{FF2B5EF4-FFF2-40B4-BE49-F238E27FC236}">
                <a16:creationId xmlns:a16="http://schemas.microsoft.com/office/drawing/2014/main" id="{48945129-5BA3-48DD-B426-43AF4BD73D44}"/>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81708" y="0"/>
            <a:ext cx="6510292" cy="6858000"/>
          </a:xfrm>
          <a:prstGeom prst="rect">
            <a:avLst/>
          </a:prstGeom>
        </p:spPr>
      </p:pic>
      <p:sp>
        <p:nvSpPr>
          <p:cNvPr id="12" name="Rectangle 11">
            <a:extLst>
              <a:ext uri="{FF2B5EF4-FFF2-40B4-BE49-F238E27FC236}">
                <a16:creationId xmlns:a16="http://schemas.microsoft.com/office/drawing/2014/main" id="{64C3B5F3-1F73-475C-ACA0-4BB54F3B08C5}"/>
              </a:ext>
            </a:extLst>
          </p:cNvPr>
          <p:cNvSpPr/>
          <p:nvPr userDrawn="1"/>
        </p:nvSpPr>
        <p:spPr>
          <a:xfrm>
            <a:off x="0" y="0"/>
            <a:ext cx="56817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descr="Logo&#10;&#10;Description automatically generated">
            <a:extLst>
              <a:ext uri="{FF2B5EF4-FFF2-40B4-BE49-F238E27FC236}">
                <a16:creationId xmlns:a16="http://schemas.microsoft.com/office/drawing/2014/main" id="{69A65F3B-ED29-4E3F-9D93-434A3AEC7F4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6" name="Text Placeholder 3">
            <a:extLst>
              <a:ext uri="{FF2B5EF4-FFF2-40B4-BE49-F238E27FC236}">
                <a16:creationId xmlns:a16="http://schemas.microsoft.com/office/drawing/2014/main" id="{116E5615-29CD-4815-8F46-33B1A1DE02C5}"/>
              </a:ext>
            </a:extLst>
          </p:cNvPr>
          <p:cNvSpPr>
            <a:spLocks noGrp="1"/>
          </p:cNvSpPr>
          <p:nvPr>
            <p:ph type="body" sz="quarter" idx="10" hasCustomPrompt="1"/>
          </p:nvPr>
        </p:nvSpPr>
        <p:spPr>
          <a:xfrm>
            <a:off x="576430" y="3153790"/>
            <a:ext cx="4430571" cy="430887"/>
          </a:xfrm>
        </p:spPr>
        <p:txBody>
          <a:bodyPr anchor="t" anchorCtr="0">
            <a:spAutoFit/>
          </a:bodyPr>
          <a:lstStyle>
            <a:lvl1pPr marL="0" indent="0">
              <a:spcBef>
                <a:spcPts val="0"/>
              </a:spcBef>
              <a:buNone/>
              <a:defRPr>
                <a:solidFill>
                  <a:schemeClr val="accent6"/>
                </a:solidFill>
                <a:latin typeface="Segoe UI" panose="020B0502040204020203" pitchFamily="34" charset="0"/>
                <a:cs typeface="Segoe UI" panose="020B0502040204020203" pitchFamily="34" charset="0"/>
              </a:defRPr>
            </a:lvl1pPr>
          </a:lstStyle>
          <a:p>
            <a:pPr lvl="0"/>
            <a:r>
              <a:rPr lang="en-US"/>
              <a:t>Subtitle</a:t>
            </a:r>
          </a:p>
        </p:txBody>
      </p:sp>
      <p:sp>
        <p:nvSpPr>
          <p:cNvPr id="17" name="Title 19">
            <a:extLst>
              <a:ext uri="{FF2B5EF4-FFF2-40B4-BE49-F238E27FC236}">
                <a16:creationId xmlns:a16="http://schemas.microsoft.com/office/drawing/2014/main" id="{70B5CFCF-43B7-4650-8106-B0B66D46D45F}"/>
              </a:ext>
            </a:extLst>
          </p:cNvPr>
          <p:cNvSpPr>
            <a:spLocks noGrp="1"/>
          </p:cNvSpPr>
          <p:nvPr>
            <p:ph type="title" hasCustomPrompt="1"/>
          </p:nvPr>
        </p:nvSpPr>
        <p:spPr>
          <a:xfrm>
            <a:off x="576430" y="2434540"/>
            <a:ext cx="4430571" cy="553998"/>
          </a:xfrm>
        </p:spPr>
        <p:txBody>
          <a:bodyPr anchor="b" anchorCtr="0"/>
          <a:lstStyle>
            <a:lvl1pPr>
              <a:defRPr sz="3600">
                <a:solidFill>
                  <a:schemeClr val="bg1"/>
                </a:solidFill>
                <a:latin typeface="Segoe UI" panose="020B0502040204020203" pitchFamily="34" charset="0"/>
                <a:cs typeface="Segoe UI" panose="020B0502040204020203" pitchFamily="34" charset="0"/>
              </a:defRPr>
            </a:lvl1pPr>
          </a:lstStyle>
          <a:p>
            <a:r>
              <a:rPr lang="en-US"/>
              <a:t>Section Title</a:t>
            </a:r>
          </a:p>
        </p:txBody>
      </p:sp>
    </p:spTree>
    <p:extLst>
      <p:ext uri="{BB962C8B-B14F-4D97-AF65-F5344CB8AC3E}">
        <p14:creationId xmlns:p14="http://schemas.microsoft.com/office/powerpoint/2010/main" val="4531278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Blue Custom">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0F2A2F7-3051-4EC8-9F42-8A6E70C5EB7A}"/>
              </a:ext>
            </a:extLst>
          </p:cNvPr>
          <p:cNvSpPr/>
          <p:nvPr userDrawn="1"/>
        </p:nvSpPr>
        <p:spPr>
          <a:xfrm>
            <a:off x="0" y="0"/>
            <a:ext cx="56817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Logo&#10;&#10;Description automatically generated">
            <a:extLst>
              <a:ext uri="{FF2B5EF4-FFF2-40B4-BE49-F238E27FC236}">
                <a16:creationId xmlns:a16="http://schemas.microsoft.com/office/drawing/2014/main" id="{31F2DCA2-EC79-4BCB-8A08-910F4664BE3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1" name="Text Placeholder 3">
            <a:extLst>
              <a:ext uri="{FF2B5EF4-FFF2-40B4-BE49-F238E27FC236}">
                <a16:creationId xmlns:a16="http://schemas.microsoft.com/office/drawing/2014/main" id="{2C2D9AA5-1102-4545-B2E0-356F11932524}"/>
              </a:ext>
            </a:extLst>
          </p:cNvPr>
          <p:cNvSpPr>
            <a:spLocks noGrp="1"/>
          </p:cNvSpPr>
          <p:nvPr>
            <p:ph type="body" sz="quarter" idx="10" hasCustomPrompt="1"/>
          </p:nvPr>
        </p:nvSpPr>
        <p:spPr>
          <a:xfrm>
            <a:off x="576430" y="3153790"/>
            <a:ext cx="4430571" cy="430887"/>
          </a:xfrm>
        </p:spPr>
        <p:txBody>
          <a:bodyPr anchor="t" anchorCtr="0">
            <a:spAutoFit/>
          </a:bodyPr>
          <a:lstStyle>
            <a:lvl1pPr marL="0" indent="0">
              <a:spcBef>
                <a:spcPts val="0"/>
              </a:spcBef>
              <a:buNone/>
              <a:defRPr>
                <a:solidFill>
                  <a:schemeClr val="accent6"/>
                </a:solidFill>
                <a:latin typeface="Segoe UI" panose="020B0502040204020203" pitchFamily="34" charset="0"/>
                <a:cs typeface="Segoe UI" panose="020B0502040204020203" pitchFamily="34" charset="0"/>
              </a:defRPr>
            </a:lvl1pPr>
          </a:lstStyle>
          <a:p>
            <a:pPr lvl="0"/>
            <a:r>
              <a:rPr lang="en-US"/>
              <a:t>Subtitle</a:t>
            </a:r>
          </a:p>
        </p:txBody>
      </p:sp>
      <p:sp>
        <p:nvSpPr>
          <p:cNvPr id="15" name="Title 19">
            <a:extLst>
              <a:ext uri="{FF2B5EF4-FFF2-40B4-BE49-F238E27FC236}">
                <a16:creationId xmlns:a16="http://schemas.microsoft.com/office/drawing/2014/main" id="{6DB68EAD-1C8B-4FD7-A57B-217B22D7627C}"/>
              </a:ext>
            </a:extLst>
          </p:cNvPr>
          <p:cNvSpPr>
            <a:spLocks noGrp="1"/>
          </p:cNvSpPr>
          <p:nvPr>
            <p:ph type="title" hasCustomPrompt="1"/>
          </p:nvPr>
        </p:nvSpPr>
        <p:spPr>
          <a:xfrm>
            <a:off x="576430" y="2434540"/>
            <a:ext cx="4430571" cy="553998"/>
          </a:xfrm>
        </p:spPr>
        <p:txBody>
          <a:bodyPr anchor="b" anchorCtr="0"/>
          <a:lstStyle>
            <a:lvl1pPr>
              <a:defRPr sz="3600">
                <a:solidFill>
                  <a:schemeClr val="bg1"/>
                </a:solidFill>
                <a:latin typeface="Segoe UI" panose="020B0502040204020203" pitchFamily="34" charset="0"/>
                <a:cs typeface="Segoe UI" panose="020B0502040204020203" pitchFamily="34" charset="0"/>
              </a:defRPr>
            </a:lvl1pPr>
          </a:lstStyle>
          <a:p>
            <a:r>
              <a:rPr lang="en-US"/>
              <a:t>Section Title</a:t>
            </a:r>
          </a:p>
        </p:txBody>
      </p:sp>
      <p:sp>
        <p:nvSpPr>
          <p:cNvPr id="8" name="Content Placeholder 3">
            <a:extLst>
              <a:ext uri="{FF2B5EF4-FFF2-40B4-BE49-F238E27FC236}">
                <a16:creationId xmlns:a16="http://schemas.microsoft.com/office/drawing/2014/main" id="{C03B6333-29D8-45E0-BE33-B61E8AD2FDE1}"/>
              </a:ext>
            </a:extLst>
          </p:cNvPr>
          <p:cNvSpPr>
            <a:spLocks noGrp="1"/>
          </p:cNvSpPr>
          <p:nvPr>
            <p:ph sz="half" idx="2" hasCustomPrompt="1"/>
          </p:nvPr>
        </p:nvSpPr>
        <p:spPr>
          <a:xfrm>
            <a:off x="5681708" y="0"/>
            <a:ext cx="6510292" cy="6858000"/>
          </a:xfrm>
        </p:spPr>
        <p:txBody>
          <a:bodyPr tIns="182880" rIns="274320"/>
          <a:lstStyle>
            <a:lvl1pPr marL="0" indent="0" algn="r">
              <a:buNone/>
              <a:defRPr sz="2000">
                <a:solidFill>
                  <a:schemeClr val="accent1"/>
                </a:solidFill>
              </a:defRPr>
            </a:lvl1pPr>
            <a:lvl2pPr>
              <a:buNone/>
              <a:defRPr/>
            </a:lvl2pPr>
          </a:lstStyle>
          <a:p>
            <a:r>
              <a:rPr lang="en-US"/>
              <a:t>Click icon to add content</a:t>
            </a:r>
          </a:p>
        </p:txBody>
      </p:sp>
    </p:spTree>
    <p:extLst>
      <p:ext uri="{BB962C8B-B14F-4D97-AF65-F5344CB8AC3E}">
        <p14:creationId xmlns:p14="http://schemas.microsoft.com/office/powerpoint/2010/main" val="13386200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ction Green">
    <p:spTree>
      <p:nvGrpSpPr>
        <p:cNvPr id="1" name=""/>
        <p:cNvGrpSpPr/>
        <p:nvPr/>
      </p:nvGrpSpPr>
      <p:grpSpPr>
        <a:xfrm>
          <a:off x="0" y="0"/>
          <a:ext cx="0" cy="0"/>
          <a:chOff x="0" y="0"/>
          <a:chExt cx="0" cy="0"/>
        </a:xfrm>
      </p:grpSpPr>
      <p:pic>
        <p:nvPicPr>
          <p:cNvPr id="4" name="Picture 3" descr="A gazebo in a park&#10;&#10;Description automatically generated with low confidence">
            <a:extLst>
              <a:ext uri="{FF2B5EF4-FFF2-40B4-BE49-F238E27FC236}">
                <a16:creationId xmlns:a16="http://schemas.microsoft.com/office/drawing/2014/main" id="{5B1DA9D3-C040-4DA8-A63A-E1D61C350F8D}"/>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81708" y="0"/>
            <a:ext cx="6510292" cy="6858000"/>
          </a:xfrm>
          <a:prstGeom prst="rect">
            <a:avLst/>
          </a:prstGeom>
        </p:spPr>
      </p:pic>
      <p:sp>
        <p:nvSpPr>
          <p:cNvPr id="10" name="Rectangle 9">
            <a:extLst>
              <a:ext uri="{FF2B5EF4-FFF2-40B4-BE49-F238E27FC236}">
                <a16:creationId xmlns:a16="http://schemas.microsoft.com/office/drawing/2014/main" id="{B8F06BF4-BE3B-4A26-8C20-2273CFD8E88D}"/>
              </a:ext>
            </a:extLst>
          </p:cNvPr>
          <p:cNvSpPr/>
          <p:nvPr userDrawn="1"/>
        </p:nvSpPr>
        <p:spPr>
          <a:xfrm>
            <a:off x="0" y="0"/>
            <a:ext cx="5681708"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Logo&#10;&#10;Description automatically generated">
            <a:extLst>
              <a:ext uri="{FF2B5EF4-FFF2-40B4-BE49-F238E27FC236}">
                <a16:creationId xmlns:a16="http://schemas.microsoft.com/office/drawing/2014/main" id="{8A6A05C4-E1E0-44E7-A114-506E7E274F8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66857" y="5735604"/>
            <a:ext cx="2939142" cy="640080"/>
          </a:xfrm>
          <a:prstGeom prst="rect">
            <a:avLst/>
          </a:prstGeom>
        </p:spPr>
      </p:pic>
      <p:sp>
        <p:nvSpPr>
          <p:cNvPr id="11" name="Text Placeholder 3">
            <a:extLst>
              <a:ext uri="{FF2B5EF4-FFF2-40B4-BE49-F238E27FC236}">
                <a16:creationId xmlns:a16="http://schemas.microsoft.com/office/drawing/2014/main" id="{810F5135-13FC-4DBE-A6F5-326233B8B360}"/>
              </a:ext>
            </a:extLst>
          </p:cNvPr>
          <p:cNvSpPr>
            <a:spLocks noGrp="1"/>
          </p:cNvSpPr>
          <p:nvPr>
            <p:ph type="body" sz="quarter" idx="10" hasCustomPrompt="1"/>
          </p:nvPr>
        </p:nvSpPr>
        <p:spPr>
          <a:xfrm>
            <a:off x="576430" y="3153790"/>
            <a:ext cx="4430571" cy="430887"/>
          </a:xfrm>
        </p:spPr>
        <p:txBody>
          <a:bodyPr anchor="t" anchorCtr="0">
            <a:spAutoFit/>
          </a:bodyPr>
          <a:lstStyle>
            <a:lvl1pPr marL="0" indent="0">
              <a:spcBef>
                <a:spcPts val="0"/>
              </a:spcBef>
              <a:buNone/>
              <a:defRPr>
                <a:solidFill>
                  <a:schemeClr val="accent6"/>
                </a:solidFill>
                <a:latin typeface="Segoe UI" panose="020B0502040204020203" pitchFamily="34" charset="0"/>
                <a:cs typeface="Segoe UI" panose="020B0502040204020203" pitchFamily="34" charset="0"/>
              </a:defRPr>
            </a:lvl1pPr>
          </a:lstStyle>
          <a:p>
            <a:pPr lvl="0"/>
            <a:r>
              <a:rPr lang="en-US"/>
              <a:t>Subtitle</a:t>
            </a:r>
          </a:p>
        </p:txBody>
      </p:sp>
      <p:sp>
        <p:nvSpPr>
          <p:cNvPr id="13" name="Title 19">
            <a:extLst>
              <a:ext uri="{FF2B5EF4-FFF2-40B4-BE49-F238E27FC236}">
                <a16:creationId xmlns:a16="http://schemas.microsoft.com/office/drawing/2014/main" id="{A453BDD7-8560-4C52-AC24-D15D5671460E}"/>
              </a:ext>
            </a:extLst>
          </p:cNvPr>
          <p:cNvSpPr>
            <a:spLocks noGrp="1"/>
          </p:cNvSpPr>
          <p:nvPr>
            <p:ph type="title" hasCustomPrompt="1"/>
          </p:nvPr>
        </p:nvSpPr>
        <p:spPr>
          <a:xfrm>
            <a:off x="576430" y="2434540"/>
            <a:ext cx="4430571" cy="553998"/>
          </a:xfrm>
        </p:spPr>
        <p:txBody>
          <a:bodyPr anchor="b" anchorCtr="0"/>
          <a:lstStyle>
            <a:lvl1pPr>
              <a:defRPr sz="3600">
                <a:solidFill>
                  <a:schemeClr val="bg1"/>
                </a:solidFill>
                <a:latin typeface="Segoe UI" panose="020B0502040204020203" pitchFamily="34" charset="0"/>
                <a:cs typeface="Segoe UI" panose="020B0502040204020203" pitchFamily="34" charset="0"/>
              </a:defRPr>
            </a:lvl1pPr>
          </a:lstStyle>
          <a:p>
            <a:r>
              <a:rPr lang="en-US"/>
              <a:t>Section Title</a:t>
            </a:r>
          </a:p>
        </p:txBody>
      </p:sp>
      <p:sp>
        <p:nvSpPr>
          <p:cNvPr id="2" name="AutoShape 2" descr="Pioneer Square Pergola in downtown Seattle, WA">
            <a:extLst>
              <a:ext uri="{FF2B5EF4-FFF2-40B4-BE49-F238E27FC236}">
                <a16:creationId xmlns:a16="http://schemas.microsoft.com/office/drawing/2014/main" id="{28BBD95E-A3CE-48B3-B10A-DBCE3DA95802}"/>
              </a:ext>
            </a:extLst>
          </p:cNvPr>
          <p:cNvSpPr>
            <a:spLocks noChangeAspect="1" noChangeArrowheads="1"/>
          </p:cNvSpPr>
          <p:nvPr userDrawn="1"/>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067608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26" Type="http://schemas.openxmlformats.org/officeDocument/2006/relationships/theme" Target="../theme/theme2.xml"/><Relationship Id="rId3" Type="http://schemas.openxmlformats.org/officeDocument/2006/relationships/slideLayout" Target="../slideLayouts/slideLayout32.xml"/><Relationship Id="rId21" Type="http://schemas.openxmlformats.org/officeDocument/2006/relationships/slideLayout" Target="../slideLayouts/slideLayout50.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5" Type="http://schemas.openxmlformats.org/officeDocument/2006/relationships/slideLayout" Target="../slideLayouts/slideLayout54.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24" Type="http://schemas.openxmlformats.org/officeDocument/2006/relationships/slideLayout" Target="../slideLayouts/slideLayout53.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slideLayout" Target="../slideLayouts/slideLayout52.xml"/><Relationship Id="rId10" Type="http://schemas.openxmlformats.org/officeDocument/2006/relationships/slideLayout" Target="../slideLayouts/slideLayout39.xml"/><Relationship Id="rId19" Type="http://schemas.openxmlformats.org/officeDocument/2006/relationships/slideLayout" Target="../slideLayouts/slideLayout48.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39097" y="582077"/>
            <a:ext cx="10913805" cy="553998"/>
          </a:xfrm>
          <a:prstGeom prst="rect">
            <a:avLst/>
          </a:prstGeom>
        </p:spPr>
        <p:txBody>
          <a:bodyPr vert="horz" wrap="square" lIns="0" tIns="0" rIns="0" bIns="0" rtlCol="0" anchor="b" anchorCtr="0">
            <a:spAutoFit/>
          </a:bodyPr>
          <a:lstStyle/>
          <a:p>
            <a:r>
              <a:rPr lang="en-US"/>
              <a:t>Click to edit Master title style</a:t>
            </a:r>
          </a:p>
        </p:txBody>
      </p:sp>
      <p:sp>
        <p:nvSpPr>
          <p:cNvPr id="3" name="Text Placeholder 2"/>
          <p:cNvSpPr>
            <a:spLocks noGrp="1"/>
          </p:cNvSpPr>
          <p:nvPr>
            <p:ph type="body" idx="1"/>
          </p:nvPr>
        </p:nvSpPr>
        <p:spPr>
          <a:xfrm>
            <a:off x="639097" y="1750143"/>
            <a:ext cx="10913804" cy="2068710"/>
          </a:xfrm>
          <a:prstGeom prst="rect">
            <a:avLst/>
          </a:prstGeom>
        </p:spPr>
        <p:txBody>
          <a:bodyPr vert="horz" wrap="square"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7692003"/>
      </p:ext>
    </p:extLst>
  </p:cSld>
  <p:clrMap bg1="lt1" tx1="dk1" bg2="lt2" tx2="dk2" accent1="accent1" accent2="accent2" accent3="accent3" accent4="accent4" accent5="accent5" accent6="accent6" hlink="hlink" folHlink="folHlink"/>
  <p:sldLayoutIdLst>
    <p:sldLayoutId id="2147483882" r:id="rId1"/>
    <p:sldLayoutId id="2147483892" r:id="rId2"/>
    <p:sldLayoutId id="2147483886" r:id="rId3"/>
    <p:sldLayoutId id="2147483896" r:id="rId4"/>
    <p:sldLayoutId id="2147483883" r:id="rId5"/>
    <p:sldLayoutId id="2147483897" r:id="rId6"/>
    <p:sldLayoutId id="2147483887" r:id="rId7"/>
    <p:sldLayoutId id="2147483920" r:id="rId8"/>
    <p:sldLayoutId id="2147483891" r:id="rId9"/>
    <p:sldLayoutId id="2147483919" r:id="rId10"/>
    <p:sldLayoutId id="2147483890" r:id="rId11"/>
    <p:sldLayoutId id="2147483918" r:id="rId12"/>
    <p:sldLayoutId id="2147483899" r:id="rId13"/>
    <p:sldLayoutId id="2147483898" r:id="rId14"/>
    <p:sldLayoutId id="2147483928" r:id="rId15"/>
    <p:sldLayoutId id="2147483789" r:id="rId16"/>
    <p:sldLayoutId id="2147483792" r:id="rId17"/>
    <p:sldLayoutId id="2147483791" r:id="rId18"/>
    <p:sldLayoutId id="2147483793" r:id="rId19"/>
    <p:sldLayoutId id="2147483929" r:id="rId20"/>
    <p:sldLayoutId id="2147483905" r:id="rId21"/>
    <p:sldLayoutId id="2147483906" r:id="rId22"/>
    <p:sldLayoutId id="2147483907" r:id="rId23"/>
    <p:sldLayoutId id="2147483908" r:id="rId24"/>
    <p:sldLayoutId id="2147483909" r:id="rId25"/>
    <p:sldLayoutId id="2147483910" r:id="rId26"/>
    <p:sldLayoutId id="2147483911" r:id="rId27"/>
    <p:sldLayoutId id="2147483912" r:id="rId28"/>
    <p:sldLayoutId id="2147483904" r:id="rId2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100000"/>
        </a:lnSpc>
        <a:spcBef>
          <a:spcPct val="0"/>
        </a:spcBef>
        <a:buNone/>
        <a:defRPr sz="3600" kern="1200" cap="none" baseline="0">
          <a:solidFill>
            <a:schemeClr val="accent1"/>
          </a:solidFill>
          <a:latin typeface="Segoe UI" panose="020B0502040204020203" pitchFamily="34" charset="0"/>
          <a:ea typeface="+mj-ea"/>
          <a:cs typeface="Segoe UI" panose="020B0502040204020203" pitchFamily="34" charset="0"/>
        </a:defRPr>
      </a:lvl1pPr>
    </p:titleStyle>
    <p:bodyStyle>
      <a:lvl1pPr marL="274320" indent="-274320" algn="l" defTabSz="914400" rtl="0" eaLnBrk="1" latinLnBrk="0" hangingPunct="1">
        <a:lnSpc>
          <a:spcPct val="100000"/>
        </a:lnSpc>
        <a:spcBef>
          <a:spcPts val="1400"/>
        </a:spcBef>
        <a:buClr>
          <a:schemeClr val="accent1"/>
        </a:buClr>
        <a:buSzPct val="140000"/>
        <a:buFont typeface="Arial" panose="020B0604020202020204" pitchFamily="34" charset="0"/>
        <a:buChar char="•"/>
        <a:defRPr sz="2800" kern="1200">
          <a:solidFill>
            <a:schemeClr val="tx2">
              <a:lumMod val="50000"/>
            </a:schemeClr>
          </a:solidFill>
          <a:latin typeface="+mn-lt"/>
          <a:ea typeface="+mn-ea"/>
          <a:cs typeface="+mn-cs"/>
        </a:defRPr>
      </a:lvl1pPr>
      <a:lvl2pPr marL="569913" indent="-225425" algn="l" defTabSz="914400" rtl="0" eaLnBrk="1" latinLnBrk="0" hangingPunct="1">
        <a:lnSpc>
          <a:spcPct val="100000"/>
        </a:lnSpc>
        <a:spcBef>
          <a:spcPts val="650"/>
        </a:spcBef>
        <a:buClr>
          <a:srgbClr val="63B246"/>
        </a:buClr>
        <a:buSzPct val="120000"/>
        <a:buFont typeface="Arial" panose="020B0604020202020204" pitchFamily="34" charset="0"/>
        <a:buChar char="•"/>
        <a:defRPr sz="2600" kern="1200">
          <a:solidFill>
            <a:schemeClr val="tx1"/>
          </a:solidFill>
          <a:latin typeface="+mn-lt"/>
          <a:ea typeface="+mn-ea"/>
          <a:cs typeface="+mn-cs"/>
        </a:defRPr>
      </a:lvl2pPr>
      <a:lvl3pPr marL="796925" indent="-227013" algn="l" defTabSz="914400" rtl="0" eaLnBrk="1" latinLnBrk="0" hangingPunct="1">
        <a:lnSpc>
          <a:spcPct val="100000"/>
        </a:lnSpc>
        <a:spcBef>
          <a:spcPts val="600"/>
        </a:spcBef>
        <a:buClr>
          <a:schemeClr val="accent6"/>
        </a:buClr>
        <a:buSzPct val="120000"/>
        <a:buFont typeface="Arial" panose="020B0604020202020204" pitchFamily="34" charset="0"/>
        <a:buChar char="•"/>
        <a:defRPr sz="2400" kern="1200">
          <a:solidFill>
            <a:schemeClr val="tx2"/>
          </a:solidFill>
          <a:latin typeface="+mn-lt"/>
          <a:ea typeface="+mn-ea"/>
          <a:cs typeface="+mn-cs"/>
        </a:defRPr>
      </a:lvl3pPr>
      <a:lvl4pPr marL="1028700" indent="-231775" algn="l" defTabSz="914400" rtl="0" eaLnBrk="1" latinLnBrk="0" hangingPunct="1">
        <a:lnSpc>
          <a:spcPct val="100000"/>
        </a:lnSpc>
        <a:spcBef>
          <a:spcPts val="500"/>
        </a:spcBef>
        <a:buClr>
          <a:schemeClr val="accent1"/>
        </a:buClr>
        <a:buSzPct val="95000"/>
        <a:buFont typeface="Courier New" panose="02070309020205020404" pitchFamily="49" charset="0"/>
        <a:buChar char="o"/>
        <a:defRPr sz="2000" kern="1200">
          <a:solidFill>
            <a:schemeClr val="tx2"/>
          </a:solidFill>
          <a:latin typeface="+mn-lt"/>
          <a:ea typeface="+mn-ea"/>
          <a:cs typeface="+mn-cs"/>
        </a:defRPr>
      </a:lvl4pPr>
      <a:lvl5pPr marL="1258888" indent="-227013" algn="l" defTabSz="914400" rtl="0" eaLnBrk="1" latinLnBrk="0" hangingPunct="1">
        <a:lnSpc>
          <a:spcPct val="100000"/>
        </a:lnSpc>
        <a:spcBef>
          <a:spcPts val="500"/>
        </a:spcBef>
        <a:buClr>
          <a:schemeClr val="accent2"/>
        </a:buClr>
        <a:buFont typeface="Courier New" panose="02070309020205020404" pitchFamily="49" charset="0"/>
        <a:buChar char="o"/>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1520" y="705188"/>
            <a:ext cx="10728960" cy="430887"/>
          </a:xfrm>
          <a:prstGeom prst="rect">
            <a:avLst/>
          </a:prstGeom>
        </p:spPr>
        <p:txBody>
          <a:bodyPr vert="horz" lIns="0" tIns="0" rIns="0" bIns="0" rtlCol="0" anchor="b" anchorCtr="0">
            <a:spAutoFit/>
          </a:bodyPr>
          <a:lstStyle/>
          <a:p>
            <a:r>
              <a:rPr lang="en-US"/>
              <a:t>Click to edit Master title style</a:t>
            </a:r>
          </a:p>
        </p:txBody>
      </p:sp>
      <p:sp>
        <p:nvSpPr>
          <p:cNvPr id="3" name="Text Placeholder 2"/>
          <p:cNvSpPr>
            <a:spLocks noGrp="1"/>
          </p:cNvSpPr>
          <p:nvPr>
            <p:ph type="body" idx="1"/>
          </p:nvPr>
        </p:nvSpPr>
        <p:spPr>
          <a:xfrm>
            <a:off x="731520" y="1417321"/>
            <a:ext cx="10728960" cy="2067233"/>
          </a:xfrm>
          <a:prstGeom prst="rect">
            <a:avLst/>
          </a:prstGeom>
        </p:spPr>
        <p:txBody>
          <a:bodyPr vert="horz"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7978844"/>
      </p:ext>
    </p:extLst>
  </p:cSld>
  <p:clrMap bg1="lt1" tx1="dk1" bg2="lt2" tx2="dk2" accent1="accent1" accent2="accent2" accent3="accent3" accent4="accent4" accent5="accent5" accent6="accent6" hlink="hlink" folHlink="folHlink"/>
  <p:sldLayoutIdLst>
    <p:sldLayoutId id="2147483931" r:id="rId1"/>
    <p:sldLayoutId id="2147483932" r:id="rId2"/>
    <p:sldLayoutId id="2147483933" r:id="rId3"/>
    <p:sldLayoutId id="2147483934" r:id="rId4"/>
    <p:sldLayoutId id="2147483935" r:id="rId5"/>
    <p:sldLayoutId id="2147483936" r:id="rId6"/>
    <p:sldLayoutId id="2147483937" r:id="rId7"/>
    <p:sldLayoutId id="2147483938" r:id="rId8"/>
    <p:sldLayoutId id="2147483939" r:id="rId9"/>
    <p:sldLayoutId id="2147483940" r:id="rId10"/>
    <p:sldLayoutId id="2147483941" r:id="rId11"/>
    <p:sldLayoutId id="2147483942" r:id="rId12"/>
    <p:sldLayoutId id="2147483943" r:id="rId13"/>
    <p:sldLayoutId id="2147483944" r:id="rId14"/>
    <p:sldLayoutId id="2147483945" r:id="rId15"/>
    <p:sldLayoutId id="2147483946" r:id="rId16"/>
    <p:sldLayoutId id="2147483947" r:id="rId17"/>
    <p:sldLayoutId id="2147483948" r:id="rId18"/>
    <p:sldLayoutId id="2147483949" r:id="rId19"/>
    <p:sldLayoutId id="2147483950" r:id="rId20"/>
    <p:sldLayoutId id="2147483951" r:id="rId21"/>
    <p:sldLayoutId id="2147483952" r:id="rId22"/>
    <p:sldLayoutId id="2147483953" r:id="rId23"/>
    <p:sldLayoutId id="2147483954" r:id="rId24"/>
    <p:sldLayoutId id="2147483955" r:id="rId2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100000"/>
        </a:lnSpc>
        <a:spcBef>
          <a:spcPct val="0"/>
        </a:spcBef>
        <a:buNone/>
        <a:defRPr sz="2800" kern="1200" cap="all" baseline="0">
          <a:solidFill>
            <a:schemeClr val="accent3"/>
          </a:solidFill>
          <a:latin typeface="+mj-lt"/>
          <a:ea typeface="+mj-ea"/>
          <a:cs typeface="+mj-cs"/>
        </a:defRPr>
      </a:lvl1pPr>
    </p:titleStyle>
    <p:bodyStyle>
      <a:lvl1pPr marL="228600" indent="-228600" algn="l" defTabSz="914400" rtl="0" eaLnBrk="1" latinLnBrk="0" hangingPunct="1">
        <a:lnSpc>
          <a:spcPct val="100000"/>
        </a:lnSpc>
        <a:spcBef>
          <a:spcPts val="1400"/>
        </a:spcBef>
        <a:buClr>
          <a:schemeClr val="accent3"/>
        </a:buClr>
        <a:buSzPct val="120000"/>
        <a:buFont typeface="Arial" panose="020B0604020202020204" pitchFamily="34" charset="0"/>
        <a:buChar char="•"/>
        <a:defRPr sz="2800" kern="1200">
          <a:solidFill>
            <a:schemeClr val="tx2">
              <a:lumMod val="50000"/>
            </a:schemeClr>
          </a:solidFill>
          <a:latin typeface="+mn-lt"/>
          <a:ea typeface="+mn-ea"/>
          <a:cs typeface="+mn-cs"/>
        </a:defRPr>
      </a:lvl1pPr>
      <a:lvl2pPr marL="457200" indent="-228600" algn="l" defTabSz="914400" rtl="0" eaLnBrk="1" latinLnBrk="0" hangingPunct="1">
        <a:lnSpc>
          <a:spcPct val="100000"/>
        </a:lnSpc>
        <a:spcBef>
          <a:spcPts val="650"/>
        </a:spcBef>
        <a:buClr>
          <a:schemeClr val="accent3"/>
        </a:buClr>
        <a:buSzPct val="95000"/>
        <a:buFont typeface="Courier New" panose="02070309020205020404" pitchFamily="49" charset="0"/>
        <a:buChar char="o"/>
        <a:defRPr sz="2600" kern="1200">
          <a:solidFill>
            <a:schemeClr val="tx2"/>
          </a:solidFill>
          <a:latin typeface="+mn-lt"/>
          <a:ea typeface="+mn-ea"/>
          <a:cs typeface="+mn-cs"/>
        </a:defRPr>
      </a:lvl2pPr>
      <a:lvl3pPr marL="633413" indent="-176213" algn="l" defTabSz="914400" rtl="0" eaLnBrk="1" latinLnBrk="0" hangingPunct="1">
        <a:lnSpc>
          <a:spcPct val="100000"/>
        </a:lnSpc>
        <a:spcBef>
          <a:spcPts val="600"/>
        </a:spcBef>
        <a:buClr>
          <a:schemeClr val="accent3"/>
        </a:buClr>
        <a:buSzPct val="120000"/>
        <a:buFont typeface="Arial" panose="020B0604020202020204" pitchFamily="34" charset="0"/>
        <a:buChar char="•"/>
        <a:defRPr sz="2400" kern="1200">
          <a:solidFill>
            <a:schemeClr val="tx2"/>
          </a:solidFill>
          <a:latin typeface="+mn-lt"/>
          <a:ea typeface="+mn-ea"/>
          <a:cs typeface="+mn-cs"/>
        </a:defRPr>
      </a:lvl3pPr>
      <a:lvl4pPr marL="862013" indent="-176213" algn="l" defTabSz="914400" rtl="0" eaLnBrk="1" latinLnBrk="0" hangingPunct="1">
        <a:lnSpc>
          <a:spcPct val="100000"/>
        </a:lnSpc>
        <a:spcBef>
          <a:spcPts val="500"/>
        </a:spcBef>
        <a:buClr>
          <a:schemeClr val="accent3"/>
        </a:buClr>
        <a:buSzPct val="95000"/>
        <a:buFont typeface="Courier New" panose="02070309020205020404" pitchFamily="49" charset="0"/>
        <a:buChar char="o"/>
        <a:defRPr sz="2000" kern="1200">
          <a:solidFill>
            <a:schemeClr val="tx2"/>
          </a:solidFill>
          <a:latin typeface="+mn-lt"/>
          <a:ea typeface="+mn-ea"/>
          <a:cs typeface="+mn-cs"/>
        </a:defRPr>
      </a:lvl4pPr>
      <a:lvl5pPr marL="1028700" indent="-176213" algn="l" defTabSz="914400" rtl="0" eaLnBrk="1" latinLnBrk="0" hangingPunct="1">
        <a:lnSpc>
          <a:spcPct val="100000"/>
        </a:lnSpc>
        <a:spcBef>
          <a:spcPts val="500"/>
        </a:spcBef>
        <a:buClrTx/>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hyperlink" Target="https://www.seattle.gov/Documents/Departments/CityLightReviewPanel/Documents/2021/09222021RPMtgMaterialsBinder.pdf" TargetMode="Externa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16.xml"/><Relationship Id="rId4" Type="http://schemas.openxmlformats.org/officeDocument/2006/relationships/chart" Target="../charts/chart2.xml"/></Relationships>
</file>

<file path=ppt/slides/_rels/slide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xml"/><Relationship Id="rId1" Type="http://schemas.openxmlformats.org/officeDocument/2006/relationships/slideLayout" Target="../slideLayouts/slideLayout16.xml"/><Relationship Id="rId4" Type="http://schemas.openxmlformats.org/officeDocument/2006/relationships/chart" Target="../charts/char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oleObject" Target="../embeddings/oleObject1.bin"/><Relationship Id="rId7" Type="http://schemas.microsoft.com/office/2014/relationships/chartEx" Target="../charts/chartEx2.xml"/><Relationship Id="rId2" Type="http://schemas.openxmlformats.org/officeDocument/2006/relationships/notesSlide" Target="../notesSlides/notesSlide4.xml"/><Relationship Id="rId1" Type="http://schemas.openxmlformats.org/officeDocument/2006/relationships/slideLayout" Target="../slideLayouts/slideLayout16.xml"/><Relationship Id="rId6" Type="http://schemas.openxmlformats.org/officeDocument/2006/relationships/image" Target="../media/image37.png"/><Relationship Id="rId5" Type="http://schemas.microsoft.com/office/2014/relationships/chartEx" Target="../charts/chartEx1.xml"/><Relationship Id="rId10" Type="http://schemas.openxmlformats.org/officeDocument/2006/relationships/image" Target="../media/image39.png"/><Relationship Id="rId4" Type="http://schemas.openxmlformats.org/officeDocument/2006/relationships/image" Target="../media/image36.emf"/><Relationship Id="rId9" Type="http://schemas.microsoft.com/office/2014/relationships/chartEx" Target="../charts/chartEx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EF76A6-8206-4278-83EE-F15BBBEA2932}"/>
              </a:ext>
            </a:extLst>
          </p:cNvPr>
          <p:cNvSpPr>
            <a:spLocks noGrp="1"/>
          </p:cNvSpPr>
          <p:nvPr>
            <p:ph type="title"/>
          </p:nvPr>
        </p:nvSpPr>
        <p:spPr>
          <a:xfrm>
            <a:off x="577049" y="1046204"/>
            <a:ext cx="10367271" cy="1292662"/>
          </a:xfrm>
        </p:spPr>
        <p:txBody>
          <a:bodyPr/>
          <a:lstStyle/>
          <a:p>
            <a:r>
              <a:rPr lang="en-US" dirty="0"/>
              <a:t>Long-Term Debt Planning</a:t>
            </a:r>
            <a:br>
              <a:rPr lang="en-US" dirty="0"/>
            </a:br>
            <a:r>
              <a:rPr lang="en-US" sz="3600" dirty="0"/>
              <a:t>Part Two</a:t>
            </a:r>
            <a:endParaRPr lang="en-US" dirty="0"/>
          </a:p>
        </p:txBody>
      </p:sp>
      <p:sp>
        <p:nvSpPr>
          <p:cNvPr id="3" name="Text Placeholder 2">
            <a:extLst>
              <a:ext uri="{FF2B5EF4-FFF2-40B4-BE49-F238E27FC236}">
                <a16:creationId xmlns:a16="http://schemas.microsoft.com/office/drawing/2014/main" id="{7984EC63-8A2C-4D95-B867-039D1BA8A8EE}"/>
              </a:ext>
            </a:extLst>
          </p:cNvPr>
          <p:cNvSpPr>
            <a:spLocks noGrp="1"/>
          </p:cNvSpPr>
          <p:nvPr>
            <p:ph type="body" sz="quarter" idx="10"/>
          </p:nvPr>
        </p:nvSpPr>
        <p:spPr>
          <a:xfrm>
            <a:off x="325588" y="4656295"/>
            <a:ext cx="10120245" cy="673100"/>
          </a:xfrm>
        </p:spPr>
        <p:txBody>
          <a:bodyPr/>
          <a:lstStyle/>
          <a:p>
            <a:pPr>
              <a:spcBef>
                <a:spcPts val="0"/>
              </a:spcBef>
            </a:pPr>
            <a:r>
              <a:rPr lang="en-US" sz="2400" dirty="0">
                <a:solidFill>
                  <a:schemeClr val="tx1"/>
                </a:solidFill>
              </a:rPr>
              <a:t>City Light Review </a:t>
            </a:r>
            <a:r>
              <a:rPr lang="en-US" sz="2400">
                <a:solidFill>
                  <a:schemeClr val="tx1"/>
                </a:solidFill>
              </a:rPr>
              <a:t>Panel Meeting October </a:t>
            </a:r>
            <a:r>
              <a:rPr lang="en-US" sz="2400" dirty="0">
                <a:solidFill>
                  <a:schemeClr val="tx1"/>
                </a:solidFill>
              </a:rPr>
              <a:t>26, 2021</a:t>
            </a:r>
          </a:p>
        </p:txBody>
      </p:sp>
    </p:spTree>
    <p:extLst>
      <p:ext uri="{BB962C8B-B14F-4D97-AF65-F5344CB8AC3E}">
        <p14:creationId xmlns:p14="http://schemas.microsoft.com/office/powerpoint/2010/main" val="1730416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984916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1FD560-B6D4-45AE-BA51-7656D50EEEF1}"/>
              </a:ext>
            </a:extLst>
          </p:cNvPr>
          <p:cNvSpPr>
            <a:spLocks noGrp="1"/>
          </p:cNvSpPr>
          <p:nvPr>
            <p:ph type="title"/>
          </p:nvPr>
        </p:nvSpPr>
        <p:spPr/>
        <p:txBody>
          <a:bodyPr/>
          <a:lstStyle/>
          <a:p>
            <a:r>
              <a:rPr lang="en-US" dirty="0"/>
              <a:t>Overview</a:t>
            </a:r>
          </a:p>
        </p:txBody>
      </p:sp>
      <p:sp>
        <p:nvSpPr>
          <p:cNvPr id="3" name="Content Placeholder 2">
            <a:extLst>
              <a:ext uri="{FF2B5EF4-FFF2-40B4-BE49-F238E27FC236}">
                <a16:creationId xmlns:a16="http://schemas.microsoft.com/office/drawing/2014/main" id="{186BEA22-4893-4590-BA0C-EB85ACE03B7F}"/>
              </a:ext>
            </a:extLst>
          </p:cNvPr>
          <p:cNvSpPr>
            <a:spLocks noGrp="1"/>
          </p:cNvSpPr>
          <p:nvPr>
            <p:ph idx="1"/>
          </p:nvPr>
        </p:nvSpPr>
        <p:spPr>
          <a:xfrm>
            <a:off x="639096" y="1428482"/>
            <a:ext cx="10290673" cy="4834418"/>
          </a:xfrm>
        </p:spPr>
        <p:txBody>
          <a:bodyPr/>
          <a:lstStyle/>
          <a:p>
            <a:r>
              <a:rPr lang="en-US" dirty="0"/>
              <a:t>Presentation:</a:t>
            </a:r>
          </a:p>
          <a:p>
            <a:pPr lvl="1"/>
            <a:r>
              <a:rPr lang="en-US" dirty="0"/>
              <a:t>Background info and metrics (some is review from </a:t>
            </a:r>
            <a:r>
              <a:rPr lang="en-US" dirty="0">
                <a:hlinkClick r:id="rId2"/>
              </a:rPr>
              <a:t>last meeting</a:t>
            </a:r>
            <a:r>
              <a:rPr lang="en-US" dirty="0"/>
              <a:t>)</a:t>
            </a:r>
          </a:p>
          <a:p>
            <a:pPr lvl="1"/>
            <a:r>
              <a:rPr lang="en-US" dirty="0"/>
              <a:t>Peer utility benchmark analysis</a:t>
            </a:r>
          </a:p>
          <a:p>
            <a:pPr lvl="1"/>
            <a:endParaRPr lang="en-US" dirty="0"/>
          </a:p>
          <a:p>
            <a:r>
              <a:rPr lang="en-US" dirty="0"/>
              <a:t>Discussion: </a:t>
            </a:r>
          </a:p>
          <a:p>
            <a:pPr lvl="1"/>
            <a:r>
              <a:rPr lang="en-US" dirty="0"/>
              <a:t>Is City Light’s debt and leverage trajectory reasonable/prudent? Why or why not?</a:t>
            </a:r>
          </a:p>
          <a:p>
            <a:pPr lvl="1"/>
            <a:r>
              <a:rPr lang="en-US" dirty="0"/>
              <a:t>What (if any) course corrections should City Light make? </a:t>
            </a:r>
          </a:p>
          <a:p>
            <a:pPr lvl="1"/>
            <a:endParaRPr lang="en-US" dirty="0"/>
          </a:p>
          <a:p>
            <a:pPr lvl="1"/>
            <a:endParaRPr lang="en-US" dirty="0"/>
          </a:p>
          <a:p>
            <a:endParaRPr lang="en-US" dirty="0"/>
          </a:p>
        </p:txBody>
      </p:sp>
    </p:spTree>
    <p:extLst>
      <p:ext uri="{BB962C8B-B14F-4D97-AF65-F5344CB8AC3E}">
        <p14:creationId xmlns:p14="http://schemas.microsoft.com/office/powerpoint/2010/main" val="3244852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DE8EC5-005C-478D-9C5F-F3C7AAA3F1E6}"/>
              </a:ext>
            </a:extLst>
          </p:cNvPr>
          <p:cNvSpPr>
            <a:spLocks noGrp="1"/>
          </p:cNvSpPr>
          <p:nvPr>
            <p:ph type="title"/>
          </p:nvPr>
        </p:nvSpPr>
        <p:spPr/>
        <p:txBody>
          <a:bodyPr/>
          <a:lstStyle/>
          <a:p>
            <a:r>
              <a:rPr lang="en-US"/>
              <a:t>Capital Spending and Funding</a:t>
            </a:r>
          </a:p>
        </p:txBody>
      </p:sp>
      <p:graphicFrame>
        <p:nvGraphicFramePr>
          <p:cNvPr id="6" name="Chart 5">
            <a:extLst>
              <a:ext uri="{FF2B5EF4-FFF2-40B4-BE49-F238E27FC236}">
                <a16:creationId xmlns:a16="http://schemas.microsoft.com/office/drawing/2014/main" id="{378D458F-B9F4-4787-AB9F-E85B2127EB5D}"/>
              </a:ext>
            </a:extLst>
          </p:cNvPr>
          <p:cNvGraphicFramePr>
            <a:graphicFrameLocks/>
          </p:cNvGraphicFramePr>
          <p:nvPr>
            <p:extLst>
              <p:ext uri="{D42A27DB-BD31-4B8C-83A1-F6EECF244321}">
                <p14:modId xmlns:p14="http://schemas.microsoft.com/office/powerpoint/2010/main" val="981222096"/>
              </p:ext>
            </p:extLst>
          </p:nvPr>
        </p:nvGraphicFramePr>
        <p:xfrm>
          <a:off x="6610349" y="1621610"/>
          <a:ext cx="4942550" cy="414759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a:extLst>
              <a:ext uri="{FF2B5EF4-FFF2-40B4-BE49-F238E27FC236}">
                <a16:creationId xmlns:a16="http://schemas.microsoft.com/office/drawing/2014/main" id="{697CD044-8D02-499C-A0D4-19F64AB8564A}"/>
              </a:ext>
            </a:extLst>
          </p:cNvPr>
          <p:cNvGraphicFramePr>
            <a:graphicFrameLocks/>
          </p:cNvGraphicFramePr>
          <p:nvPr>
            <p:extLst>
              <p:ext uri="{D42A27DB-BD31-4B8C-83A1-F6EECF244321}">
                <p14:modId xmlns:p14="http://schemas.microsoft.com/office/powerpoint/2010/main" val="808156430"/>
              </p:ext>
            </p:extLst>
          </p:nvPr>
        </p:nvGraphicFramePr>
        <p:xfrm>
          <a:off x="639096" y="1628405"/>
          <a:ext cx="4942551" cy="4147594"/>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7">
            <a:extLst>
              <a:ext uri="{FF2B5EF4-FFF2-40B4-BE49-F238E27FC236}">
                <a16:creationId xmlns:a16="http://schemas.microsoft.com/office/drawing/2014/main" id="{CC85D196-0EE0-4A5E-9344-A17E032C5A96}"/>
              </a:ext>
            </a:extLst>
          </p:cNvPr>
          <p:cNvSpPr txBox="1"/>
          <p:nvPr/>
        </p:nvSpPr>
        <p:spPr>
          <a:xfrm>
            <a:off x="6775893" y="6142725"/>
            <a:ext cx="5326763" cy="246221"/>
          </a:xfrm>
          <a:prstGeom prst="rect">
            <a:avLst/>
          </a:prstGeom>
          <a:noFill/>
        </p:spPr>
        <p:txBody>
          <a:bodyPr wrap="square" rtlCol="0">
            <a:spAutoFit/>
          </a:bodyPr>
          <a:lstStyle/>
          <a:p>
            <a:r>
              <a:rPr lang="en-US" sz="1000" dirty="0"/>
              <a:t>**Retrospective 6-year rolling average, e.g., 2021 = average over 2016 to 2021 </a:t>
            </a:r>
          </a:p>
        </p:txBody>
      </p:sp>
      <p:sp>
        <p:nvSpPr>
          <p:cNvPr id="9" name="TextBox 8">
            <a:extLst>
              <a:ext uri="{FF2B5EF4-FFF2-40B4-BE49-F238E27FC236}">
                <a16:creationId xmlns:a16="http://schemas.microsoft.com/office/drawing/2014/main" id="{B7DB56C2-10D0-4D79-867F-959C5227716C}"/>
              </a:ext>
            </a:extLst>
          </p:cNvPr>
          <p:cNvSpPr txBox="1"/>
          <p:nvPr/>
        </p:nvSpPr>
        <p:spPr>
          <a:xfrm>
            <a:off x="937050" y="6143175"/>
            <a:ext cx="4851008" cy="246221"/>
          </a:xfrm>
          <a:prstGeom prst="rect">
            <a:avLst/>
          </a:prstGeom>
          <a:noFill/>
        </p:spPr>
        <p:txBody>
          <a:bodyPr wrap="square" rtlCol="0">
            <a:spAutoFit/>
          </a:bodyPr>
          <a:lstStyle/>
          <a:p>
            <a:r>
              <a:rPr lang="en-US" sz="1000" dirty="0"/>
              <a:t>*Capital expenditures less customer and third-party capital contributions</a:t>
            </a:r>
          </a:p>
        </p:txBody>
      </p:sp>
      <p:cxnSp>
        <p:nvCxnSpPr>
          <p:cNvPr id="4" name="Straight Connector 3">
            <a:extLst>
              <a:ext uri="{FF2B5EF4-FFF2-40B4-BE49-F238E27FC236}">
                <a16:creationId xmlns:a16="http://schemas.microsoft.com/office/drawing/2014/main" id="{1FCED058-A02D-4469-B686-53BBA790DA69}"/>
              </a:ext>
            </a:extLst>
          </p:cNvPr>
          <p:cNvCxnSpPr>
            <a:cxnSpLocks/>
          </p:cNvCxnSpPr>
          <p:nvPr/>
        </p:nvCxnSpPr>
        <p:spPr>
          <a:xfrm flipV="1">
            <a:off x="3319491" y="2202534"/>
            <a:ext cx="0" cy="29980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8C1927C-6E3C-4E50-BA3B-D1F37273E4A4}"/>
              </a:ext>
            </a:extLst>
          </p:cNvPr>
          <p:cNvCxnSpPr>
            <a:cxnSpLocks/>
          </p:cNvCxnSpPr>
          <p:nvPr/>
        </p:nvCxnSpPr>
        <p:spPr>
          <a:xfrm flipV="1">
            <a:off x="9157649" y="2274214"/>
            <a:ext cx="0" cy="292633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72F1AB12-CDEB-472F-95D8-6112C8F866C2}"/>
              </a:ext>
            </a:extLst>
          </p:cNvPr>
          <p:cNvSpPr txBox="1"/>
          <p:nvPr/>
        </p:nvSpPr>
        <p:spPr>
          <a:xfrm>
            <a:off x="9591675" y="5109432"/>
            <a:ext cx="1762125" cy="253916"/>
          </a:xfrm>
          <a:prstGeom prst="rect">
            <a:avLst/>
          </a:prstGeom>
          <a:noFill/>
        </p:spPr>
        <p:txBody>
          <a:bodyPr wrap="square" rtlCol="0">
            <a:spAutoFit/>
          </a:bodyPr>
          <a:lstStyle/>
          <a:p>
            <a:r>
              <a:rPr lang="en-US" sz="1050" i="1" dirty="0">
                <a:solidFill>
                  <a:schemeClr val="bg1">
                    <a:lumMod val="50000"/>
                  </a:schemeClr>
                </a:solidFill>
              </a:rPr>
              <a:t>Assumes 1.9x - - - - - - - &gt;</a:t>
            </a:r>
          </a:p>
        </p:txBody>
      </p:sp>
    </p:spTree>
    <p:extLst>
      <p:ext uri="{BB962C8B-B14F-4D97-AF65-F5344CB8AC3E}">
        <p14:creationId xmlns:p14="http://schemas.microsoft.com/office/powerpoint/2010/main" val="741350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1ED3F1-AAB4-4940-BAEF-E58CED40A4C2}"/>
              </a:ext>
            </a:extLst>
          </p:cNvPr>
          <p:cNvSpPr>
            <a:spLocks noGrp="1"/>
          </p:cNvSpPr>
          <p:nvPr>
            <p:ph type="title"/>
          </p:nvPr>
        </p:nvSpPr>
        <p:spPr/>
        <p:txBody>
          <a:bodyPr/>
          <a:lstStyle/>
          <a:p>
            <a:r>
              <a:rPr lang="en-US" dirty="0"/>
              <a:t>Debt and Leverage Metrics</a:t>
            </a:r>
          </a:p>
        </p:txBody>
      </p:sp>
      <p:sp>
        <p:nvSpPr>
          <p:cNvPr id="9" name="TextBox 8">
            <a:extLst>
              <a:ext uri="{FF2B5EF4-FFF2-40B4-BE49-F238E27FC236}">
                <a16:creationId xmlns:a16="http://schemas.microsoft.com/office/drawing/2014/main" id="{7E566D67-BD45-4BE5-A1FF-7D8942C7FD06}"/>
              </a:ext>
            </a:extLst>
          </p:cNvPr>
          <p:cNvSpPr txBox="1"/>
          <p:nvPr/>
        </p:nvSpPr>
        <p:spPr>
          <a:xfrm>
            <a:off x="1266100" y="5952125"/>
            <a:ext cx="4239350" cy="400110"/>
          </a:xfrm>
          <a:prstGeom prst="rect">
            <a:avLst/>
          </a:prstGeom>
          <a:noFill/>
        </p:spPr>
        <p:txBody>
          <a:bodyPr wrap="square" rtlCol="0">
            <a:spAutoFit/>
          </a:bodyPr>
          <a:lstStyle/>
          <a:p>
            <a:r>
              <a:rPr lang="en-US" sz="1000" dirty="0"/>
              <a:t>*Total fixed assets including construction in progress, plant, property and equipment, less accumulated depreciation.</a:t>
            </a:r>
          </a:p>
        </p:txBody>
      </p:sp>
      <p:sp>
        <p:nvSpPr>
          <p:cNvPr id="10" name="TextBox 9">
            <a:extLst>
              <a:ext uri="{FF2B5EF4-FFF2-40B4-BE49-F238E27FC236}">
                <a16:creationId xmlns:a16="http://schemas.microsoft.com/office/drawing/2014/main" id="{05ECDD71-5872-4A54-BB11-6C894686D30C}"/>
              </a:ext>
            </a:extLst>
          </p:cNvPr>
          <p:cNvSpPr txBox="1"/>
          <p:nvPr/>
        </p:nvSpPr>
        <p:spPr>
          <a:xfrm>
            <a:off x="6794344" y="5967513"/>
            <a:ext cx="4368956"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dirty="0">
                <a:latin typeface="Segoe UI"/>
              </a:rPr>
              <a:t>Forecast</a:t>
            </a:r>
            <a:r>
              <a:rPr kumimoji="0" lang="en-US" sz="1000" b="0" i="0" u="none" strike="noStrike" kern="1200" cap="none" spc="0" normalizeH="0" baseline="0" noProof="0" dirty="0">
                <a:ln>
                  <a:noFill/>
                </a:ln>
                <a:effectLst/>
                <a:uLnTx/>
                <a:uFillTx/>
                <a:latin typeface="Segoe UI"/>
                <a:ea typeface="+mn-ea"/>
                <a:cs typeface="+mn-cs"/>
              </a:rPr>
              <a:t> assumptions: CIP growing at inflation, 5% interest rate on future bonds, current power portfolio and 1.9x coverage after 2024.</a:t>
            </a:r>
          </a:p>
        </p:txBody>
      </p:sp>
      <p:graphicFrame>
        <p:nvGraphicFramePr>
          <p:cNvPr id="11" name="Chart 10">
            <a:extLst>
              <a:ext uri="{FF2B5EF4-FFF2-40B4-BE49-F238E27FC236}">
                <a16:creationId xmlns:a16="http://schemas.microsoft.com/office/drawing/2014/main" id="{73136C22-629A-4CB9-81DF-4153FD190B7D}"/>
              </a:ext>
            </a:extLst>
          </p:cNvPr>
          <p:cNvGraphicFramePr>
            <a:graphicFrameLocks/>
          </p:cNvGraphicFramePr>
          <p:nvPr>
            <p:extLst>
              <p:ext uri="{D42A27DB-BD31-4B8C-83A1-F6EECF244321}">
                <p14:modId xmlns:p14="http://schemas.microsoft.com/office/powerpoint/2010/main" val="3914969740"/>
              </p:ext>
            </p:extLst>
          </p:nvPr>
        </p:nvGraphicFramePr>
        <p:xfrm>
          <a:off x="6395942" y="1671557"/>
          <a:ext cx="5159231" cy="38756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a:extLst>
              <a:ext uri="{FF2B5EF4-FFF2-40B4-BE49-F238E27FC236}">
                <a16:creationId xmlns:a16="http://schemas.microsoft.com/office/drawing/2014/main" id="{757418DB-8DED-4CA4-B064-039A88045995}"/>
              </a:ext>
            </a:extLst>
          </p:cNvPr>
          <p:cNvGraphicFramePr>
            <a:graphicFrameLocks/>
          </p:cNvGraphicFramePr>
          <p:nvPr>
            <p:extLst>
              <p:ext uri="{D42A27DB-BD31-4B8C-83A1-F6EECF244321}">
                <p14:modId xmlns:p14="http://schemas.microsoft.com/office/powerpoint/2010/main" val="2040869395"/>
              </p:ext>
            </p:extLst>
          </p:nvPr>
        </p:nvGraphicFramePr>
        <p:xfrm>
          <a:off x="714375" y="1484918"/>
          <a:ext cx="4995959" cy="4029027"/>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Box 6">
            <a:extLst>
              <a:ext uri="{FF2B5EF4-FFF2-40B4-BE49-F238E27FC236}">
                <a16:creationId xmlns:a16="http://schemas.microsoft.com/office/drawing/2014/main" id="{FAC88982-4F12-41CC-8438-09683F769AD7}"/>
              </a:ext>
            </a:extLst>
          </p:cNvPr>
          <p:cNvSpPr txBox="1"/>
          <p:nvPr/>
        </p:nvSpPr>
        <p:spPr>
          <a:xfrm>
            <a:off x="6794344" y="1957117"/>
            <a:ext cx="1110706" cy="245636"/>
          </a:xfrm>
          <a:prstGeom prst="rect">
            <a:avLst/>
          </a:prstGeom>
          <a:noFill/>
        </p:spPr>
        <p:txBody>
          <a:bodyPr wrap="square" rtlCol="0">
            <a:spAutoFit/>
          </a:bodyPr>
          <a:lstStyle/>
          <a:p>
            <a:r>
              <a:rPr lang="en-US" sz="1000" i="1" dirty="0">
                <a:solidFill>
                  <a:schemeClr val="bg1">
                    <a:lumMod val="50000"/>
                  </a:schemeClr>
                </a:solidFill>
              </a:rPr>
              <a:t>More leveraged</a:t>
            </a:r>
          </a:p>
        </p:txBody>
      </p:sp>
      <p:sp>
        <p:nvSpPr>
          <p:cNvPr id="8" name="TextBox 7">
            <a:extLst>
              <a:ext uri="{FF2B5EF4-FFF2-40B4-BE49-F238E27FC236}">
                <a16:creationId xmlns:a16="http://schemas.microsoft.com/office/drawing/2014/main" id="{8D75B743-F6A0-4846-9D71-9C01F45BF252}"/>
              </a:ext>
            </a:extLst>
          </p:cNvPr>
          <p:cNvSpPr txBox="1"/>
          <p:nvPr/>
        </p:nvSpPr>
        <p:spPr>
          <a:xfrm>
            <a:off x="6794344" y="4992769"/>
            <a:ext cx="1110706" cy="245636"/>
          </a:xfrm>
          <a:prstGeom prst="rect">
            <a:avLst/>
          </a:prstGeom>
          <a:noFill/>
        </p:spPr>
        <p:txBody>
          <a:bodyPr wrap="square" rtlCol="0">
            <a:spAutoFit/>
          </a:bodyPr>
          <a:lstStyle/>
          <a:p>
            <a:r>
              <a:rPr lang="en-US" sz="1000" i="1" dirty="0">
                <a:solidFill>
                  <a:schemeClr val="bg1">
                    <a:lumMod val="50000"/>
                  </a:schemeClr>
                </a:solidFill>
              </a:rPr>
              <a:t>Less leveraged</a:t>
            </a:r>
          </a:p>
        </p:txBody>
      </p:sp>
      <p:cxnSp>
        <p:nvCxnSpPr>
          <p:cNvPr id="13" name="Straight Connector 12">
            <a:extLst>
              <a:ext uri="{FF2B5EF4-FFF2-40B4-BE49-F238E27FC236}">
                <a16:creationId xmlns:a16="http://schemas.microsoft.com/office/drawing/2014/main" id="{AA7CA825-020D-466E-BB6A-C6EF3F75CB04}"/>
              </a:ext>
            </a:extLst>
          </p:cNvPr>
          <p:cNvCxnSpPr/>
          <p:nvPr/>
        </p:nvCxnSpPr>
        <p:spPr>
          <a:xfrm flipV="1">
            <a:off x="3346515" y="1957117"/>
            <a:ext cx="0" cy="326167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FCAA6F8B-5582-416E-891D-0F20556BC5B8}"/>
              </a:ext>
            </a:extLst>
          </p:cNvPr>
          <p:cNvCxnSpPr>
            <a:cxnSpLocks/>
          </p:cNvCxnSpPr>
          <p:nvPr/>
        </p:nvCxnSpPr>
        <p:spPr>
          <a:xfrm>
            <a:off x="8975557" y="2079935"/>
            <a:ext cx="0" cy="303565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5944DA62-9D35-4945-8062-7299A8F52655}"/>
              </a:ext>
            </a:extLst>
          </p:cNvPr>
          <p:cNvSpPr txBox="1"/>
          <p:nvPr/>
        </p:nvSpPr>
        <p:spPr>
          <a:xfrm>
            <a:off x="1803103" y="1639209"/>
            <a:ext cx="3165344" cy="369332"/>
          </a:xfrm>
          <a:prstGeom prst="rect">
            <a:avLst/>
          </a:prstGeom>
          <a:noFill/>
        </p:spPr>
        <p:txBody>
          <a:bodyPr wrap="square">
            <a:spAutoFit/>
          </a:bodyPr>
          <a:lstStyle/>
          <a:p>
            <a:pPr algn="ctr" rtl="0">
              <a:defRPr sz="1400" b="0" i="0" u="none" strike="noStrike" kern="1200" spc="0" baseline="0">
                <a:solidFill>
                  <a:prstClr val="black">
                    <a:lumMod val="65000"/>
                    <a:lumOff val="35000"/>
                  </a:prstClr>
                </a:solidFill>
                <a:latin typeface="+mn-lt"/>
                <a:ea typeface="+mn-ea"/>
                <a:cs typeface="+mn-cs"/>
              </a:defRPr>
            </a:pPr>
            <a:r>
              <a:rPr lang="en-US" sz="1800" dirty="0"/>
              <a:t>Debt &amp; Assets</a:t>
            </a:r>
          </a:p>
        </p:txBody>
      </p:sp>
      <p:sp>
        <p:nvSpPr>
          <p:cNvPr id="18" name="TextBox 17">
            <a:extLst>
              <a:ext uri="{FF2B5EF4-FFF2-40B4-BE49-F238E27FC236}">
                <a16:creationId xmlns:a16="http://schemas.microsoft.com/office/drawing/2014/main" id="{F97410EC-83AC-4D91-8C3A-8CDDB1B7A8B2}"/>
              </a:ext>
            </a:extLst>
          </p:cNvPr>
          <p:cNvSpPr txBox="1"/>
          <p:nvPr/>
        </p:nvSpPr>
        <p:spPr>
          <a:xfrm>
            <a:off x="7600587" y="1619595"/>
            <a:ext cx="3165344" cy="369332"/>
          </a:xfrm>
          <a:prstGeom prst="rect">
            <a:avLst/>
          </a:prstGeom>
          <a:noFill/>
        </p:spPr>
        <p:txBody>
          <a:bodyPr wrap="square">
            <a:spAutoFit/>
          </a:bodyPr>
          <a:lstStyle/>
          <a:p>
            <a:pPr algn="ctr" rtl="0">
              <a:defRPr sz="1400" b="0" i="0" u="none" strike="noStrike" kern="1200" spc="0" baseline="0">
                <a:solidFill>
                  <a:prstClr val="black">
                    <a:lumMod val="65000"/>
                    <a:lumOff val="35000"/>
                  </a:prstClr>
                </a:solidFill>
                <a:latin typeface="+mn-lt"/>
                <a:ea typeface="+mn-ea"/>
                <a:cs typeface="+mn-cs"/>
              </a:defRPr>
            </a:pPr>
            <a:r>
              <a:rPr lang="en-US" sz="1800" dirty="0"/>
              <a:t>Leverage Metrics</a:t>
            </a:r>
          </a:p>
        </p:txBody>
      </p:sp>
    </p:spTree>
    <p:extLst>
      <p:ext uri="{BB962C8B-B14F-4D97-AF65-F5344CB8AC3E}">
        <p14:creationId xmlns:p14="http://schemas.microsoft.com/office/powerpoint/2010/main" val="3843612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465B52E-B4EC-4546-86D2-543F664BCFCC}"/>
              </a:ext>
            </a:extLst>
          </p:cNvPr>
          <p:cNvSpPr>
            <a:spLocks noGrp="1"/>
          </p:cNvSpPr>
          <p:nvPr>
            <p:ph type="body" sz="quarter" idx="10"/>
          </p:nvPr>
        </p:nvSpPr>
        <p:spPr>
          <a:xfrm>
            <a:off x="576429" y="674541"/>
            <a:ext cx="4430571" cy="430887"/>
          </a:xfrm>
        </p:spPr>
        <p:txBody>
          <a:bodyPr/>
          <a:lstStyle/>
          <a:p>
            <a:r>
              <a:rPr lang="en-US" dirty="0"/>
              <a:t>Quick check in:</a:t>
            </a:r>
          </a:p>
        </p:txBody>
      </p:sp>
      <p:sp>
        <p:nvSpPr>
          <p:cNvPr id="3" name="Title 2">
            <a:extLst>
              <a:ext uri="{FF2B5EF4-FFF2-40B4-BE49-F238E27FC236}">
                <a16:creationId xmlns:a16="http://schemas.microsoft.com/office/drawing/2014/main" id="{110F492D-CFB5-4390-A9B6-15ACD24AEDA9}"/>
              </a:ext>
            </a:extLst>
          </p:cNvPr>
          <p:cNvSpPr>
            <a:spLocks noGrp="1"/>
          </p:cNvSpPr>
          <p:nvPr>
            <p:ph type="title"/>
          </p:nvPr>
        </p:nvSpPr>
        <p:spPr>
          <a:xfrm>
            <a:off x="3433723" y="2640330"/>
            <a:ext cx="4921607" cy="1107996"/>
          </a:xfrm>
        </p:spPr>
        <p:txBody>
          <a:bodyPr/>
          <a:lstStyle/>
          <a:p>
            <a:pPr algn="ctr"/>
            <a:r>
              <a:rPr lang="en-US" dirty="0"/>
              <a:t>What questions do you have so far?  </a:t>
            </a:r>
          </a:p>
        </p:txBody>
      </p:sp>
    </p:spTree>
    <p:extLst>
      <p:ext uri="{BB962C8B-B14F-4D97-AF65-F5344CB8AC3E}">
        <p14:creationId xmlns:p14="http://schemas.microsoft.com/office/powerpoint/2010/main" val="97323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a:extLst>
              <a:ext uri="{FF2B5EF4-FFF2-40B4-BE49-F238E27FC236}">
                <a16:creationId xmlns:a16="http://schemas.microsoft.com/office/drawing/2014/main" id="{D4A44CDF-2BBE-45A4-BDEA-9820BB7F8499}"/>
              </a:ext>
            </a:extLst>
          </p:cNvPr>
          <p:cNvSpPr/>
          <p:nvPr/>
        </p:nvSpPr>
        <p:spPr>
          <a:xfrm>
            <a:off x="8958164" y="223519"/>
            <a:ext cx="2538565" cy="921807"/>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 name="Straight Connector 25">
            <a:extLst>
              <a:ext uri="{FF2B5EF4-FFF2-40B4-BE49-F238E27FC236}">
                <a16:creationId xmlns:a16="http://schemas.microsoft.com/office/drawing/2014/main" id="{5840A1A7-5FD7-4242-A289-25B07077E5DA}"/>
              </a:ext>
            </a:extLst>
          </p:cNvPr>
          <p:cNvCxnSpPr/>
          <p:nvPr/>
        </p:nvCxnSpPr>
        <p:spPr>
          <a:xfrm>
            <a:off x="8861036" y="2240103"/>
            <a:ext cx="21241" cy="3017520"/>
          </a:xfrm>
          <a:prstGeom prst="line">
            <a:avLst/>
          </a:prstGeom>
          <a:ln cmpd="dbl">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9C9D9B53-D988-4B4B-B734-F548F36919E6}"/>
              </a:ext>
            </a:extLst>
          </p:cNvPr>
          <p:cNvSpPr>
            <a:spLocks noGrp="1"/>
          </p:cNvSpPr>
          <p:nvPr>
            <p:ph type="title"/>
          </p:nvPr>
        </p:nvSpPr>
        <p:spPr>
          <a:xfrm>
            <a:off x="582925" y="554008"/>
            <a:ext cx="10913804" cy="553998"/>
          </a:xfrm>
        </p:spPr>
        <p:txBody>
          <a:bodyPr/>
          <a:lstStyle/>
          <a:p>
            <a:r>
              <a:rPr lang="en-US"/>
              <a:t>Utility Benchmark Survey</a:t>
            </a:r>
          </a:p>
        </p:txBody>
      </p:sp>
      <p:graphicFrame>
        <p:nvGraphicFramePr>
          <p:cNvPr id="6" name="Object 5">
            <a:extLst>
              <a:ext uri="{FF2B5EF4-FFF2-40B4-BE49-F238E27FC236}">
                <a16:creationId xmlns:a16="http://schemas.microsoft.com/office/drawing/2014/main" id="{DE445B92-88F9-44E4-B76A-BAEBA1DA902C}"/>
              </a:ext>
            </a:extLst>
          </p:cNvPr>
          <p:cNvGraphicFramePr>
            <a:graphicFrameLocks noChangeAspect="1"/>
          </p:cNvGraphicFramePr>
          <p:nvPr>
            <p:extLst>
              <p:ext uri="{D42A27DB-BD31-4B8C-83A1-F6EECF244321}">
                <p14:modId xmlns:p14="http://schemas.microsoft.com/office/powerpoint/2010/main" val="1252549790"/>
              </p:ext>
            </p:extLst>
          </p:nvPr>
        </p:nvGraphicFramePr>
        <p:xfrm>
          <a:off x="10253648" y="283896"/>
          <a:ext cx="1160706" cy="811302"/>
        </p:xfrm>
        <a:graphic>
          <a:graphicData uri="http://schemas.openxmlformats.org/presentationml/2006/ole">
            <mc:AlternateContent xmlns:mc="http://schemas.openxmlformats.org/markup-compatibility/2006">
              <mc:Choice xmlns:v="urn:schemas-microsoft-com:vml" Requires="v">
                <p:oleObj name="Acrobat Document" r:id="rId3" imgW="6035040" imgH="4663299" progId="Acrobat.Document.DC">
                  <p:embed/>
                </p:oleObj>
              </mc:Choice>
              <mc:Fallback>
                <p:oleObj name="Acrobat Document" r:id="rId3" imgW="6035040" imgH="4663299" progId="Acrobat.Document.DC">
                  <p:embed/>
                  <p:pic>
                    <p:nvPicPr>
                      <p:cNvPr id="6" name="Object 5">
                        <a:extLst>
                          <a:ext uri="{FF2B5EF4-FFF2-40B4-BE49-F238E27FC236}">
                            <a16:creationId xmlns:a16="http://schemas.microsoft.com/office/drawing/2014/main" id="{DE445B92-88F9-44E4-B76A-BAEBA1DA902C}"/>
                          </a:ext>
                        </a:extLst>
                      </p:cNvPr>
                      <p:cNvPicPr/>
                      <p:nvPr/>
                    </p:nvPicPr>
                    <p:blipFill>
                      <a:blip r:embed="rId4"/>
                      <a:stretch>
                        <a:fillRect/>
                      </a:stretch>
                    </p:blipFill>
                    <p:spPr>
                      <a:xfrm>
                        <a:off x="10253648" y="283896"/>
                        <a:ext cx="1160706" cy="811302"/>
                      </a:xfrm>
                      <a:prstGeom prst="rect">
                        <a:avLst/>
                      </a:prstGeom>
                    </p:spPr>
                  </p:pic>
                </p:oleObj>
              </mc:Fallback>
            </mc:AlternateContent>
          </a:graphicData>
        </a:graphic>
      </p:graphicFrame>
      <mc:AlternateContent xmlns:mc="http://schemas.openxmlformats.org/markup-compatibility/2006">
        <mc:Choice xmlns:cx1="http://schemas.microsoft.com/office/drawing/2015/9/8/chartex" Requires="cx1">
          <p:graphicFrame>
            <p:nvGraphicFramePr>
              <p:cNvPr id="8" name="Chart 7">
                <a:extLst>
                  <a:ext uri="{FF2B5EF4-FFF2-40B4-BE49-F238E27FC236}">
                    <a16:creationId xmlns:a16="http://schemas.microsoft.com/office/drawing/2014/main" id="{857DDEF7-F083-4282-95C1-567C63DE7E68}"/>
                  </a:ext>
                </a:extLst>
              </p:cNvPr>
              <p:cNvGraphicFramePr/>
              <p:nvPr>
                <p:extLst>
                  <p:ext uri="{D42A27DB-BD31-4B8C-83A1-F6EECF244321}">
                    <p14:modId xmlns:p14="http://schemas.microsoft.com/office/powerpoint/2010/main" val="473232523"/>
                  </p:ext>
                </p:extLst>
              </p:nvPr>
            </p:nvGraphicFramePr>
            <p:xfrm>
              <a:off x="9090141" y="2010054"/>
              <a:ext cx="2113519" cy="3533777"/>
            </p:xfrm>
            <a:graphic>
              <a:graphicData uri="http://schemas.microsoft.com/office/drawing/2014/chartex">
                <cx:chart xmlns:cx="http://schemas.microsoft.com/office/drawing/2014/chartex" xmlns:r="http://schemas.openxmlformats.org/officeDocument/2006/relationships" r:id="rId5"/>
              </a:graphicData>
            </a:graphic>
          </p:graphicFrame>
        </mc:Choice>
        <mc:Fallback>
          <p:pic>
            <p:nvPicPr>
              <p:cNvPr id="8" name="Chart 7">
                <a:extLst>
                  <a:ext uri="{FF2B5EF4-FFF2-40B4-BE49-F238E27FC236}">
                    <a16:creationId xmlns:a16="http://schemas.microsoft.com/office/drawing/2014/main" id="{857DDEF7-F083-4282-95C1-567C63DE7E68}"/>
                  </a:ext>
                </a:extLst>
              </p:cNvPr>
              <p:cNvPicPr>
                <a:picLocks noGrp="1" noRot="1" noChangeAspect="1" noMove="1" noResize="1" noEditPoints="1" noAdjustHandles="1" noChangeArrowheads="1" noChangeShapeType="1"/>
              </p:cNvPicPr>
              <p:nvPr/>
            </p:nvPicPr>
            <p:blipFill>
              <a:blip r:embed="rId6"/>
              <a:stretch>
                <a:fillRect/>
              </a:stretch>
            </p:blipFill>
            <p:spPr>
              <a:xfrm>
                <a:off x="9090141" y="2010054"/>
                <a:ext cx="2113519" cy="3533777"/>
              </a:xfrm>
              <a:prstGeom prst="rect">
                <a:avLst/>
              </a:prstGeom>
            </p:spPr>
          </p:pic>
        </mc:Fallback>
      </mc:AlternateContent>
      <mc:AlternateContent xmlns:mc="http://schemas.openxmlformats.org/markup-compatibility/2006">
        <mc:Choice xmlns:cx1="http://schemas.microsoft.com/office/drawing/2015/9/8/chartex" Requires="cx1">
          <p:graphicFrame>
            <p:nvGraphicFramePr>
              <p:cNvPr id="7" name="Chart 6">
                <a:extLst>
                  <a:ext uri="{FF2B5EF4-FFF2-40B4-BE49-F238E27FC236}">
                    <a16:creationId xmlns:a16="http://schemas.microsoft.com/office/drawing/2014/main" id="{B563B9FA-D90F-405D-A360-BAC2C8BA0207}"/>
                  </a:ext>
                </a:extLst>
              </p:cNvPr>
              <p:cNvGraphicFramePr/>
              <p:nvPr>
                <p:extLst>
                  <p:ext uri="{D42A27DB-BD31-4B8C-83A1-F6EECF244321}">
                    <p14:modId xmlns:p14="http://schemas.microsoft.com/office/powerpoint/2010/main" val="4186429993"/>
                  </p:ext>
                </p:extLst>
              </p:nvPr>
            </p:nvGraphicFramePr>
            <p:xfrm>
              <a:off x="5502862" y="1911731"/>
              <a:ext cx="3749040" cy="4325921"/>
            </p:xfrm>
            <a:graphic>
              <a:graphicData uri="http://schemas.microsoft.com/office/drawing/2014/chartex">
                <cx:chart xmlns:cx="http://schemas.microsoft.com/office/drawing/2014/chartex" xmlns:r="http://schemas.openxmlformats.org/officeDocument/2006/relationships" r:id="rId7"/>
              </a:graphicData>
            </a:graphic>
          </p:graphicFrame>
        </mc:Choice>
        <mc:Fallback>
          <p:pic>
            <p:nvPicPr>
              <p:cNvPr id="7" name="Chart 6">
                <a:extLst>
                  <a:ext uri="{FF2B5EF4-FFF2-40B4-BE49-F238E27FC236}">
                    <a16:creationId xmlns:a16="http://schemas.microsoft.com/office/drawing/2014/main" id="{B563B9FA-D90F-405D-A360-BAC2C8BA0207}"/>
                  </a:ext>
                </a:extLst>
              </p:cNvPr>
              <p:cNvPicPr>
                <a:picLocks noGrp="1" noRot="1" noChangeAspect="1" noMove="1" noResize="1" noEditPoints="1" noAdjustHandles="1" noChangeArrowheads="1" noChangeShapeType="1"/>
              </p:cNvPicPr>
              <p:nvPr/>
            </p:nvPicPr>
            <p:blipFill>
              <a:blip r:embed="rId8"/>
              <a:stretch>
                <a:fillRect/>
              </a:stretch>
            </p:blipFill>
            <p:spPr>
              <a:xfrm>
                <a:off x="5502862" y="1911731"/>
                <a:ext cx="3749040" cy="4325921"/>
              </a:xfrm>
              <a:prstGeom prst="rect">
                <a:avLst/>
              </a:prstGeom>
            </p:spPr>
          </p:pic>
        </mc:Fallback>
      </mc:AlternateContent>
      <p:sp>
        <p:nvSpPr>
          <p:cNvPr id="17" name="Arrow: Left 16">
            <a:extLst>
              <a:ext uri="{FF2B5EF4-FFF2-40B4-BE49-F238E27FC236}">
                <a16:creationId xmlns:a16="http://schemas.microsoft.com/office/drawing/2014/main" id="{FD737B15-FD23-41F8-8A76-F035880DDF60}"/>
              </a:ext>
            </a:extLst>
          </p:cNvPr>
          <p:cNvSpPr/>
          <p:nvPr/>
        </p:nvSpPr>
        <p:spPr>
          <a:xfrm>
            <a:off x="7092249" y="3566744"/>
            <a:ext cx="365760" cy="182880"/>
          </a:xfrm>
          <a:prstGeom prst="leftArrow">
            <a:avLst/>
          </a:prstGeom>
          <a:solidFill>
            <a:schemeClr val="accent1">
              <a:lumMod val="7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500">
              <a:solidFill>
                <a:schemeClr val="bg1"/>
              </a:solidFill>
            </a:endParaRPr>
          </a:p>
        </p:txBody>
      </p:sp>
      <p:sp>
        <p:nvSpPr>
          <p:cNvPr id="19" name="Arrow: Left 18">
            <a:extLst>
              <a:ext uri="{FF2B5EF4-FFF2-40B4-BE49-F238E27FC236}">
                <a16:creationId xmlns:a16="http://schemas.microsoft.com/office/drawing/2014/main" id="{59CF0E46-DF1F-4058-940C-53ADC627F946}"/>
              </a:ext>
            </a:extLst>
          </p:cNvPr>
          <p:cNvSpPr/>
          <p:nvPr/>
        </p:nvSpPr>
        <p:spPr>
          <a:xfrm>
            <a:off x="8205553" y="4754149"/>
            <a:ext cx="365760" cy="182880"/>
          </a:xfrm>
          <a:prstGeom prst="leftArrow">
            <a:avLst/>
          </a:prstGeom>
          <a:solidFill>
            <a:schemeClr val="accent1">
              <a:lumMod val="7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500">
              <a:solidFill>
                <a:schemeClr val="tx1"/>
              </a:solidFill>
            </a:endParaRPr>
          </a:p>
        </p:txBody>
      </p:sp>
      <p:sp>
        <p:nvSpPr>
          <p:cNvPr id="20" name="Arrow: Left 19">
            <a:extLst>
              <a:ext uri="{FF2B5EF4-FFF2-40B4-BE49-F238E27FC236}">
                <a16:creationId xmlns:a16="http://schemas.microsoft.com/office/drawing/2014/main" id="{623114D3-86AB-46EC-AD07-1572AACB106D}"/>
              </a:ext>
            </a:extLst>
          </p:cNvPr>
          <p:cNvSpPr/>
          <p:nvPr/>
        </p:nvSpPr>
        <p:spPr>
          <a:xfrm>
            <a:off x="9710356" y="3566744"/>
            <a:ext cx="365760" cy="182880"/>
          </a:xfrm>
          <a:prstGeom prst="leftArrow">
            <a:avLst/>
          </a:prstGeom>
          <a:solidFill>
            <a:schemeClr val="accent1">
              <a:lumMod val="7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500">
              <a:solidFill>
                <a:schemeClr val="tx1"/>
              </a:solidFill>
            </a:endParaRPr>
          </a:p>
        </p:txBody>
      </p:sp>
      <p:sp>
        <p:nvSpPr>
          <p:cNvPr id="22" name="Arrow: Left 21">
            <a:extLst>
              <a:ext uri="{FF2B5EF4-FFF2-40B4-BE49-F238E27FC236}">
                <a16:creationId xmlns:a16="http://schemas.microsoft.com/office/drawing/2014/main" id="{08097DD7-C85C-4B68-9C9A-D42552E2ED4F}"/>
              </a:ext>
            </a:extLst>
          </p:cNvPr>
          <p:cNvSpPr/>
          <p:nvPr/>
        </p:nvSpPr>
        <p:spPr>
          <a:xfrm>
            <a:off x="10787683" y="4754149"/>
            <a:ext cx="365760" cy="182880"/>
          </a:xfrm>
          <a:prstGeom prst="leftArrow">
            <a:avLst/>
          </a:prstGeom>
          <a:solidFill>
            <a:schemeClr val="accent1">
              <a:lumMod val="7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500">
              <a:solidFill>
                <a:schemeClr val="tx1"/>
              </a:solidFill>
            </a:endParaRPr>
          </a:p>
        </p:txBody>
      </p:sp>
      <p:sp>
        <p:nvSpPr>
          <p:cNvPr id="27" name="TextBox 26">
            <a:extLst>
              <a:ext uri="{FF2B5EF4-FFF2-40B4-BE49-F238E27FC236}">
                <a16:creationId xmlns:a16="http://schemas.microsoft.com/office/drawing/2014/main" id="{4E418D70-E285-4C2B-8861-E962ED285C0D}"/>
              </a:ext>
            </a:extLst>
          </p:cNvPr>
          <p:cNvSpPr txBox="1"/>
          <p:nvPr/>
        </p:nvSpPr>
        <p:spPr>
          <a:xfrm>
            <a:off x="9538966" y="1273408"/>
            <a:ext cx="1374367" cy="461665"/>
          </a:xfrm>
          <a:prstGeom prst="rect">
            <a:avLst/>
          </a:prstGeom>
          <a:noFill/>
        </p:spPr>
        <p:txBody>
          <a:bodyPr wrap="square" rtlCol="0">
            <a:spAutoFit/>
          </a:bodyPr>
          <a:lstStyle/>
          <a:p>
            <a:pPr algn="ctr"/>
            <a:r>
              <a:rPr lang="en-US" sz="1200" b="1"/>
              <a:t>NW Hydro Utilities Only</a:t>
            </a:r>
          </a:p>
        </p:txBody>
      </p:sp>
      <p:sp>
        <p:nvSpPr>
          <p:cNvPr id="28" name="TextBox 27">
            <a:extLst>
              <a:ext uri="{FF2B5EF4-FFF2-40B4-BE49-F238E27FC236}">
                <a16:creationId xmlns:a16="http://schemas.microsoft.com/office/drawing/2014/main" id="{C83AD0B0-C912-4946-849F-AC0929CC8026}"/>
              </a:ext>
            </a:extLst>
          </p:cNvPr>
          <p:cNvSpPr txBox="1"/>
          <p:nvPr/>
        </p:nvSpPr>
        <p:spPr>
          <a:xfrm>
            <a:off x="6418228" y="1291027"/>
            <a:ext cx="1970205" cy="462771"/>
          </a:xfrm>
          <a:prstGeom prst="rect">
            <a:avLst/>
          </a:prstGeom>
          <a:noFill/>
        </p:spPr>
        <p:txBody>
          <a:bodyPr wrap="square" rtlCol="0">
            <a:spAutoFit/>
          </a:bodyPr>
          <a:lstStyle/>
          <a:p>
            <a:pPr algn="ctr"/>
            <a:r>
              <a:rPr lang="en-US" sz="1200" b="1"/>
              <a:t>Peer Comparison Utilities</a:t>
            </a:r>
          </a:p>
        </p:txBody>
      </p:sp>
      <p:sp>
        <p:nvSpPr>
          <p:cNvPr id="29" name="Arrow: Left 28">
            <a:extLst>
              <a:ext uri="{FF2B5EF4-FFF2-40B4-BE49-F238E27FC236}">
                <a16:creationId xmlns:a16="http://schemas.microsoft.com/office/drawing/2014/main" id="{B0400A95-03F0-42C1-8937-B9D89D4EFDDC}"/>
              </a:ext>
            </a:extLst>
          </p:cNvPr>
          <p:cNvSpPr/>
          <p:nvPr/>
        </p:nvSpPr>
        <p:spPr>
          <a:xfrm>
            <a:off x="5987471" y="6174396"/>
            <a:ext cx="240507" cy="186136"/>
          </a:xfrm>
          <a:prstGeom prst="leftArrow">
            <a:avLst/>
          </a:prstGeom>
          <a:solidFill>
            <a:schemeClr val="accent1">
              <a:lumMod val="7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500">
              <a:solidFill>
                <a:schemeClr val="tx1"/>
              </a:solidFill>
            </a:endParaRPr>
          </a:p>
        </p:txBody>
      </p:sp>
      <p:sp>
        <p:nvSpPr>
          <p:cNvPr id="30" name="TextBox 29">
            <a:extLst>
              <a:ext uri="{FF2B5EF4-FFF2-40B4-BE49-F238E27FC236}">
                <a16:creationId xmlns:a16="http://schemas.microsoft.com/office/drawing/2014/main" id="{3E8F5C65-658B-4709-A523-03F1258C4704}"/>
              </a:ext>
            </a:extLst>
          </p:cNvPr>
          <p:cNvSpPr txBox="1"/>
          <p:nvPr/>
        </p:nvSpPr>
        <p:spPr>
          <a:xfrm>
            <a:off x="6227978" y="6136688"/>
            <a:ext cx="1895260" cy="261610"/>
          </a:xfrm>
          <a:prstGeom prst="rect">
            <a:avLst/>
          </a:prstGeom>
          <a:noFill/>
        </p:spPr>
        <p:txBody>
          <a:bodyPr wrap="square" rtlCol="0">
            <a:spAutoFit/>
          </a:bodyPr>
          <a:lstStyle/>
          <a:p>
            <a:r>
              <a:rPr lang="en-US" sz="1100">
                <a:solidFill>
                  <a:schemeClr val="tx1">
                    <a:lumMod val="65000"/>
                    <a:lumOff val="35000"/>
                  </a:schemeClr>
                </a:solidFill>
              </a:rPr>
              <a:t>Seattle City Light</a:t>
            </a:r>
          </a:p>
        </p:txBody>
      </p:sp>
      <mc:AlternateContent xmlns:mc="http://schemas.openxmlformats.org/markup-compatibility/2006">
        <mc:Choice xmlns:cx1="http://schemas.microsoft.com/office/drawing/2015/9/8/chartex" Requires="cx1">
          <p:graphicFrame>
            <p:nvGraphicFramePr>
              <p:cNvPr id="31" name="Chart 30">
                <a:extLst>
                  <a:ext uri="{FF2B5EF4-FFF2-40B4-BE49-F238E27FC236}">
                    <a16:creationId xmlns:a16="http://schemas.microsoft.com/office/drawing/2014/main" id="{1EC247C1-0C2C-4CEA-8F01-DB0739566914}"/>
                  </a:ext>
                </a:extLst>
              </p:cNvPr>
              <p:cNvGraphicFramePr/>
              <p:nvPr>
                <p:extLst>
                  <p:ext uri="{D42A27DB-BD31-4B8C-83A1-F6EECF244321}">
                    <p14:modId xmlns:p14="http://schemas.microsoft.com/office/powerpoint/2010/main" val="2959322896"/>
                  </p:ext>
                </p:extLst>
              </p:nvPr>
            </p:nvGraphicFramePr>
            <p:xfrm>
              <a:off x="637683" y="1684644"/>
              <a:ext cx="3943044" cy="4590428"/>
            </p:xfrm>
            <a:graphic>
              <a:graphicData uri="http://schemas.microsoft.com/office/drawing/2014/chartex">
                <cx:chart xmlns:cx="http://schemas.microsoft.com/office/drawing/2014/chartex" xmlns:r="http://schemas.openxmlformats.org/officeDocument/2006/relationships" r:id="rId9"/>
              </a:graphicData>
            </a:graphic>
          </p:graphicFrame>
        </mc:Choice>
        <mc:Fallback>
          <p:pic>
            <p:nvPicPr>
              <p:cNvPr id="31" name="Chart 30">
                <a:extLst>
                  <a:ext uri="{FF2B5EF4-FFF2-40B4-BE49-F238E27FC236}">
                    <a16:creationId xmlns:a16="http://schemas.microsoft.com/office/drawing/2014/main" id="{1EC247C1-0C2C-4CEA-8F01-DB0739566914}"/>
                  </a:ext>
                </a:extLst>
              </p:cNvPr>
              <p:cNvPicPr>
                <a:picLocks noGrp="1" noRot="1" noChangeAspect="1" noMove="1" noResize="1" noEditPoints="1" noAdjustHandles="1" noChangeArrowheads="1" noChangeShapeType="1"/>
              </p:cNvPicPr>
              <p:nvPr/>
            </p:nvPicPr>
            <p:blipFill>
              <a:blip r:embed="rId10"/>
              <a:stretch>
                <a:fillRect/>
              </a:stretch>
            </p:blipFill>
            <p:spPr>
              <a:xfrm>
                <a:off x="637683" y="1684644"/>
                <a:ext cx="3943044" cy="4590428"/>
              </a:xfrm>
              <a:prstGeom prst="rect">
                <a:avLst/>
              </a:prstGeom>
            </p:spPr>
          </p:pic>
        </mc:Fallback>
      </mc:AlternateContent>
      <p:sp>
        <p:nvSpPr>
          <p:cNvPr id="32" name="TextBox 31">
            <a:extLst>
              <a:ext uri="{FF2B5EF4-FFF2-40B4-BE49-F238E27FC236}">
                <a16:creationId xmlns:a16="http://schemas.microsoft.com/office/drawing/2014/main" id="{6D89351F-10CC-41AB-BA30-529DB47968A5}"/>
              </a:ext>
            </a:extLst>
          </p:cNvPr>
          <p:cNvSpPr txBox="1"/>
          <p:nvPr/>
        </p:nvSpPr>
        <p:spPr>
          <a:xfrm>
            <a:off x="1130873" y="1382800"/>
            <a:ext cx="1435936" cy="461665"/>
          </a:xfrm>
          <a:prstGeom prst="rect">
            <a:avLst/>
          </a:prstGeom>
          <a:noFill/>
        </p:spPr>
        <p:txBody>
          <a:bodyPr wrap="square" rtlCol="0">
            <a:spAutoFit/>
          </a:bodyPr>
          <a:lstStyle/>
          <a:p>
            <a:pPr algn="ctr"/>
            <a:r>
              <a:rPr lang="en-US" sz="1200" b="1"/>
              <a:t>Peer Comparison Utilities</a:t>
            </a:r>
          </a:p>
        </p:txBody>
      </p:sp>
      <p:sp>
        <p:nvSpPr>
          <p:cNvPr id="34" name="TextBox 33">
            <a:extLst>
              <a:ext uri="{FF2B5EF4-FFF2-40B4-BE49-F238E27FC236}">
                <a16:creationId xmlns:a16="http://schemas.microsoft.com/office/drawing/2014/main" id="{3F9D9A87-C4C4-432D-846D-46A915E53B99}"/>
              </a:ext>
            </a:extLst>
          </p:cNvPr>
          <p:cNvSpPr txBox="1"/>
          <p:nvPr/>
        </p:nvSpPr>
        <p:spPr>
          <a:xfrm>
            <a:off x="3003148" y="1383510"/>
            <a:ext cx="1317476" cy="461665"/>
          </a:xfrm>
          <a:prstGeom prst="rect">
            <a:avLst/>
          </a:prstGeom>
          <a:noFill/>
        </p:spPr>
        <p:txBody>
          <a:bodyPr wrap="square" rtlCol="0">
            <a:spAutoFit/>
          </a:bodyPr>
          <a:lstStyle/>
          <a:p>
            <a:pPr algn="ctr"/>
            <a:r>
              <a:rPr lang="en-US" sz="1200" b="1"/>
              <a:t>NW Hydro Utilities Only</a:t>
            </a:r>
          </a:p>
        </p:txBody>
      </p:sp>
      <p:sp>
        <p:nvSpPr>
          <p:cNvPr id="36" name="TextBox 35">
            <a:extLst>
              <a:ext uri="{FF2B5EF4-FFF2-40B4-BE49-F238E27FC236}">
                <a16:creationId xmlns:a16="http://schemas.microsoft.com/office/drawing/2014/main" id="{4C49A4B3-9F0C-4196-A78C-131C41111165}"/>
              </a:ext>
            </a:extLst>
          </p:cNvPr>
          <p:cNvSpPr txBox="1"/>
          <p:nvPr/>
        </p:nvSpPr>
        <p:spPr>
          <a:xfrm>
            <a:off x="2320869" y="6252683"/>
            <a:ext cx="3278727" cy="261610"/>
          </a:xfrm>
          <a:prstGeom prst="rect">
            <a:avLst/>
          </a:prstGeom>
          <a:noFill/>
        </p:spPr>
        <p:txBody>
          <a:bodyPr wrap="square" rtlCol="0">
            <a:spAutoFit/>
          </a:bodyPr>
          <a:lstStyle/>
          <a:p>
            <a:r>
              <a:rPr lang="en-US" sz="1100">
                <a:solidFill>
                  <a:schemeClr val="tx1">
                    <a:lumMod val="65000"/>
                    <a:lumOff val="35000"/>
                  </a:schemeClr>
                </a:solidFill>
              </a:rPr>
              <a:t>Debt Service Coverage Ratio (X)</a:t>
            </a:r>
          </a:p>
        </p:txBody>
      </p:sp>
      <p:sp>
        <p:nvSpPr>
          <p:cNvPr id="40" name="TextBox 39">
            <a:extLst>
              <a:ext uri="{FF2B5EF4-FFF2-40B4-BE49-F238E27FC236}">
                <a16:creationId xmlns:a16="http://schemas.microsoft.com/office/drawing/2014/main" id="{E290BC66-06D4-48C3-9312-6C99973C36AB}"/>
              </a:ext>
            </a:extLst>
          </p:cNvPr>
          <p:cNvSpPr txBox="1"/>
          <p:nvPr/>
        </p:nvSpPr>
        <p:spPr>
          <a:xfrm>
            <a:off x="842937" y="5910074"/>
            <a:ext cx="1220742" cy="246221"/>
          </a:xfrm>
          <a:prstGeom prst="rect">
            <a:avLst/>
          </a:prstGeom>
          <a:noFill/>
        </p:spPr>
        <p:txBody>
          <a:bodyPr wrap="square" rtlCol="0">
            <a:spAutoFit/>
          </a:bodyPr>
          <a:lstStyle/>
          <a:p>
            <a:pPr algn="ctr"/>
            <a:r>
              <a:rPr lang="en-US" sz="1000" i="1">
                <a:solidFill>
                  <a:schemeClr val="bg1">
                    <a:lumMod val="50000"/>
                  </a:schemeClr>
                </a:solidFill>
              </a:rPr>
              <a:t>More leveraged</a:t>
            </a:r>
          </a:p>
        </p:txBody>
      </p:sp>
      <p:sp>
        <p:nvSpPr>
          <p:cNvPr id="41" name="TextBox 40">
            <a:extLst>
              <a:ext uri="{FF2B5EF4-FFF2-40B4-BE49-F238E27FC236}">
                <a16:creationId xmlns:a16="http://schemas.microsoft.com/office/drawing/2014/main" id="{897EF677-9A7A-48C2-815C-17C0CF1D1C18}"/>
              </a:ext>
            </a:extLst>
          </p:cNvPr>
          <p:cNvSpPr txBox="1"/>
          <p:nvPr/>
        </p:nvSpPr>
        <p:spPr>
          <a:xfrm>
            <a:off x="930631" y="1801692"/>
            <a:ext cx="1133048" cy="246221"/>
          </a:xfrm>
          <a:prstGeom prst="rect">
            <a:avLst/>
          </a:prstGeom>
          <a:noFill/>
        </p:spPr>
        <p:txBody>
          <a:bodyPr wrap="square" rtlCol="0">
            <a:spAutoFit/>
          </a:bodyPr>
          <a:lstStyle/>
          <a:p>
            <a:r>
              <a:rPr lang="en-US" sz="1000" i="1">
                <a:solidFill>
                  <a:schemeClr val="bg1">
                    <a:lumMod val="50000"/>
                  </a:schemeClr>
                </a:solidFill>
              </a:rPr>
              <a:t>Less leveraged</a:t>
            </a:r>
          </a:p>
        </p:txBody>
      </p:sp>
      <p:sp>
        <p:nvSpPr>
          <p:cNvPr id="42" name="TextBox 41">
            <a:extLst>
              <a:ext uri="{FF2B5EF4-FFF2-40B4-BE49-F238E27FC236}">
                <a16:creationId xmlns:a16="http://schemas.microsoft.com/office/drawing/2014/main" id="{D923468D-64E0-4393-BA42-1A50102D37C1}"/>
              </a:ext>
            </a:extLst>
          </p:cNvPr>
          <p:cNvSpPr txBox="1"/>
          <p:nvPr/>
        </p:nvSpPr>
        <p:spPr>
          <a:xfrm>
            <a:off x="9040897" y="381208"/>
            <a:ext cx="1237575" cy="646331"/>
          </a:xfrm>
          <a:prstGeom prst="rect">
            <a:avLst/>
          </a:prstGeom>
          <a:noFill/>
        </p:spPr>
        <p:txBody>
          <a:bodyPr wrap="square" rtlCol="0">
            <a:spAutoFit/>
          </a:bodyPr>
          <a:lstStyle/>
          <a:p>
            <a:r>
              <a:rPr lang="en-US" sz="1200"/>
              <a:t>Double click </a:t>
            </a:r>
            <a:r>
              <a:rPr lang="en-US" sz="1200">
                <a:sym typeface="Wingdings" panose="05000000000000000000" pitchFamily="2" charset="2"/>
              </a:rPr>
              <a:t></a:t>
            </a:r>
            <a:endParaRPr lang="en-US" sz="1200"/>
          </a:p>
          <a:p>
            <a:r>
              <a:rPr lang="en-US" sz="1200"/>
              <a:t>to open report in pdf</a:t>
            </a:r>
          </a:p>
        </p:txBody>
      </p:sp>
      <p:sp>
        <p:nvSpPr>
          <p:cNvPr id="10" name="Arrow: Left-Right 9">
            <a:extLst>
              <a:ext uri="{FF2B5EF4-FFF2-40B4-BE49-F238E27FC236}">
                <a16:creationId xmlns:a16="http://schemas.microsoft.com/office/drawing/2014/main" id="{B942F430-F463-4BB9-B3E4-B7E24F77EB7B}"/>
              </a:ext>
            </a:extLst>
          </p:cNvPr>
          <p:cNvSpPr/>
          <p:nvPr/>
        </p:nvSpPr>
        <p:spPr>
          <a:xfrm rot="10800000">
            <a:off x="2259811" y="5253767"/>
            <a:ext cx="927703" cy="166705"/>
          </a:xfrm>
          <a:prstGeom prst="leftRightArrow">
            <a:avLst/>
          </a:prstGeom>
          <a:solidFill>
            <a:schemeClr val="accent1">
              <a:lumMod val="75000"/>
            </a:schemeClr>
          </a:solidFill>
          <a:ln>
            <a:solidFill>
              <a:schemeClr val="accent1"/>
            </a:solidFill>
          </a:ln>
        </p:spPr>
        <p:style>
          <a:lnRef idx="2">
            <a:schemeClr val="accent5"/>
          </a:lnRef>
          <a:fillRef idx="1">
            <a:schemeClr val="lt1"/>
          </a:fillRef>
          <a:effectRef idx="0">
            <a:schemeClr val="accent5"/>
          </a:effectRef>
          <a:fontRef idx="minor">
            <a:schemeClr val="dk1"/>
          </a:fontRef>
        </p:style>
        <p:txBody>
          <a:bodyPr rtlCol="0" anchor="ctr"/>
          <a:lstStyle/>
          <a:p>
            <a:pPr algn="ctr"/>
            <a:endParaRPr lang="en-US"/>
          </a:p>
        </p:txBody>
      </p:sp>
      <p:sp>
        <p:nvSpPr>
          <p:cNvPr id="12" name="Rectangle 11">
            <a:extLst>
              <a:ext uri="{FF2B5EF4-FFF2-40B4-BE49-F238E27FC236}">
                <a16:creationId xmlns:a16="http://schemas.microsoft.com/office/drawing/2014/main" id="{D4053A2A-95BC-49CC-AF8A-B5DC9938686D}"/>
              </a:ext>
            </a:extLst>
          </p:cNvPr>
          <p:cNvSpPr/>
          <p:nvPr/>
        </p:nvSpPr>
        <p:spPr>
          <a:xfrm>
            <a:off x="2216790" y="6283738"/>
            <a:ext cx="126883" cy="164592"/>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908CEFA3-9784-40BF-A507-F937764D422E}"/>
              </a:ext>
            </a:extLst>
          </p:cNvPr>
          <p:cNvSpPr txBox="1"/>
          <p:nvPr/>
        </p:nvSpPr>
        <p:spPr>
          <a:xfrm>
            <a:off x="5752924" y="5245898"/>
            <a:ext cx="1220742" cy="246221"/>
          </a:xfrm>
          <a:prstGeom prst="rect">
            <a:avLst/>
          </a:prstGeom>
          <a:noFill/>
        </p:spPr>
        <p:txBody>
          <a:bodyPr wrap="square" rtlCol="0">
            <a:spAutoFit/>
          </a:bodyPr>
          <a:lstStyle/>
          <a:p>
            <a:pPr algn="ctr"/>
            <a:r>
              <a:rPr lang="en-US" sz="1000" i="1">
                <a:solidFill>
                  <a:schemeClr val="bg1">
                    <a:lumMod val="50000"/>
                  </a:schemeClr>
                </a:solidFill>
              </a:rPr>
              <a:t>Less leveraged</a:t>
            </a:r>
          </a:p>
        </p:txBody>
      </p:sp>
      <p:sp>
        <p:nvSpPr>
          <p:cNvPr id="46" name="TextBox 45">
            <a:extLst>
              <a:ext uri="{FF2B5EF4-FFF2-40B4-BE49-F238E27FC236}">
                <a16:creationId xmlns:a16="http://schemas.microsoft.com/office/drawing/2014/main" id="{5501596A-1F02-47EE-A155-B9F2B01A96BE}"/>
              </a:ext>
            </a:extLst>
          </p:cNvPr>
          <p:cNvSpPr txBox="1"/>
          <p:nvPr/>
        </p:nvSpPr>
        <p:spPr>
          <a:xfrm>
            <a:off x="5865756" y="2028908"/>
            <a:ext cx="1133048" cy="246221"/>
          </a:xfrm>
          <a:prstGeom prst="rect">
            <a:avLst/>
          </a:prstGeom>
          <a:noFill/>
        </p:spPr>
        <p:txBody>
          <a:bodyPr wrap="square" rtlCol="0">
            <a:spAutoFit/>
          </a:bodyPr>
          <a:lstStyle/>
          <a:p>
            <a:r>
              <a:rPr lang="en-US" sz="1000" i="1">
                <a:solidFill>
                  <a:schemeClr val="bg1">
                    <a:lumMod val="50000"/>
                  </a:schemeClr>
                </a:solidFill>
              </a:rPr>
              <a:t>More leveraged</a:t>
            </a:r>
          </a:p>
        </p:txBody>
      </p:sp>
    </p:spTree>
    <p:extLst>
      <p:ext uri="{BB962C8B-B14F-4D97-AF65-F5344CB8AC3E}">
        <p14:creationId xmlns:p14="http://schemas.microsoft.com/office/powerpoint/2010/main" val="747250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465B52E-B4EC-4546-86D2-543F664BCFCC}"/>
              </a:ext>
            </a:extLst>
          </p:cNvPr>
          <p:cNvSpPr>
            <a:spLocks noGrp="1"/>
          </p:cNvSpPr>
          <p:nvPr>
            <p:ph type="body" sz="quarter" idx="10"/>
          </p:nvPr>
        </p:nvSpPr>
        <p:spPr>
          <a:xfrm>
            <a:off x="576429" y="674541"/>
            <a:ext cx="4430571" cy="430887"/>
          </a:xfrm>
        </p:spPr>
        <p:txBody>
          <a:bodyPr/>
          <a:lstStyle/>
          <a:p>
            <a:r>
              <a:rPr lang="en-US" dirty="0"/>
              <a:t>Discussion: </a:t>
            </a:r>
          </a:p>
        </p:txBody>
      </p:sp>
      <p:sp>
        <p:nvSpPr>
          <p:cNvPr id="3" name="Title 2">
            <a:extLst>
              <a:ext uri="{FF2B5EF4-FFF2-40B4-BE49-F238E27FC236}">
                <a16:creationId xmlns:a16="http://schemas.microsoft.com/office/drawing/2014/main" id="{110F492D-CFB5-4390-A9B6-15ACD24AEDA9}"/>
              </a:ext>
            </a:extLst>
          </p:cNvPr>
          <p:cNvSpPr>
            <a:spLocks noGrp="1"/>
          </p:cNvSpPr>
          <p:nvPr>
            <p:ph type="title"/>
          </p:nvPr>
        </p:nvSpPr>
        <p:spPr>
          <a:xfrm>
            <a:off x="1882616" y="1947207"/>
            <a:ext cx="9067324" cy="3877985"/>
          </a:xfrm>
        </p:spPr>
        <p:txBody>
          <a:bodyPr/>
          <a:lstStyle/>
          <a:p>
            <a:pPr algn="ctr"/>
            <a:r>
              <a:rPr lang="en-US" dirty="0"/>
              <a:t>Do you think City Light’s debt and leverage trajectory reasonable/prudent? </a:t>
            </a:r>
            <a:br>
              <a:rPr lang="en-US" dirty="0"/>
            </a:br>
            <a:r>
              <a:rPr lang="en-US" dirty="0"/>
              <a:t>Why or why not?</a:t>
            </a:r>
            <a:br>
              <a:rPr lang="en-US" dirty="0"/>
            </a:br>
            <a:br>
              <a:rPr lang="en-US" dirty="0"/>
            </a:br>
            <a:r>
              <a:rPr lang="en-US" dirty="0"/>
              <a:t>What (if any) course corrections </a:t>
            </a:r>
            <a:br>
              <a:rPr lang="en-US" dirty="0"/>
            </a:br>
            <a:r>
              <a:rPr lang="en-US" dirty="0"/>
              <a:t>should City Light make? </a:t>
            </a:r>
            <a:br>
              <a:rPr lang="en-US" dirty="0"/>
            </a:br>
            <a:endParaRPr lang="en-US" dirty="0"/>
          </a:p>
        </p:txBody>
      </p:sp>
    </p:spTree>
    <p:extLst>
      <p:ext uri="{BB962C8B-B14F-4D97-AF65-F5344CB8AC3E}">
        <p14:creationId xmlns:p14="http://schemas.microsoft.com/office/powerpoint/2010/main" val="2554834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5A7273-CFDA-4946-9A67-4DA6FD1DD7DD}"/>
              </a:ext>
            </a:extLst>
          </p:cNvPr>
          <p:cNvSpPr>
            <a:spLocks noGrp="1"/>
          </p:cNvSpPr>
          <p:nvPr>
            <p:ph type="title"/>
          </p:nvPr>
        </p:nvSpPr>
        <p:spPr>
          <a:xfrm>
            <a:off x="639097" y="543064"/>
            <a:ext cx="10913804" cy="553998"/>
          </a:xfrm>
        </p:spPr>
        <p:txBody>
          <a:bodyPr/>
          <a:lstStyle/>
          <a:p>
            <a:r>
              <a:rPr lang="en-US" dirty="0"/>
              <a:t>Financial Policies and Other Debt Management Tools</a:t>
            </a:r>
          </a:p>
        </p:txBody>
      </p:sp>
      <p:sp>
        <p:nvSpPr>
          <p:cNvPr id="3" name="Content Placeholder 2">
            <a:extLst>
              <a:ext uri="{FF2B5EF4-FFF2-40B4-BE49-F238E27FC236}">
                <a16:creationId xmlns:a16="http://schemas.microsoft.com/office/drawing/2014/main" id="{F65A24C3-DA7D-45E5-BD0F-FB63D83BA434}"/>
              </a:ext>
            </a:extLst>
          </p:cNvPr>
          <p:cNvSpPr>
            <a:spLocks noGrp="1"/>
          </p:cNvSpPr>
          <p:nvPr>
            <p:ph idx="1"/>
          </p:nvPr>
        </p:nvSpPr>
        <p:spPr>
          <a:xfrm>
            <a:off x="639096" y="1424339"/>
            <a:ext cx="11032203" cy="4834418"/>
          </a:xfrm>
        </p:spPr>
        <p:txBody>
          <a:bodyPr/>
          <a:lstStyle/>
          <a:p>
            <a:r>
              <a:rPr lang="en-US" sz="2000" dirty="0"/>
              <a:t>Different tools to manage debt… which should Review Panel focus on?  </a:t>
            </a:r>
          </a:p>
          <a:p>
            <a:pPr lvl="1"/>
            <a:r>
              <a:rPr lang="en-US" sz="1800" dirty="0"/>
              <a:t>Change capital spending plans (and/or O&amp;M spending)</a:t>
            </a:r>
          </a:p>
          <a:p>
            <a:pPr lvl="1"/>
            <a:r>
              <a:rPr lang="en-US" sz="1800" dirty="0"/>
              <a:t>Change financing strategies, bond structures, etc.</a:t>
            </a:r>
          </a:p>
          <a:p>
            <a:pPr lvl="1"/>
            <a:r>
              <a:rPr lang="en-US" sz="1800" dirty="0"/>
              <a:t>Change policy on how you pay for capital work (cash vs. debt)</a:t>
            </a:r>
          </a:p>
          <a:p>
            <a:pPr lvl="1"/>
            <a:r>
              <a:rPr lang="en-US" sz="1800" dirty="0"/>
              <a:t>Change rate setting policies (debt service coverage)</a:t>
            </a:r>
          </a:p>
          <a:p>
            <a:pPr lvl="1"/>
            <a:r>
              <a:rPr lang="en-US" sz="1800" dirty="0"/>
              <a:t>Other?</a:t>
            </a:r>
          </a:p>
          <a:p>
            <a:r>
              <a:rPr lang="en-US" sz="2000" dirty="0"/>
              <a:t>City Light operates under two (interrelated) policies that indirectly impact debt and rates: </a:t>
            </a:r>
            <a:endParaRPr lang="en-US" sz="1000" dirty="0"/>
          </a:p>
          <a:p>
            <a:pPr marL="1028700" lvl="2" indent="-457200">
              <a:buClr>
                <a:schemeClr val="accent1"/>
              </a:buClr>
              <a:buFont typeface="+mj-lt"/>
              <a:buAutoNum type="arabicPeriod"/>
            </a:pPr>
            <a:r>
              <a:rPr lang="en-US" sz="1800" b="1" dirty="0">
                <a:solidFill>
                  <a:schemeClr val="accent1"/>
                </a:solidFill>
              </a:rPr>
              <a:t>Target 1.8X debt service coverage: </a:t>
            </a:r>
            <a:r>
              <a:rPr lang="en-US" sz="1800" dirty="0">
                <a:solidFill>
                  <a:schemeClr val="tx1"/>
                </a:solidFill>
              </a:rPr>
              <a:t>Set rates to yield enough revenue to cover principal &amp; interest on our bonds 1.8 times over. “Extra” revenue is used to cash-fund capital work.</a:t>
            </a:r>
          </a:p>
          <a:p>
            <a:pPr marL="1028700" lvl="2" indent="-457200">
              <a:buClr>
                <a:schemeClr val="accent1"/>
              </a:buClr>
              <a:buFont typeface="+mj-lt"/>
              <a:buAutoNum type="arabicPeriod"/>
            </a:pPr>
            <a:r>
              <a:rPr lang="en-US" sz="1800" b="1" dirty="0">
                <a:solidFill>
                  <a:schemeClr val="accent1"/>
                </a:solidFill>
              </a:rPr>
              <a:t>Plan to 40% cash-fund the CIP: </a:t>
            </a:r>
            <a:r>
              <a:rPr lang="en-US" sz="1800" dirty="0">
                <a:solidFill>
                  <a:schemeClr val="tx1"/>
                </a:solidFill>
              </a:rPr>
              <a:t>Constrain capital spending so that we can afford to pay upfront for 40% of our six-year capital improvement plan (CIP) with revenue. The other 60% can be debt financed with bonds. </a:t>
            </a:r>
            <a:endParaRPr lang="en-US" sz="2000" dirty="0">
              <a:solidFill>
                <a:schemeClr val="tx1"/>
              </a:solidFill>
            </a:endParaRPr>
          </a:p>
          <a:p>
            <a:r>
              <a:rPr lang="en-US" sz="2000" dirty="0"/>
              <a:t>Financial policies set by Council resolution; the last update was in 2010.</a:t>
            </a:r>
          </a:p>
          <a:p>
            <a:pPr lvl="1"/>
            <a:endParaRPr lang="en-US" sz="2000" dirty="0"/>
          </a:p>
          <a:p>
            <a:pPr lvl="1"/>
            <a:endParaRPr lang="en-US" sz="1800" dirty="0"/>
          </a:p>
        </p:txBody>
      </p:sp>
      <p:sp>
        <p:nvSpPr>
          <p:cNvPr id="6" name="Arrow: Left 5">
            <a:extLst>
              <a:ext uri="{FF2B5EF4-FFF2-40B4-BE49-F238E27FC236}">
                <a16:creationId xmlns:a16="http://schemas.microsoft.com/office/drawing/2014/main" id="{B9F9B3EA-2BEF-418B-806B-F5A9E8250194}"/>
              </a:ext>
            </a:extLst>
          </p:cNvPr>
          <p:cNvSpPr/>
          <p:nvPr/>
        </p:nvSpPr>
        <p:spPr>
          <a:xfrm>
            <a:off x="7496175" y="2550761"/>
            <a:ext cx="274320" cy="257175"/>
          </a:xfrm>
          <a:prstGeom prst="lef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rrow: Left 6">
            <a:extLst>
              <a:ext uri="{FF2B5EF4-FFF2-40B4-BE49-F238E27FC236}">
                <a16:creationId xmlns:a16="http://schemas.microsoft.com/office/drawing/2014/main" id="{477E18DA-1FF7-48AB-8215-FE38BEDD5CDE}"/>
              </a:ext>
            </a:extLst>
          </p:cNvPr>
          <p:cNvSpPr/>
          <p:nvPr/>
        </p:nvSpPr>
        <p:spPr>
          <a:xfrm>
            <a:off x="6556375" y="2944109"/>
            <a:ext cx="274320" cy="257175"/>
          </a:xfrm>
          <a:prstGeom prst="lef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982193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96EA13-51DD-44CE-8469-A892AE858610}"/>
              </a:ext>
            </a:extLst>
          </p:cNvPr>
          <p:cNvSpPr>
            <a:spLocks noGrp="1"/>
          </p:cNvSpPr>
          <p:nvPr>
            <p:ph type="title"/>
          </p:nvPr>
        </p:nvSpPr>
        <p:spPr>
          <a:xfrm>
            <a:off x="639097" y="543064"/>
            <a:ext cx="10913804" cy="553998"/>
          </a:xfrm>
        </p:spPr>
        <p:txBody>
          <a:bodyPr/>
          <a:lstStyle/>
          <a:p>
            <a:r>
              <a:rPr lang="en-US" dirty="0"/>
              <a:t>A couple of ideas for amending financial policies</a:t>
            </a:r>
          </a:p>
        </p:txBody>
      </p:sp>
      <p:sp>
        <p:nvSpPr>
          <p:cNvPr id="3" name="Content Placeholder 2">
            <a:extLst>
              <a:ext uri="{FF2B5EF4-FFF2-40B4-BE49-F238E27FC236}">
                <a16:creationId xmlns:a16="http://schemas.microsoft.com/office/drawing/2014/main" id="{6CCC303A-E2E4-4768-BB18-133AD8BE358C}"/>
              </a:ext>
            </a:extLst>
          </p:cNvPr>
          <p:cNvSpPr>
            <a:spLocks noGrp="1"/>
          </p:cNvSpPr>
          <p:nvPr>
            <p:ph idx="1"/>
          </p:nvPr>
        </p:nvSpPr>
        <p:spPr>
          <a:xfrm>
            <a:off x="639763" y="1479550"/>
            <a:ext cx="10533062" cy="4835525"/>
          </a:xfrm>
        </p:spPr>
        <p:txBody>
          <a:bodyPr>
            <a:normAutofit fontScale="62500" lnSpcReduction="20000"/>
          </a:bodyPr>
          <a:lstStyle/>
          <a:p>
            <a:pPr>
              <a:lnSpc>
                <a:spcPct val="120000"/>
              </a:lnSpc>
            </a:pPr>
            <a:r>
              <a:rPr lang="en-US" b="1" dirty="0">
                <a:solidFill>
                  <a:schemeClr val="accent1"/>
                </a:solidFill>
              </a:rPr>
              <a:t>Increase 1.8X debt service coverage target?</a:t>
            </a:r>
          </a:p>
          <a:p>
            <a:pPr lvl="1">
              <a:lnSpc>
                <a:spcPct val="120000"/>
              </a:lnSpc>
            </a:pPr>
            <a:r>
              <a:rPr lang="en-US" dirty="0"/>
              <a:t>To smooth rates in the 2021-2026 Strategic Plan, we adjusted debt service coverage to 1.9x in 2025-2026.</a:t>
            </a:r>
          </a:p>
          <a:p>
            <a:pPr lvl="1">
              <a:lnSpc>
                <a:spcPct val="120000"/>
              </a:lnSpc>
            </a:pPr>
            <a:endParaRPr lang="en-US" dirty="0"/>
          </a:p>
          <a:p>
            <a:pPr lvl="1">
              <a:lnSpc>
                <a:spcPct val="120000"/>
              </a:lnSpc>
            </a:pPr>
            <a:endParaRPr lang="en-US" dirty="0"/>
          </a:p>
          <a:p>
            <a:pPr lvl="1">
              <a:lnSpc>
                <a:spcPct val="120000"/>
              </a:lnSpc>
            </a:pPr>
            <a:endParaRPr lang="en-US" dirty="0"/>
          </a:p>
          <a:p>
            <a:pPr lvl="1">
              <a:lnSpc>
                <a:spcPct val="120000"/>
              </a:lnSpc>
            </a:pPr>
            <a:endParaRPr lang="en-US" dirty="0"/>
          </a:p>
          <a:p>
            <a:pPr marL="344488" lvl="1" indent="0">
              <a:lnSpc>
                <a:spcPct val="120000"/>
              </a:lnSpc>
              <a:buNone/>
            </a:pPr>
            <a:endParaRPr lang="en-US" dirty="0"/>
          </a:p>
          <a:p>
            <a:pPr marL="344488" lvl="1" indent="0">
              <a:lnSpc>
                <a:spcPct val="120000"/>
              </a:lnSpc>
              <a:buNone/>
            </a:pPr>
            <a:endParaRPr lang="en-US" dirty="0"/>
          </a:p>
          <a:p>
            <a:pPr lvl="1">
              <a:lnSpc>
                <a:spcPct val="120000"/>
              </a:lnSpc>
            </a:pPr>
            <a:r>
              <a:rPr lang="en-US" dirty="0"/>
              <a:t>Should we formalize a move to 1.9x coverage as part of the next 2023-2028 Strategic Plan?</a:t>
            </a:r>
          </a:p>
          <a:p>
            <a:pPr lvl="1">
              <a:lnSpc>
                <a:spcPct val="120000"/>
              </a:lnSpc>
            </a:pPr>
            <a:r>
              <a:rPr lang="en-US" dirty="0"/>
              <a:t>Is that enough? Should we plot a path to move to 2.0x? </a:t>
            </a:r>
          </a:p>
          <a:p>
            <a:pPr>
              <a:lnSpc>
                <a:spcPct val="120000"/>
              </a:lnSpc>
            </a:pPr>
            <a:r>
              <a:rPr lang="en-US" b="1" dirty="0">
                <a:solidFill>
                  <a:schemeClr val="accent1"/>
                </a:solidFill>
              </a:rPr>
              <a:t>Change policy to plan to 40% cash-fund the CIP?</a:t>
            </a:r>
            <a:endParaRPr lang="en-US" dirty="0"/>
          </a:p>
          <a:p>
            <a:pPr lvl="1">
              <a:lnSpc>
                <a:spcPct val="120000"/>
              </a:lnSpc>
            </a:pPr>
            <a:r>
              <a:rPr lang="en-US" dirty="0"/>
              <a:t>In practice, this metric has not been effective for constraining capital spending. </a:t>
            </a:r>
          </a:p>
          <a:p>
            <a:pPr lvl="1">
              <a:lnSpc>
                <a:spcPct val="120000"/>
              </a:lnSpc>
            </a:pPr>
            <a:r>
              <a:rPr lang="en-US" dirty="0"/>
              <a:t>Should we consider switching from a prospective 6-year cash funding policy to one based on an average of history and forecast?  </a:t>
            </a:r>
          </a:p>
        </p:txBody>
      </p:sp>
      <p:graphicFrame>
        <p:nvGraphicFramePr>
          <p:cNvPr id="10" name="Table 9">
            <a:extLst>
              <a:ext uri="{FF2B5EF4-FFF2-40B4-BE49-F238E27FC236}">
                <a16:creationId xmlns:a16="http://schemas.microsoft.com/office/drawing/2014/main" id="{1A4E35BC-AE54-4380-B2B7-05357F055083}"/>
              </a:ext>
            </a:extLst>
          </p:cNvPr>
          <p:cNvGraphicFramePr>
            <a:graphicFrameLocks noGrp="1"/>
          </p:cNvGraphicFramePr>
          <p:nvPr>
            <p:extLst>
              <p:ext uri="{D42A27DB-BD31-4B8C-83A1-F6EECF244321}">
                <p14:modId xmlns:p14="http://schemas.microsoft.com/office/powerpoint/2010/main" val="2849817211"/>
              </p:ext>
            </p:extLst>
          </p:nvPr>
        </p:nvGraphicFramePr>
        <p:xfrm>
          <a:off x="2705100" y="2379980"/>
          <a:ext cx="5442384" cy="1366520"/>
        </p:xfrm>
        <a:graphic>
          <a:graphicData uri="http://schemas.openxmlformats.org/drawingml/2006/table">
            <a:tbl>
              <a:tblPr>
                <a:tableStyleId>{2D5ABB26-0587-4C30-8999-92F81FD0307C}</a:tableStyleId>
              </a:tblPr>
              <a:tblGrid>
                <a:gridCol w="1983794">
                  <a:extLst>
                    <a:ext uri="{9D8B030D-6E8A-4147-A177-3AD203B41FA5}">
                      <a16:colId xmlns:a16="http://schemas.microsoft.com/office/drawing/2014/main" val="2396702412"/>
                    </a:ext>
                  </a:extLst>
                </a:gridCol>
                <a:gridCol w="691718">
                  <a:extLst>
                    <a:ext uri="{9D8B030D-6E8A-4147-A177-3AD203B41FA5}">
                      <a16:colId xmlns:a16="http://schemas.microsoft.com/office/drawing/2014/main" val="677509943"/>
                    </a:ext>
                  </a:extLst>
                </a:gridCol>
                <a:gridCol w="691718">
                  <a:extLst>
                    <a:ext uri="{9D8B030D-6E8A-4147-A177-3AD203B41FA5}">
                      <a16:colId xmlns:a16="http://schemas.microsoft.com/office/drawing/2014/main" val="2244549047"/>
                    </a:ext>
                  </a:extLst>
                </a:gridCol>
                <a:gridCol w="691718">
                  <a:extLst>
                    <a:ext uri="{9D8B030D-6E8A-4147-A177-3AD203B41FA5}">
                      <a16:colId xmlns:a16="http://schemas.microsoft.com/office/drawing/2014/main" val="101825891"/>
                    </a:ext>
                  </a:extLst>
                </a:gridCol>
                <a:gridCol w="691718">
                  <a:extLst>
                    <a:ext uri="{9D8B030D-6E8A-4147-A177-3AD203B41FA5}">
                      <a16:colId xmlns:a16="http://schemas.microsoft.com/office/drawing/2014/main" val="869905883"/>
                    </a:ext>
                  </a:extLst>
                </a:gridCol>
                <a:gridCol w="691718">
                  <a:extLst>
                    <a:ext uri="{9D8B030D-6E8A-4147-A177-3AD203B41FA5}">
                      <a16:colId xmlns:a16="http://schemas.microsoft.com/office/drawing/2014/main" val="3867332236"/>
                    </a:ext>
                  </a:extLst>
                </a:gridCol>
              </a:tblGrid>
              <a:tr h="273050">
                <a:tc>
                  <a:txBody>
                    <a:bodyPr/>
                    <a:lstStyle/>
                    <a:p>
                      <a:pPr algn="l" fontAlgn="ct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a:effectLst/>
                        </a:rPr>
                        <a:t>2022</a:t>
                      </a:r>
                      <a:endParaRPr lang="en-US" sz="1200" b="0" i="0" u="none" strike="noStrike">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a:effectLst/>
                        </a:rPr>
                        <a:t>2023</a:t>
                      </a:r>
                      <a:endParaRPr lang="en-US" sz="1200" b="0" i="0" u="none" strike="noStrike">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a:effectLst/>
                        </a:rPr>
                        <a:t>2024</a:t>
                      </a:r>
                      <a:endParaRPr lang="en-US" sz="1200" b="0" i="0" u="none" strike="noStrike">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a:effectLst/>
                        </a:rPr>
                        <a:t>2025</a:t>
                      </a:r>
                      <a:endParaRPr lang="en-US" sz="1200" b="0" i="0" u="none" strike="noStrike">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2026</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74880768"/>
                  </a:ext>
                </a:extLst>
              </a:tr>
              <a:tr h="273050">
                <a:tc>
                  <a:txBody>
                    <a:bodyPr/>
                    <a:lstStyle/>
                    <a:p>
                      <a:pPr algn="l" fontAlgn="ctr"/>
                      <a:r>
                        <a:rPr lang="en-US" sz="1200" b="0" i="0" u="none" strike="noStrike" dirty="0">
                          <a:solidFill>
                            <a:srgbClr val="231F20"/>
                          </a:solidFill>
                          <a:effectLst/>
                          <a:latin typeface="Segoe UI" panose="020B0502040204020203" pitchFamily="34" charset="0"/>
                        </a:rPr>
                        <a:t>  Capital Plan $M</a:t>
                      </a: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ase"/>
                      <a:r>
                        <a:rPr lang="en-US" sz="1200" b="0" i="0" dirty="0">
                          <a:solidFill>
                            <a:srgbClr val="000000"/>
                          </a:solidFill>
                          <a:effectLst/>
                          <a:latin typeface="Segoe UI" panose="020B0502040204020203" pitchFamily="34" charset="0"/>
                        </a:rPr>
                        <a:t>  371.8 </a:t>
                      </a:r>
                      <a:endParaRPr lang="en-US" sz="1200" b="0" i="0" dirty="0">
                        <a:solidFill>
                          <a:srgbClr val="231F20"/>
                        </a:solidFill>
                        <a:effectLst/>
                      </a:endParaRPr>
                    </a:p>
                  </a:txBody>
                  <a:tcPr anchor="b">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ase"/>
                      <a:r>
                        <a:rPr lang="en-US" sz="1200" b="0" i="0" dirty="0">
                          <a:solidFill>
                            <a:srgbClr val="000000"/>
                          </a:solidFill>
                          <a:effectLst/>
                          <a:latin typeface="Segoe UI" panose="020B0502040204020203" pitchFamily="34" charset="0"/>
                        </a:rPr>
                        <a:t>390.9 </a:t>
                      </a:r>
                      <a:endParaRPr lang="en-US" sz="1200" b="0" i="0" dirty="0">
                        <a:solidFill>
                          <a:srgbClr val="231F20"/>
                        </a:solidFill>
                        <a:effectLst/>
                      </a:endParaRPr>
                    </a:p>
                  </a:txBody>
                  <a:tcPr anchor="b">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ase"/>
                      <a:r>
                        <a:rPr lang="en-US" sz="1200" b="0" i="0" dirty="0">
                          <a:solidFill>
                            <a:srgbClr val="000000"/>
                          </a:solidFill>
                          <a:effectLst/>
                          <a:latin typeface="Segoe UI" panose="020B0502040204020203" pitchFamily="34" charset="0"/>
                        </a:rPr>
                        <a:t>380.1 </a:t>
                      </a:r>
                      <a:endParaRPr lang="en-US" sz="1200" b="0" i="0" dirty="0">
                        <a:solidFill>
                          <a:srgbClr val="231F20"/>
                        </a:solidFill>
                        <a:effectLst/>
                      </a:endParaRPr>
                    </a:p>
                  </a:txBody>
                  <a:tcPr anchor="b">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ase"/>
                      <a:r>
                        <a:rPr lang="en-US" sz="1200" b="0" i="0" dirty="0">
                          <a:solidFill>
                            <a:srgbClr val="000000"/>
                          </a:solidFill>
                          <a:effectLst/>
                          <a:latin typeface="Segoe UI" panose="020B0502040204020203" pitchFamily="34" charset="0"/>
                        </a:rPr>
                        <a:t>377.7 </a:t>
                      </a:r>
                      <a:endParaRPr lang="en-US" sz="1200" b="0" i="0" dirty="0">
                        <a:solidFill>
                          <a:srgbClr val="231F20"/>
                        </a:solidFill>
                        <a:effectLst/>
                      </a:endParaRPr>
                    </a:p>
                  </a:txBody>
                  <a:tcPr anchor="b">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base"/>
                      <a:r>
                        <a:rPr lang="en-US" sz="1200" b="0" i="0" dirty="0">
                          <a:solidFill>
                            <a:srgbClr val="000000"/>
                          </a:solidFill>
                          <a:effectLst/>
                          <a:latin typeface="Segoe UI" panose="020B0502040204020203" pitchFamily="34" charset="0"/>
                        </a:rPr>
                        <a:t>378.4 </a:t>
                      </a:r>
                      <a:endParaRPr lang="en-US" sz="1200" b="0" i="0" dirty="0">
                        <a:solidFill>
                          <a:srgbClr val="231F20"/>
                        </a:solidFill>
                        <a:effectLst/>
                      </a:endParaRPr>
                    </a:p>
                  </a:txBody>
                  <a:tcPr anchor="b">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46410350"/>
                  </a:ext>
                </a:extLst>
              </a:tr>
              <a:tr h="273050">
                <a:tc>
                  <a:txBody>
                    <a:bodyPr/>
                    <a:lstStyle/>
                    <a:p>
                      <a:pPr algn="l" fontAlgn="ctr"/>
                      <a:r>
                        <a:rPr lang="en-US" sz="1200" u="none" strike="noStrike" dirty="0">
                          <a:effectLst/>
                        </a:rPr>
                        <a:t>  Revenue Requirement $M</a:t>
                      </a:r>
                      <a:endParaRPr lang="en-US" sz="1200" b="0" i="0" u="none" strike="noStrike" dirty="0">
                        <a:solidFill>
                          <a:srgbClr val="231F2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955.6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989.0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1,026.2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 1,050.2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1,079.1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2873726"/>
                  </a:ext>
                </a:extLst>
              </a:tr>
              <a:tr h="273050">
                <a:tc>
                  <a:txBody>
                    <a:bodyPr/>
                    <a:lstStyle/>
                    <a:p>
                      <a:pPr algn="l" fontAlgn="ctr"/>
                      <a:r>
                        <a:rPr lang="en-US" sz="1200" u="none" strike="noStrike" dirty="0">
                          <a:effectLst/>
                        </a:rPr>
                        <a:t>  Debt Service Coverage</a:t>
                      </a:r>
                      <a:endParaRPr lang="en-US" sz="1200" b="0" i="0" u="none" strike="noStrike" dirty="0">
                        <a:solidFill>
                          <a:srgbClr val="231F2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1.80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  1.80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1.80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1.87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200" u="none" strike="noStrike" dirty="0">
                          <a:effectLst/>
                        </a:rPr>
                        <a:t>1.90 </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4192055418"/>
                  </a:ext>
                </a:extLst>
              </a:tr>
              <a:tr h="273050">
                <a:tc>
                  <a:txBody>
                    <a:bodyPr/>
                    <a:lstStyle/>
                    <a:p>
                      <a:pPr algn="l" fontAlgn="ctr"/>
                      <a:r>
                        <a:rPr lang="en-US" sz="1200" u="none" strike="noStrike" dirty="0">
                          <a:effectLst/>
                        </a:rPr>
                        <a:t>  Annual Rate Increase</a:t>
                      </a:r>
                      <a:endParaRPr lang="en-US" sz="1200" b="0" i="0" u="none" strike="noStrike" dirty="0">
                        <a:solidFill>
                          <a:srgbClr val="231F2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3.9%</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3.8%</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3.8%</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3.0%</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200" u="none" strike="noStrike" dirty="0">
                          <a:effectLst/>
                        </a:rPr>
                        <a:t>3.0%</a:t>
                      </a:r>
                      <a:endParaRPr lang="en-US" sz="1200" b="0" i="0" u="none" strike="noStrike" dirty="0">
                        <a:solidFill>
                          <a:srgbClr val="000000"/>
                        </a:solidFill>
                        <a:effectLst/>
                        <a:latin typeface="Segoe UI" panose="020B0502040204020203"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78683897"/>
                  </a:ext>
                </a:extLst>
              </a:tr>
            </a:tbl>
          </a:graphicData>
        </a:graphic>
      </p:graphicFrame>
    </p:spTree>
    <p:extLst>
      <p:ext uri="{BB962C8B-B14F-4D97-AF65-F5344CB8AC3E}">
        <p14:creationId xmlns:p14="http://schemas.microsoft.com/office/powerpoint/2010/main" val="3957960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City Light PPT Template 2021">
  <a:themeElements>
    <a:clrScheme name="Custom 3">
      <a:dk1>
        <a:sysClr val="windowText" lastClr="000000"/>
      </a:dk1>
      <a:lt1>
        <a:sysClr val="window" lastClr="FFFFFF"/>
      </a:lt1>
      <a:dk2>
        <a:srgbClr val="4D4D4F"/>
      </a:dk2>
      <a:lt2>
        <a:srgbClr val="EEE5DC"/>
      </a:lt2>
      <a:accent1>
        <a:srgbClr val="0046AD"/>
      </a:accent1>
      <a:accent2>
        <a:srgbClr val="63B246"/>
      </a:accent2>
      <a:accent3>
        <a:srgbClr val="F58220"/>
      </a:accent3>
      <a:accent4>
        <a:srgbClr val="7C614C"/>
      </a:accent4>
      <a:accent5>
        <a:srgbClr val="DD5857"/>
      </a:accent5>
      <a:accent6>
        <a:srgbClr val="FFD043"/>
      </a:accent6>
      <a:hlink>
        <a:srgbClr val="0046AD"/>
      </a:hlink>
      <a:folHlink>
        <a:srgbClr val="0046AD"/>
      </a:folHlink>
    </a:clrScheme>
    <a:fontScheme name="Segoe UI">
      <a:majorFont>
        <a:latin typeface="Segoe UI"/>
        <a:ea typeface=""/>
        <a:cs typeface=""/>
      </a:majorFont>
      <a:minorFont>
        <a:latin typeface="Segoe UI"/>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City_Light_PowerPoint.potx" id="{CC143EAA-9F98-49F5-BECE-C328B9A411EE}" vid="{2019573C-3F6D-4ABF-926E-70CE8F0AC80F}"/>
    </a:ext>
  </a:extLst>
</a:theme>
</file>

<file path=ppt/theme/theme2.xml><?xml version="1.0" encoding="utf-8"?>
<a:theme xmlns:a="http://schemas.openxmlformats.org/drawingml/2006/main" name="SCL_Print_2017">
  <a:themeElements>
    <a:clrScheme name="SCL_Colors">
      <a:dk1>
        <a:sysClr val="windowText" lastClr="000000"/>
      </a:dk1>
      <a:lt1>
        <a:sysClr val="window" lastClr="FFFFFF"/>
      </a:lt1>
      <a:dk2>
        <a:srgbClr val="4D4D4F"/>
      </a:dk2>
      <a:lt2>
        <a:srgbClr val="0041A5"/>
      </a:lt2>
      <a:accent1>
        <a:srgbClr val="63B246"/>
      </a:accent1>
      <a:accent2>
        <a:srgbClr val="F36E38"/>
      </a:accent2>
      <a:accent3>
        <a:srgbClr val="7C614C"/>
      </a:accent3>
      <a:accent4>
        <a:srgbClr val="FFD043"/>
      </a:accent4>
      <a:accent5>
        <a:srgbClr val="DD5857"/>
      </a:accent5>
      <a:accent6>
        <a:srgbClr val="FFFFFF"/>
      </a:accent6>
      <a:hlink>
        <a:srgbClr val="0000FF"/>
      </a:hlink>
      <a:folHlink>
        <a:srgbClr val="800080"/>
      </a:folHlink>
    </a:clrScheme>
    <a:fontScheme name="Segoe UI">
      <a:majorFont>
        <a:latin typeface="Segoe UI"/>
        <a:ea typeface=""/>
        <a:cs typeface=""/>
      </a:majorFont>
      <a:minorFont>
        <a:latin typeface="Segoe UI"/>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lank.pptx" id="{79914608-564F-4176-8042-EC3CD18D82C3}" vid="{FE7B3EA7-2CE1-4CF2-AEA2-E92EDD0B8764}"/>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Segoe UI">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Segoe UI">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haredWithUsers xmlns="f4e81dd6-7ee9-4a2e-a017-f1b5e0f9a955">
      <UserInfo>
        <DisplayName>Moore, Julie</DisplayName>
        <AccountId>6880</AccountId>
        <AccountType/>
      </UserInfo>
      <UserInfo>
        <DisplayName>StPeter, Greg</DisplayName>
        <AccountId>1598</AccountId>
        <AccountType/>
      </UserInfo>
      <UserInfo>
        <DisplayName>Sherwood, Shelly</DisplayName>
        <AccountId>725</AccountId>
        <AccountType/>
      </UserInfo>
      <UserInfo>
        <DisplayName>Patrick, Lori</DisplayName>
        <AccountId>9543</AccountId>
        <AccountType/>
      </UserInfo>
      <UserInfo>
        <DisplayName>McDaniel, Kristin</DisplayName>
        <AccountId>1054</AccountId>
        <AccountType/>
      </UserInfo>
      <UserInfo>
        <DisplayName>Dannemiller, Margo</DisplayName>
        <AccountId>947</AccountId>
        <AccountType/>
      </UserInfo>
      <UserInfo>
        <DisplayName>Schultz, Nicole</DisplayName>
        <AccountId>1594</AccountId>
        <AccountType/>
      </UserInfo>
      <UserInfo>
        <DisplayName>Armstrong, Chris</DisplayName>
        <AccountId>3956</AccountId>
        <AccountType/>
      </UserInfo>
      <UserInfo>
        <DisplayName>Ambion, Hernann</DisplayName>
        <AccountId>1590</AccountId>
        <AccountType/>
      </UserInfo>
      <UserInfo>
        <DisplayName>White, Tony</DisplayName>
        <AccountId>1262</AccountId>
        <AccountType/>
      </UserInfo>
      <UserInfo>
        <DisplayName>Levesque, Jenny</DisplayName>
        <AccountId>1240</AccountId>
        <AccountType/>
      </UserInfo>
      <UserInfo>
        <DisplayName>Szopa, Valerie</DisplayName>
        <AccountId>1589</AccountId>
        <AccountType/>
      </UserInfo>
      <UserInfo>
        <DisplayName>MacDonald, Nathan</DisplayName>
        <AccountId>4461</AccountId>
        <AccountType/>
      </UserInfo>
      <UserInfo>
        <DisplayName>Hay, Kelsey</DisplayName>
        <AccountId>8044</AccountId>
        <AccountType/>
      </UserInfo>
      <UserInfo>
        <DisplayName>Lenahansen, Colleen</DisplayName>
        <AccountId>10649</AccountId>
        <AccountType/>
      </UserInfo>
      <UserInfo>
        <DisplayName>Chan, Jen</DisplayName>
        <AccountId>7428</AccountId>
        <AccountType/>
      </UserInfo>
    </SharedWithUser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94945B03946D0E42AE12F6CF605CB9E1" ma:contentTypeVersion="10" ma:contentTypeDescription="Create a new document." ma:contentTypeScope="" ma:versionID="43da3ab757b809efb71e843e6b464316">
  <xsd:schema xmlns:xsd="http://www.w3.org/2001/XMLSchema" xmlns:xs="http://www.w3.org/2001/XMLSchema" xmlns:p="http://schemas.microsoft.com/office/2006/metadata/properties" xmlns:ns2="82167d1a-b465-4b21-a64c-f93d2cd4b9fe" xmlns:ns3="f4e81dd6-7ee9-4a2e-a017-f1b5e0f9a955" targetNamespace="http://schemas.microsoft.com/office/2006/metadata/properties" ma:root="true" ma:fieldsID="0884aa75e5b9519998c4f9717187becf" ns2:_="" ns3:_="">
    <xsd:import namespace="82167d1a-b465-4b21-a64c-f93d2cd4b9fe"/>
    <xsd:import namespace="f4e81dd6-7ee9-4a2e-a017-f1b5e0f9a955"/>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ServiceLocation"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2167d1a-b465-4b21-a64c-f93d2cd4b9f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4e81dd6-7ee9-4a2e-a017-f1b5e0f9a955"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6928E98-A7D6-4210-9862-530DBFC4AB28}">
  <ds:schemaRefs>
    <ds:schemaRef ds:uri="http://schemas.microsoft.com/office/infopath/2007/PartnerControls"/>
    <ds:schemaRef ds:uri="http://purl.org/dc/elements/1.1/"/>
    <ds:schemaRef ds:uri="http://schemas.microsoft.com/office/2006/metadata/properties"/>
    <ds:schemaRef ds:uri="http://purl.org/dc/terms/"/>
    <ds:schemaRef ds:uri="http://schemas.openxmlformats.org/package/2006/metadata/core-properties"/>
    <ds:schemaRef ds:uri="82167d1a-b465-4b21-a64c-f93d2cd4b9fe"/>
    <ds:schemaRef ds:uri="http://schemas.microsoft.com/office/2006/documentManagement/types"/>
    <ds:schemaRef ds:uri="f4e81dd6-7ee9-4a2e-a017-f1b5e0f9a955"/>
    <ds:schemaRef ds:uri="http://www.w3.org/XML/1998/namespace"/>
    <ds:schemaRef ds:uri="http://purl.org/dc/dcmitype/"/>
  </ds:schemaRefs>
</ds:datastoreItem>
</file>

<file path=customXml/itemProps2.xml><?xml version="1.0" encoding="utf-8"?>
<ds:datastoreItem xmlns:ds="http://schemas.openxmlformats.org/officeDocument/2006/customXml" ds:itemID="{415C6052-2E63-4F8D-8B28-5CFD7FBDD4C5}">
  <ds:schemaRefs>
    <ds:schemaRef ds:uri="http://schemas.microsoft.com/sharepoint/v3/contenttype/forms"/>
  </ds:schemaRefs>
</ds:datastoreItem>
</file>

<file path=customXml/itemProps3.xml><?xml version="1.0" encoding="utf-8"?>
<ds:datastoreItem xmlns:ds="http://schemas.openxmlformats.org/officeDocument/2006/customXml" ds:itemID="{77411037-87B1-4002-99FA-21CDEA5202FE}">
  <ds:schemaRefs>
    <ds:schemaRef ds:uri="82167d1a-b465-4b21-a64c-f93d2cd4b9fe"/>
    <ds:schemaRef ds:uri="f4e81dd6-7ee9-4a2e-a017-f1b5e0f9a955"/>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
  <TotalTime>500</TotalTime>
  <Words>641</Words>
  <Application>Microsoft Office PowerPoint</Application>
  <PresentationFormat>Widescreen</PresentationFormat>
  <Paragraphs>111</Paragraphs>
  <Slides>10</Slides>
  <Notes>6</Notes>
  <HiddenSlides>0</HiddenSlides>
  <MMClips>0</MMClips>
  <ScaleCrop>false</ScaleCrop>
  <HeadingPairs>
    <vt:vector size="8" baseType="variant">
      <vt:variant>
        <vt:lpstr>Fonts Used</vt:lpstr>
      </vt:variant>
      <vt:variant>
        <vt:i4>4</vt:i4>
      </vt:variant>
      <vt:variant>
        <vt:lpstr>Theme</vt:lpstr>
      </vt:variant>
      <vt:variant>
        <vt:i4>2</vt:i4>
      </vt:variant>
      <vt:variant>
        <vt:lpstr>Embedded OLE Servers</vt:lpstr>
      </vt:variant>
      <vt:variant>
        <vt:i4>1</vt:i4>
      </vt:variant>
      <vt:variant>
        <vt:lpstr>Slide Titles</vt:lpstr>
      </vt:variant>
      <vt:variant>
        <vt:i4>10</vt:i4>
      </vt:variant>
    </vt:vector>
  </HeadingPairs>
  <TitlesOfParts>
    <vt:vector size="17" baseType="lpstr">
      <vt:lpstr>Arial</vt:lpstr>
      <vt:lpstr>Calibri</vt:lpstr>
      <vt:lpstr>Courier New</vt:lpstr>
      <vt:lpstr>Segoe UI</vt:lpstr>
      <vt:lpstr>City Light PPT Template 2021</vt:lpstr>
      <vt:lpstr>SCL_Print_2017</vt:lpstr>
      <vt:lpstr>Acrobat Document</vt:lpstr>
      <vt:lpstr>Long-Term Debt Planning Part Two</vt:lpstr>
      <vt:lpstr>Overview</vt:lpstr>
      <vt:lpstr>Capital Spending and Funding</vt:lpstr>
      <vt:lpstr>Debt and Leverage Metrics</vt:lpstr>
      <vt:lpstr>What questions do you have so far?  </vt:lpstr>
      <vt:lpstr>Utility Benchmark Survey</vt:lpstr>
      <vt:lpstr>Do you think City Light’s debt and leverage trajectory reasonable/prudent?  Why or why not?  What (if any) course corrections  should City Light make?  </vt:lpstr>
      <vt:lpstr>Financial Policies and Other Debt Management Tools</vt:lpstr>
      <vt:lpstr>A couple of ideas for amending financial policies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Template Customization</dc:title>
  <dc:creator>Armstrong, Chris</dc:creator>
  <cp:lastModifiedBy>Barreca, Leigh</cp:lastModifiedBy>
  <cp:revision>3</cp:revision>
  <dcterms:created xsi:type="dcterms:W3CDTF">2021-06-15T20:29:40Z</dcterms:created>
  <dcterms:modified xsi:type="dcterms:W3CDTF">2021-10-21T19:46:03Z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0x01010094945B03946D0E42AE12F6CF605CB9E1</vt:lpwstr>
  </property>
</Properties>
</file>