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9"/>
  </p:notesMasterIdLst>
  <p:sldIdLst>
    <p:sldId id="261" r:id="rId3"/>
    <p:sldId id="274" r:id="rId4"/>
    <p:sldId id="276" r:id="rId5"/>
    <p:sldId id="270" r:id="rId6"/>
    <p:sldId id="266"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57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31CC2-3EB6-42DC-A128-5224D90D334D}"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BD64B-C795-4004-A0BE-643B0C084655}" type="slidenum">
              <a:rPr lang="en-US" smtClean="0"/>
              <a:t>‹#›</a:t>
            </a:fld>
            <a:endParaRPr lang="en-US"/>
          </a:p>
        </p:txBody>
      </p:sp>
    </p:spTree>
    <p:extLst>
      <p:ext uri="{BB962C8B-B14F-4D97-AF65-F5344CB8AC3E}">
        <p14:creationId xmlns:p14="http://schemas.microsoft.com/office/powerpoint/2010/main" val="169671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Cedar River begins within a protected watershed on the west side of the Cascade Mountains and eventually drains into the south end of Lake Washington.  The watershed area totals about 79,700 acres of which 99.7 percent is owned by SPU.  The Cedar River water supply system also consists of Chester Morse Lake, the </a:t>
            </a:r>
            <a:r>
              <a:rPr lang="en-US" dirty="0" err="1" smtClean="0"/>
              <a:t>Landsburg</a:t>
            </a:r>
            <a:r>
              <a:rPr lang="en-US" dirty="0" smtClean="0"/>
              <a:t> Facilities, the Cedar Supply Pipelines, Lake Youngs, the Cedar Water Treatment Facility, the Lake Youngs Tunnel and Pump Station, and Control Works.</a:t>
            </a:r>
          </a:p>
          <a:p>
            <a:endParaRPr lang="en-US" dirty="0" smtClean="0"/>
          </a:p>
          <a:p>
            <a:r>
              <a:rPr lang="en-US" dirty="0" smtClean="0"/>
              <a:t>The South Fork Tolt River watershed has a drainage area of approximately 12,100 acres in northeastern King County.  The south fork of the river eventually flows into the Snoqualmie River.  The watershed is controlled by SPU, which owns 69 percent of the area.  The remainder is owned by the US Forest Service.  The Tolt River water supply system consists of the Tolt Reservoir, the Tolt Penstock, the Regulating Basin, the Tolt Treatment Facilities, and the Tolt Pipelines.</a:t>
            </a:r>
          </a:p>
          <a:p>
            <a:endParaRPr lang="en-US" dirty="0"/>
          </a:p>
        </p:txBody>
      </p:sp>
      <p:sp>
        <p:nvSpPr>
          <p:cNvPr id="4" name="Slide Number Placeholder 3"/>
          <p:cNvSpPr>
            <a:spLocks noGrp="1"/>
          </p:cNvSpPr>
          <p:nvPr>
            <p:ph type="sldNum" sz="quarter" idx="10"/>
          </p:nvPr>
        </p:nvSpPr>
        <p:spPr/>
        <p:txBody>
          <a:bodyPr/>
          <a:lstStyle/>
          <a:p>
            <a:fld id="{9F23B5FD-CABA-4D8B-AF83-73D8981EC35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762000" y="1295400"/>
            <a:ext cx="8153400" cy="1143000"/>
          </a:xfrm>
          <a:prstGeom prst="rect">
            <a:avLst/>
          </a:prstGeom>
        </p:spPr>
        <p:txBody>
          <a:bodyPr/>
          <a:lstStyle/>
          <a:p>
            <a:r>
              <a:rPr lang="en-US" smtClean="0"/>
              <a:t>Click to edit Master title style</a:t>
            </a:r>
            <a:endParaRPr lang="en-US" dirty="0"/>
          </a:p>
        </p:txBody>
      </p:sp>
      <p:sp>
        <p:nvSpPr>
          <p:cNvPr id="8" name="Text Placeholder 7"/>
          <p:cNvSpPr>
            <a:spLocks noGrp="1"/>
          </p:cNvSpPr>
          <p:nvPr>
            <p:ph type="body" sz="quarter" idx="10" hasCustomPrompt="1"/>
          </p:nvPr>
        </p:nvSpPr>
        <p:spPr>
          <a:xfrm>
            <a:off x="2057400" y="2438400"/>
            <a:ext cx="6858000" cy="762000"/>
          </a:xfrm>
          <a:prstGeom prst="rect">
            <a:avLst/>
          </a:prstGeom>
        </p:spPr>
        <p:txBody>
          <a:bodyPr/>
          <a:lstStyle>
            <a:lvl1pPr algn="r">
              <a:buNone/>
              <a:defRPr sz="3400" baseline="0">
                <a:latin typeface="Arial" pitchFamily="34" charset="0"/>
              </a:defRPr>
            </a:lvl1pPr>
          </a:lstStyle>
          <a:p>
            <a:pPr lvl="0"/>
            <a:r>
              <a:rPr lang="en-US" dirty="0" smtClean="0"/>
              <a:t>Click to edit subtitle</a:t>
            </a:r>
            <a:endParaRPr lang="en-US" dirty="0"/>
          </a:p>
        </p:txBody>
      </p:sp>
      <p:sp>
        <p:nvSpPr>
          <p:cNvPr id="9" name="Text Placeholder 7"/>
          <p:cNvSpPr>
            <a:spLocks noGrp="1"/>
          </p:cNvSpPr>
          <p:nvPr>
            <p:ph type="body" sz="quarter" idx="11" hasCustomPrompt="1"/>
          </p:nvPr>
        </p:nvSpPr>
        <p:spPr>
          <a:xfrm>
            <a:off x="2057400" y="3200400"/>
            <a:ext cx="6858000" cy="762000"/>
          </a:xfrm>
          <a:prstGeom prst="rect">
            <a:avLst/>
          </a:prstGeom>
        </p:spPr>
        <p:txBody>
          <a:bodyPr/>
          <a:lstStyle>
            <a:lvl1pPr algn="r">
              <a:buNone/>
              <a:defRPr sz="2600" baseline="0">
                <a:latin typeface="Arial" pitchFamily="34" charset="0"/>
              </a:defRPr>
            </a:lvl1pPr>
          </a:lstStyle>
          <a:p>
            <a:pPr lvl="0"/>
            <a:r>
              <a:rPr lang="en-US" dirty="0" smtClean="0"/>
              <a:t>Click to edit subtitle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762000" y="1295400"/>
            <a:ext cx="8153400" cy="1143000"/>
          </a:xfrm>
          <a:prstGeom prst="rect">
            <a:avLst/>
          </a:prstGeom>
        </p:spPr>
        <p:txBody>
          <a:bodyPr/>
          <a:lstStyle/>
          <a:p>
            <a:r>
              <a:rPr lang="en-US" smtClean="0"/>
              <a:t>Click to edit Master title style</a:t>
            </a:r>
            <a:endParaRPr lang="en-US" dirty="0"/>
          </a:p>
        </p:txBody>
      </p:sp>
      <p:sp>
        <p:nvSpPr>
          <p:cNvPr id="8" name="Text Placeholder 7"/>
          <p:cNvSpPr>
            <a:spLocks noGrp="1"/>
          </p:cNvSpPr>
          <p:nvPr>
            <p:ph type="body" sz="quarter" idx="10" hasCustomPrompt="1"/>
          </p:nvPr>
        </p:nvSpPr>
        <p:spPr>
          <a:xfrm>
            <a:off x="2057400" y="2438400"/>
            <a:ext cx="6858000" cy="762000"/>
          </a:xfrm>
          <a:prstGeom prst="rect">
            <a:avLst/>
          </a:prstGeom>
        </p:spPr>
        <p:txBody>
          <a:bodyPr/>
          <a:lstStyle>
            <a:lvl1pPr algn="r">
              <a:buNone/>
              <a:defRPr sz="3400" baseline="0">
                <a:latin typeface="Arial" pitchFamily="34" charset="0"/>
              </a:defRPr>
            </a:lvl1pPr>
          </a:lstStyle>
          <a:p>
            <a:pPr lvl="0"/>
            <a:r>
              <a:rPr lang="en-US" dirty="0" smtClean="0"/>
              <a:t>Click to edit subtitle</a:t>
            </a:r>
            <a:endParaRPr lang="en-US" dirty="0"/>
          </a:p>
        </p:txBody>
      </p:sp>
      <p:sp>
        <p:nvSpPr>
          <p:cNvPr id="9" name="Text Placeholder 7"/>
          <p:cNvSpPr>
            <a:spLocks noGrp="1"/>
          </p:cNvSpPr>
          <p:nvPr>
            <p:ph type="body" sz="quarter" idx="11" hasCustomPrompt="1"/>
          </p:nvPr>
        </p:nvSpPr>
        <p:spPr>
          <a:xfrm>
            <a:off x="2057400" y="3200400"/>
            <a:ext cx="6858000" cy="762000"/>
          </a:xfrm>
          <a:prstGeom prst="rect">
            <a:avLst/>
          </a:prstGeom>
        </p:spPr>
        <p:txBody>
          <a:bodyPr/>
          <a:lstStyle>
            <a:lvl1pPr algn="r">
              <a:buNone/>
              <a:defRPr sz="2600" baseline="0">
                <a:latin typeface="Arial" pitchFamily="34" charset="0"/>
              </a:defRPr>
            </a:lvl1pPr>
          </a:lstStyle>
          <a:p>
            <a:pPr lvl="0"/>
            <a:r>
              <a:rPr lang="en-US" dirty="0" smtClean="0"/>
              <a:t>Click to edit subtitle</a:t>
            </a:r>
            <a:endParaRPr lang="en-US" dirty="0"/>
          </a:p>
        </p:txBody>
      </p:sp>
    </p:spTree>
    <p:extLst>
      <p:ext uri="{BB962C8B-B14F-4D97-AF65-F5344CB8AC3E}">
        <p14:creationId xmlns:p14="http://schemas.microsoft.com/office/powerpoint/2010/main" val="16199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457200" y="6324600"/>
            <a:ext cx="2133600" cy="365125"/>
          </a:xfrm>
        </p:spPr>
        <p:txBody>
          <a:bodyPr/>
          <a:lstStyle/>
          <a:p>
            <a:fld id="{32DEF3B3-4D30-45D4-83D7-B2115A6F56B2}" type="slidenum">
              <a:rPr lang="en-US" smtClean="0"/>
              <a:t>‹#›</a:t>
            </a:fld>
            <a:endParaRPr lang="en-US"/>
          </a:p>
        </p:txBody>
      </p:sp>
      <p:sp>
        <p:nvSpPr>
          <p:cNvPr id="8" name="Text Placeholder 7"/>
          <p:cNvSpPr>
            <a:spLocks noGrp="1"/>
          </p:cNvSpPr>
          <p:nvPr>
            <p:ph type="body" sz="quarter" idx="13"/>
          </p:nvPr>
        </p:nvSpPr>
        <p:spPr>
          <a:xfrm>
            <a:off x="457200" y="1600200"/>
            <a:ext cx="8229600" cy="4495800"/>
          </a:xfrm>
          <a:prstGeom prst="rect">
            <a:avLst/>
          </a:prstGeom>
        </p:spPr>
        <p:txBody>
          <a:bodyPr/>
          <a:lstStyle>
            <a:lvl1pPr>
              <a:buFont typeface="Calibri" pitchFamily="34" charset="0"/>
              <a:buNone/>
              <a:defRPr b="1" i="0" baseline="0">
                <a:latin typeface="Arial" pitchFamily="34" charset="0"/>
              </a:defRPr>
            </a:lvl1pPr>
            <a:lvl2pPr>
              <a:buFont typeface="Calibri" pitchFamily="34" charset="0"/>
              <a:buChar char="□"/>
              <a:defRPr/>
            </a:lvl2pPr>
            <a:lvl3pPr>
              <a:buFont typeface="Calibri" pitchFamily="34" charset="0"/>
              <a:buChar char="□"/>
              <a:defRPr/>
            </a:lvl3pPr>
            <a:lvl4pPr>
              <a:buFont typeface="Calibri" pitchFamily="34" charset="0"/>
              <a:buChar char="□"/>
              <a:defRPr/>
            </a:lvl4pPr>
            <a:lvl5pPr>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495800"/>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Slide Number Placeholder 6"/>
          <p:cNvSpPr>
            <a:spLocks noGrp="1"/>
          </p:cNvSpPr>
          <p:nvPr>
            <p:ph type="sldNum" sz="quarter" idx="12"/>
          </p:nvPr>
        </p:nvSpPr>
        <p:spPr/>
        <p:txBody>
          <a:bodyPr/>
          <a:lstStyle/>
          <a:p>
            <a:fld id="{32DEF3B3-4D30-45D4-83D7-B2115A6F56B2}" type="slidenum">
              <a:rPr lang="en-US" smtClean="0"/>
              <a:t>‹#›</a:t>
            </a:fld>
            <a:endParaRPr lang="en-US"/>
          </a:p>
        </p:txBody>
      </p:sp>
      <p:sp>
        <p:nvSpPr>
          <p:cNvPr id="9" name="Text Placeholder 8"/>
          <p:cNvSpPr>
            <a:spLocks noGrp="1"/>
          </p:cNvSpPr>
          <p:nvPr>
            <p:ph type="body" sz="quarter" idx="13"/>
          </p:nvPr>
        </p:nvSpPr>
        <p:spPr>
          <a:xfrm>
            <a:off x="4724400" y="1600200"/>
            <a:ext cx="3733800" cy="4495800"/>
          </a:xfrm>
          <a:prstGeom prst="rect">
            <a:avLst/>
          </a:prstGeom>
        </p:spPr>
        <p:txBody>
          <a:bodyPr/>
          <a:lstStyle>
            <a:lvl1pPr indent="0">
              <a:buFont typeface="Calibri" pitchFamily="34" charset="0"/>
              <a:buNone/>
              <a:defRPr sz="2400" b="1" i="0" baseline="0">
                <a:latin typeface="Arial" pitchFamily="34" charset="0"/>
              </a:defRPr>
            </a:lvl1pPr>
            <a:lvl2pPr>
              <a:buFont typeface="Calibri" pitchFamily="34" charset="0"/>
              <a:buChar char="□"/>
              <a:defRPr baseline="0">
                <a:latin typeface="Arial" pitchFamily="34" charset="0"/>
              </a:defRPr>
            </a:lvl2pPr>
            <a:lvl3pPr>
              <a:buFont typeface="Calibri" pitchFamily="34" charset="0"/>
              <a:buChar char="□"/>
              <a:defRPr baseline="0">
                <a:latin typeface="Arial" pitchFamily="34" charset="0"/>
              </a:defRPr>
            </a:lvl3pPr>
            <a:lvl4pPr>
              <a:buFont typeface="Calibri" pitchFamily="34" charset="0"/>
              <a:buChar char="□"/>
              <a:defRPr baseline="0">
                <a:latin typeface="Arial" pitchFamily="34" charset="0"/>
              </a:defRPr>
            </a:lvl4pPr>
            <a:lvl5pPr>
              <a:buFont typeface="Calibri" pitchFamily="34" charset="0"/>
              <a:buChar char="□"/>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32DEF3B3-4D30-45D4-83D7-B2115A6F56B2}" type="slidenum">
              <a:rPr lang="en-US" smtClean="0"/>
              <a:t>‹#›</a:t>
            </a:fld>
            <a:endParaRPr lang="en-US"/>
          </a:p>
        </p:txBody>
      </p:sp>
      <p:sp>
        <p:nvSpPr>
          <p:cNvPr id="8" name="Content Placeholder 2"/>
          <p:cNvSpPr>
            <a:spLocks noGrp="1"/>
          </p:cNvSpPr>
          <p:nvPr>
            <p:ph sz="half" idx="1"/>
          </p:nvPr>
        </p:nvSpPr>
        <p:spPr>
          <a:xfrm>
            <a:off x="457200" y="1600200"/>
            <a:ext cx="8229600" cy="4525963"/>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 point start2.psd"/>
          <p:cNvPicPr>
            <a:picLocks noChangeAspect="1"/>
          </p:cNvPicPr>
          <p:nvPr/>
        </p:nvPicPr>
        <p:blipFill>
          <a:blip r:embed="rId4" cstate="print"/>
          <a:srcRect/>
          <a:stretch>
            <a:fillRect/>
          </a:stretch>
        </p:blipFill>
        <p:spPr bwMode="auto">
          <a:xfrm>
            <a:off x="0" y="1776413"/>
            <a:ext cx="9144000" cy="5081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r" defTabSz="914400" rtl="0" eaLnBrk="1" latinLnBrk="0" hangingPunct="1">
        <a:spcBef>
          <a:spcPct val="0"/>
        </a:spcBef>
        <a:buNone/>
        <a:defRPr sz="4000" b="1" i="0" kern="1200" baseline="0">
          <a:solidFill>
            <a:srgbClr val="062E7B"/>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pitchFamily="34" charset="0"/>
              </a:defRPr>
            </a:lvl1pPr>
          </a:lstStyle>
          <a:p>
            <a:fld id="{32DEF3B3-4D30-45D4-83D7-B2115A6F56B2}" type="slidenum">
              <a:rPr lang="en-US" smtClean="0"/>
              <a:t>‹#›</a:t>
            </a:fld>
            <a:endParaRPr lang="en-US"/>
          </a:p>
        </p:txBody>
      </p:sp>
      <p:pic>
        <p:nvPicPr>
          <p:cNvPr id="7" name="Picture 6" descr="power point start2-2.psd"/>
          <p:cNvPicPr>
            <a:picLocks noChangeAspect="1"/>
          </p:cNvPicPr>
          <p:nvPr/>
        </p:nvPicPr>
        <p:blipFill>
          <a:blip r:embed="rId5" cstate="print"/>
          <a:srcRect/>
          <a:stretch>
            <a:fillRect/>
          </a:stretch>
        </p:blipFill>
        <p:spPr bwMode="auto">
          <a:xfrm>
            <a:off x="4779963" y="4430713"/>
            <a:ext cx="4373562" cy="2427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762000" y="762000"/>
            <a:ext cx="8153400" cy="1143000"/>
          </a:xfrm>
        </p:spPr>
        <p:txBody>
          <a:bodyPr/>
          <a:lstStyle/>
          <a:p>
            <a:pPr algn="l"/>
            <a:r>
              <a:rPr lang="en-US" dirty="0" smtClean="0"/>
              <a:t>Boil Water </a:t>
            </a:r>
            <a:r>
              <a:rPr lang="en-US" dirty="0" smtClean="0"/>
              <a:t>Advisories </a:t>
            </a:r>
            <a:r>
              <a:rPr lang="en-US" dirty="0"/>
              <a:t>– </a:t>
            </a:r>
            <a:r>
              <a:rPr lang="en-US" dirty="0" smtClean="0"/>
              <a:t/>
            </a:r>
            <a:br>
              <a:rPr lang="en-US" dirty="0" smtClean="0"/>
            </a:br>
            <a:r>
              <a:rPr lang="en-US" dirty="0" smtClean="0"/>
              <a:t>Notification</a:t>
            </a:r>
            <a:endParaRPr lang="en-US" dirty="0"/>
          </a:p>
        </p:txBody>
      </p:sp>
      <p:sp>
        <p:nvSpPr>
          <p:cNvPr id="8" name="Text Placeholder 7"/>
          <p:cNvSpPr>
            <a:spLocks noGrp="1"/>
          </p:cNvSpPr>
          <p:nvPr>
            <p:ph type="body" sz="quarter" idx="10"/>
          </p:nvPr>
        </p:nvSpPr>
        <p:spPr/>
        <p:txBody>
          <a:bodyPr/>
          <a:lstStyle/>
          <a:p>
            <a:r>
              <a:rPr lang="en-US" dirty="0" smtClean="0"/>
              <a:t>Operating Board</a:t>
            </a:r>
            <a:endParaRPr lang="en-US" dirty="0"/>
          </a:p>
        </p:txBody>
      </p:sp>
      <p:sp>
        <p:nvSpPr>
          <p:cNvPr id="9" name="Text Placeholder 8"/>
          <p:cNvSpPr>
            <a:spLocks noGrp="1"/>
          </p:cNvSpPr>
          <p:nvPr>
            <p:ph type="body" sz="quarter" idx="11"/>
          </p:nvPr>
        </p:nvSpPr>
        <p:spPr/>
        <p:txBody>
          <a:bodyPr/>
          <a:lstStyle/>
          <a:p>
            <a:r>
              <a:rPr lang="en-US" dirty="0" smtClean="0"/>
              <a:t>April 2, 2015</a:t>
            </a:r>
            <a:endParaRPr lang="en-US" dirty="0"/>
          </a:p>
        </p:txBody>
      </p:sp>
    </p:spTree>
    <p:extLst>
      <p:ext uri="{BB962C8B-B14F-4D97-AF65-F5344CB8AC3E}">
        <p14:creationId xmlns:p14="http://schemas.microsoft.com/office/powerpoint/2010/main" val="363922328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SPU Drinking Water System</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33400" y="1143000"/>
            <a:ext cx="7239000" cy="540822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287806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200"/>
              </a:spcBef>
              <a:spcAft>
                <a:spcPts val="1200"/>
              </a:spcAft>
            </a:pPr>
            <a:r>
              <a:rPr lang="en-US" dirty="0" smtClean="0"/>
              <a:t>10 Year Regional TCR Summary</a:t>
            </a:r>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755083068"/>
              </p:ext>
            </p:extLst>
          </p:nvPr>
        </p:nvGraphicFramePr>
        <p:xfrm>
          <a:off x="457198" y="1143000"/>
          <a:ext cx="8229603" cy="4585052"/>
        </p:xfrm>
        <a:graphic>
          <a:graphicData uri="http://schemas.openxmlformats.org/drawingml/2006/table">
            <a:tbl>
              <a:tblPr>
                <a:tableStyleId>{5C22544A-7EE6-4342-B048-85BDC9FD1C3A}</a:tableStyleId>
              </a:tblPr>
              <a:tblGrid>
                <a:gridCol w="843148"/>
                <a:gridCol w="843148"/>
                <a:gridCol w="653143"/>
                <a:gridCol w="486888"/>
                <a:gridCol w="570016"/>
                <a:gridCol w="570016"/>
                <a:gridCol w="570016"/>
                <a:gridCol w="570016"/>
                <a:gridCol w="570016"/>
                <a:gridCol w="570016"/>
                <a:gridCol w="570016"/>
                <a:gridCol w="570016"/>
                <a:gridCol w="843148"/>
              </a:tblGrid>
              <a:tr h="178130">
                <a:tc>
                  <a:txBody>
                    <a:bodyPr/>
                    <a:lstStyle/>
                    <a:p>
                      <a:pPr algn="l" fontAlgn="b"/>
                      <a:endParaRPr lang="en-US" sz="1200" b="1" i="0" u="none" strike="noStrike" dirty="0">
                        <a:solidFill>
                          <a:srgbClr val="000000"/>
                        </a:solidFill>
                        <a:effectLst/>
                        <a:latin typeface="Calibri"/>
                      </a:endParaRPr>
                    </a:p>
                  </a:txBody>
                  <a:tcPr marL="8906" marR="8906" marT="8906" marB="0" anchor="b"/>
                </a:tc>
                <a:tc>
                  <a:txBody>
                    <a:bodyPr/>
                    <a:lstStyle/>
                    <a:p>
                      <a:pPr algn="l" fontAlgn="b"/>
                      <a:r>
                        <a:rPr lang="en-US" sz="1200" b="1" u="none" strike="noStrike" dirty="0">
                          <a:effectLst/>
                        </a:rPr>
                        <a:t>Name</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2005</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2006</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2007</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2008</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2009</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2010</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2011</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2012</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2013</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2014</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Grand Total</a:t>
                      </a:r>
                      <a:endParaRPr lang="en-US" sz="1200" b="1" i="0" u="none" strike="noStrike" dirty="0">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Port of Seattle</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4</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Bellevue</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5</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13</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dirty="0">
                          <a:effectLst/>
                        </a:rPr>
                        <a:t>Bothell</a:t>
                      </a:r>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Skyway</a:t>
                      </a:r>
                      <a:endParaRPr lang="en-US" sz="1200" b="0" i="0" u="none" strike="noStrike" dirty="0">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KCWD 20</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North City</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KCWD 49</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Soos Creek</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5</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Highline</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4</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Northshore</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3</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7</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KCWD 90</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3</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4</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Woodinville</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Cedar River</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dirty="0">
                          <a:effectLst/>
                        </a:rPr>
                        <a:t>1</a:t>
                      </a:r>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KCWD 119</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KCWD 125</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Kirkland</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Mercer Island</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Seattle</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6</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7</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6</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8</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6</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0</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dirty="0">
                          <a:effectLst/>
                        </a:rPr>
                        <a:t>3</a:t>
                      </a:r>
                      <a:endParaRPr lang="en-US" sz="1200" b="0" i="0" u="none" strike="noStrike" dirty="0">
                        <a:solidFill>
                          <a:srgbClr val="000000"/>
                        </a:solidFill>
                        <a:effectLst/>
                        <a:latin typeface="Calibri"/>
                      </a:endParaRPr>
                    </a:p>
                  </a:txBody>
                  <a:tcPr marL="8906" marR="8906" marT="8906" marB="0" anchor="b"/>
                </a:tc>
                <a:tc>
                  <a:txBody>
                    <a:bodyPr/>
                    <a:lstStyle/>
                    <a:p>
                      <a:pPr algn="r" fontAlgn="b"/>
                      <a:r>
                        <a:rPr lang="en-US" sz="1200" u="none" strike="noStrike">
                          <a:effectLst/>
                        </a:rPr>
                        <a:t>4</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5</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47</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Tukwila</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8906" marR="8906" marT="8906" marB="0" anchor="b"/>
                </a:tc>
              </a:tr>
              <a:tr h="178130">
                <a:tc>
                  <a:txBody>
                    <a:bodyPr/>
                    <a:lstStyle/>
                    <a:p>
                      <a:pPr algn="l" fontAlgn="b"/>
                      <a:r>
                        <a:rPr lang="en-US" sz="1200" u="none" strike="noStrike" dirty="0">
                          <a:effectLst/>
                        </a:rPr>
                        <a:t>Grand Total</a:t>
                      </a:r>
                      <a:endParaRPr lang="en-US" sz="1200" b="1" i="0" u="none" strike="noStrike" dirty="0">
                        <a:solidFill>
                          <a:srgbClr val="000000"/>
                        </a:solidFill>
                        <a:effectLst/>
                        <a:latin typeface="Calibri"/>
                      </a:endParaRPr>
                    </a:p>
                  </a:txBody>
                  <a:tcPr marL="8906" marR="8906" marT="8906" marB="0" anchor="b"/>
                </a:tc>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8906" marR="8906" marT="8906" marB="0" anchor="b"/>
                </a:tc>
                <a:tc>
                  <a:txBody>
                    <a:bodyPr/>
                    <a:lstStyle/>
                    <a:p>
                      <a:pPr algn="r" fontAlgn="b"/>
                      <a:r>
                        <a:rPr lang="en-US" sz="1200" b="1" u="none" strike="noStrike" dirty="0">
                          <a:effectLst/>
                        </a:rPr>
                        <a:t>10</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15</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9</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11</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12</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10</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a:effectLst/>
                        </a:rPr>
                        <a:t>1</a:t>
                      </a:r>
                      <a:endParaRPr lang="en-US" sz="1200" b="1" i="0" u="none" strike="noStrike">
                        <a:solidFill>
                          <a:srgbClr val="000000"/>
                        </a:solidFill>
                        <a:effectLst/>
                        <a:latin typeface="Calibri"/>
                      </a:endParaRPr>
                    </a:p>
                  </a:txBody>
                  <a:tcPr marL="8906" marR="8906" marT="8906" marB="0" anchor="b"/>
                </a:tc>
                <a:tc>
                  <a:txBody>
                    <a:bodyPr/>
                    <a:lstStyle/>
                    <a:p>
                      <a:pPr algn="r" fontAlgn="b"/>
                      <a:r>
                        <a:rPr lang="en-US" sz="1200" b="1" u="none" strike="noStrike">
                          <a:effectLst/>
                        </a:rPr>
                        <a:t>4</a:t>
                      </a:r>
                      <a:endParaRPr lang="en-US" sz="1200" b="1" i="0" u="none" strike="noStrike">
                        <a:solidFill>
                          <a:srgbClr val="000000"/>
                        </a:solidFill>
                        <a:effectLst/>
                        <a:latin typeface="Calibri"/>
                      </a:endParaRPr>
                    </a:p>
                  </a:txBody>
                  <a:tcPr marL="8906" marR="8906" marT="8906" marB="0" anchor="b"/>
                </a:tc>
                <a:tc>
                  <a:txBody>
                    <a:bodyPr/>
                    <a:lstStyle/>
                    <a:p>
                      <a:pPr algn="r" fontAlgn="b"/>
                      <a:r>
                        <a:rPr lang="en-US" sz="1200" b="1" u="none" strike="noStrike" dirty="0">
                          <a:effectLst/>
                        </a:rPr>
                        <a:t>14</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14</a:t>
                      </a:r>
                      <a:endParaRPr lang="en-US" sz="1200" b="1" i="0" u="none" strike="noStrike" dirty="0">
                        <a:solidFill>
                          <a:srgbClr val="000000"/>
                        </a:solidFill>
                        <a:effectLst/>
                        <a:latin typeface="Calibri"/>
                      </a:endParaRPr>
                    </a:p>
                  </a:txBody>
                  <a:tcPr marL="8906" marR="8906" marT="8906" marB="0" anchor="b"/>
                </a:tc>
                <a:tc>
                  <a:txBody>
                    <a:bodyPr/>
                    <a:lstStyle/>
                    <a:p>
                      <a:pPr algn="r" fontAlgn="b"/>
                      <a:r>
                        <a:rPr lang="en-US" sz="1200" b="1" u="none" strike="noStrike" dirty="0">
                          <a:effectLst/>
                        </a:rPr>
                        <a:t>100</a:t>
                      </a:r>
                      <a:endParaRPr lang="en-US" sz="1200" b="1" i="0" u="none" strike="noStrike" dirty="0">
                        <a:solidFill>
                          <a:srgbClr val="000000"/>
                        </a:solidFill>
                        <a:effectLst/>
                        <a:latin typeface="Calibri"/>
                      </a:endParaRPr>
                    </a:p>
                  </a:txBody>
                  <a:tcPr marL="8906" marR="8906" marT="8906" marB="0" anchor="b"/>
                </a:tc>
              </a:tr>
              <a:tr h="178130">
                <a:tc>
                  <a:txBody>
                    <a:bodyPr/>
                    <a:lstStyle/>
                    <a:p>
                      <a:pPr algn="l" fontAlgn="b"/>
                      <a:endParaRPr lang="en-US" sz="1200" b="0" i="0" u="none" strike="noStrike" dirty="0">
                        <a:solidFill>
                          <a:srgbClr val="000000"/>
                        </a:solidFill>
                        <a:effectLst/>
                        <a:latin typeface="Calibri"/>
                      </a:endParaRPr>
                    </a:p>
                  </a:txBody>
                  <a:tcPr marL="8906" marR="8906" marT="8906" marB="0" anchor="b"/>
                </a:tc>
                <a:tc>
                  <a:txBody>
                    <a:bodyPr/>
                    <a:lstStyle/>
                    <a:p>
                      <a:pPr algn="l" fontAlgn="b"/>
                      <a:endParaRPr lang="en-US" sz="1200" b="0" i="0" u="none" strike="noStrike">
                        <a:solidFill>
                          <a:srgbClr val="000000"/>
                        </a:solidFill>
                        <a:effectLst/>
                        <a:latin typeface="Calibri"/>
                      </a:endParaRPr>
                    </a:p>
                  </a:txBody>
                  <a:tcPr marL="8906" marR="8906" marT="8906" marB="0" anchor="b"/>
                </a:tc>
                <a:tc>
                  <a:txBody>
                    <a:bodyPr/>
                    <a:lstStyle/>
                    <a:p>
                      <a:pPr algn="r" fontAlgn="b"/>
                      <a:endParaRPr lang="en-US" sz="1200" b="0" i="0" u="none" strike="noStrike">
                        <a:solidFill>
                          <a:srgbClr val="000000"/>
                        </a:solidFill>
                        <a:effectLst/>
                        <a:latin typeface="Calibri"/>
                      </a:endParaRPr>
                    </a:p>
                  </a:txBody>
                  <a:tcPr marL="8906" marR="8906" marT="8906" marB="0" anchor="b"/>
                </a:tc>
                <a:tc>
                  <a:txBody>
                    <a:bodyPr/>
                    <a:lstStyle/>
                    <a:p>
                      <a:pPr algn="r" fontAlgn="b"/>
                      <a:endParaRPr lang="en-US" sz="1200" b="0" i="0" u="none" strike="noStrike">
                        <a:solidFill>
                          <a:srgbClr val="000000"/>
                        </a:solidFill>
                        <a:effectLst/>
                        <a:latin typeface="Calibri"/>
                      </a:endParaRPr>
                    </a:p>
                  </a:txBody>
                  <a:tcPr marL="8906" marR="8906" marT="8906" marB="0" anchor="b"/>
                </a:tc>
                <a:tc>
                  <a:txBody>
                    <a:bodyPr/>
                    <a:lstStyle/>
                    <a:p>
                      <a:pPr algn="r" fontAlgn="b"/>
                      <a:endParaRPr lang="en-US" sz="1200" b="0" i="0" u="none" strike="noStrike">
                        <a:solidFill>
                          <a:srgbClr val="000000"/>
                        </a:solidFill>
                        <a:effectLst/>
                        <a:latin typeface="Calibri"/>
                      </a:endParaRPr>
                    </a:p>
                  </a:txBody>
                  <a:tcPr marL="8906" marR="8906" marT="8906" marB="0" anchor="b"/>
                </a:tc>
                <a:tc>
                  <a:txBody>
                    <a:bodyPr/>
                    <a:lstStyle/>
                    <a:p>
                      <a:pPr algn="r" fontAlgn="b"/>
                      <a:endParaRPr lang="en-US" sz="1200" b="0" i="0" u="none" strike="noStrike" dirty="0">
                        <a:solidFill>
                          <a:srgbClr val="000000"/>
                        </a:solidFill>
                        <a:effectLst/>
                        <a:latin typeface="Calibri"/>
                      </a:endParaRPr>
                    </a:p>
                  </a:txBody>
                  <a:tcPr marL="8906" marR="8906" marT="8906" marB="0" anchor="b"/>
                </a:tc>
                <a:tc>
                  <a:txBody>
                    <a:bodyPr/>
                    <a:lstStyle/>
                    <a:p>
                      <a:pPr algn="r" fontAlgn="b"/>
                      <a:endParaRPr lang="en-US" sz="1200" b="0" i="0" u="none" strike="noStrike" dirty="0">
                        <a:solidFill>
                          <a:srgbClr val="000000"/>
                        </a:solidFill>
                        <a:effectLst/>
                        <a:latin typeface="Calibri"/>
                      </a:endParaRPr>
                    </a:p>
                  </a:txBody>
                  <a:tcPr marL="8906" marR="8906" marT="8906" marB="0" anchor="b"/>
                </a:tc>
                <a:tc>
                  <a:txBody>
                    <a:bodyPr/>
                    <a:lstStyle/>
                    <a:p>
                      <a:pPr algn="r" fontAlgn="b"/>
                      <a:endParaRPr lang="en-US" sz="1200" b="0" i="0" u="none" strike="noStrike" dirty="0">
                        <a:solidFill>
                          <a:srgbClr val="000000"/>
                        </a:solidFill>
                        <a:effectLst/>
                        <a:latin typeface="Calibri"/>
                      </a:endParaRPr>
                    </a:p>
                  </a:txBody>
                  <a:tcPr marL="8906" marR="8906" marT="8906" marB="0" anchor="b"/>
                </a:tc>
                <a:tc>
                  <a:txBody>
                    <a:bodyPr/>
                    <a:lstStyle/>
                    <a:p>
                      <a:pPr algn="r" fontAlgn="b"/>
                      <a:endParaRPr lang="en-US" sz="1200" b="0" i="0" u="none" strike="noStrike" dirty="0">
                        <a:solidFill>
                          <a:srgbClr val="000000"/>
                        </a:solidFill>
                        <a:effectLst/>
                        <a:latin typeface="Calibri"/>
                      </a:endParaRPr>
                    </a:p>
                  </a:txBody>
                  <a:tcPr marL="8906" marR="8906" marT="8906" marB="0" anchor="b"/>
                </a:tc>
                <a:tc>
                  <a:txBody>
                    <a:bodyPr/>
                    <a:lstStyle/>
                    <a:p>
                      <a:pPr algn="r" fontAlgn="b"/>
                      <a:endParaRPr lang="en-US" sz="1200" b="0" i="0" u="none" strike="noStrike" dirty="0">
                        <a:solidFill>
                          <a:srgbClr val="000000"/>
                        </a:solidFill>
                        <a:effectLst/>
                        <a:latin typeface="Calibri"/>
                      </a:endParaRPr>
                    </a:p>
                  </a:txBody>
                  <a:tcPr marL="8906" marR="8906" marT="8906" marB="0" anchor="b"/>
                </a:tc>
                <a:tc>
                  <a:txBody>
                    <a:bodyPr/>
                    <a:lstStyle/>
                    <a:p>
                      <a:pPr algn="r" fontAlgn="b"/>
                      <a:endParaRPr lang="en-US" sz="1200" b="0" i="0" u="none" strike="noStrike" dirty="0">
                        <a:solidFill>
                          <a:srgbClr val="000000"/>
                        </a:solidFill>
                        <a:effectLst/>
                        <a:latin typeface="Calibri"/>
                      </a:endParaRPr>
                    </a:p>
                  </a:txBody>
                  <a:tcPr marL="8906" marR="8906" marT="8906" marB="0" anchor="b"/>
                </a:tc>
                <a:tc>
                  <a:txBody>
                    <a:bodyPr/>
                    <a:lstStyle/>
                    <a:p>
                      <a:pPr algn="r" fontAlgn="b"/>
                      <a:endParaRPr lang="en-US" sz="1200" b="0" i="0" u="none" strike="noStrike" dirty="0">
                        <a:solidFill>
                          <a:srgbClr val="000000"/>
                        </a:solidFill>
                        <a:effectLst/>
                        <a:latin typeface="Calibri"/>
                      </a:endParaRPr>
                    </a:p>
                  </a:txBody>
                  <a:tcPr marL="8906" marR="8906" marT="8906" marB="0" anchor="b"/>
                </a:tc>
                <a:tc>
                  <a:txBody>
                    <a:bodyPr/>
                    <a:lstStyle/>
                    <a:p>
                      <a:pPr algn="r" fontAlgn="b"/>
                      <a:endParaRPr lang="en-US" sz="1200" b="0" i="0" u="none" strike="noStrike" dirty="0">
                        <a:solidFill>
                          <a:srgbClr val="000000"/>
                        </a:solidFill>
                        <a:effectLst/>
                        <a:latin typeface="Calibri"/>
                      </a:endParaRPr>
                    </a:p>
                  </a:txBody>
                  <a:tcPr marL="8906" marR="8906" marT="8906" marB="0" anchor="b"/>
                </a:tc>
              </a:tr>
            </a:tbl>
          </a:graphicData>
        </a:graphic>
      </p:graphicFrame>
    </p:spTree>
    <p:extLst>
      <p:ext uri="{BB962C8B-B14F-4D97-AF65-F5344CB8AC3E}">
        <p14:creationId xmlns:p14="http://schemas.microsoft.com/office/powerpoint/2010/main" val="39382801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45211" y="1083835"/>
            <a:ext cx="1666875" cy="4857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PWS collects required ROUTINE samples?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7"/>
          <p:cNvSpPr txBox="1">
            <a:spLocks noChangeArrowheads="1"/>
          </p:cNvSpPr>
          <p:nvPr/>
        </p:nvSpPr>
        <p:spPr bwMode="auto">
          <a:xfrm>
            <a:off x="2608193" y="1068336"/>
            <a:ext cx="1666875" cy="501271"/>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ROUTINE sample TC+?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56"/>
          <p:cNvSpPr txBox="1">
            <a:spLocks noChangeArrowheads="1"/>
          </p:cNvSpPr>
          <p:nvPr/>
        </p:nvSpPr>
        <p:spPr bwMode="auto">
          <a:xfrm>
            <a:off x="4715686" y="1083834"/>
            <a:ext cx="1666875" cy="4857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 ROUTINE sample analyzed for FC/EC?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5"/>
          <p:cNvSpPr txBox="1">
            <a:spLocks noChangeArrowheads="1"/>
          </p:cNvSpPr>
          <p:nvPr/>
        </p:nvSpPr>
        <p:spPr bwMode="auto">
          <a:xfrm>
            <a:off x="6798158" y="1083833"/>
            <a:ext cx="1666875" cy="4857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PWS collects REPEAT samples within 24 </a:t>
            </a:r>
            <a:r>
              <a:rPr kumimoji="0" lang="en-US" alt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hrs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6"/>
          <p:cNvSpPr>
            <a:spLocks noChangeArrowheads="1"/>
          </p:cNvSpPr>
          <p:nvPr/>
        </p:nvSpPr>
        <p:spPr bwMode="auto">
          <a:xfrm>
            <a:off x="1021779" y="1897856"/>
            <a:ext cx="704850" cy="647700"/>
          </a:xfrm>
          <a:prstGeom prst="ellipse">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M/R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7"/>
          <p:cNvSpPr>
            <a:spLocks noChangeArrowheads="1"/>
          </p:cNvSpPr>
          <p:nvPr/>
        </p:nvSpPr>
        <p:spPr bwMode="auto">
          <a:xfrm>
            <a:off x="5262243" y="1867933"/>
            <a:ext cx="704850" cy="647700"/>
          </a:xfrm>
          <a:prstGeom prst="ellipse">
            <a:avLst/>
          </a:prstGeom>
          <a:solidFill>
            <a:srgbClr val="FFFF00"/>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M/R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8"/>
          <p:cNvSpPr>
            <a:spLocks noChangeArrowheads="1"/>
          </p:cNvSpPr>
          <p:nvPr/>
        </p:nvSpPr>
        <p:spPr bwMode="auto">
          <a:xfrm>
            <a:off x="7353535" y="1867933"/>
            <a:ext cx="704850" cy="647700"/>
          </a:xfrm>
          <a:prstGeom prst="ellipse">
            <a:avLst/>
          </a:prstGeom>
          <a:solidFill>
            <a:srgbClr val="FFFF00"/>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M/R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lowchart: Preparation 9"/>
          <p:cNvSpPr>
            <a:spLocks noChangeArrowheads="1"/>
          </p:cNvSpPr>
          <p:nvPr/>
        </p:nvSpPr>
        <p:spPr bwMode="auto">
          <a:xfrm>
            <a:off x="2743200" y="1999456"/>
            <a:ext cx="1438275" cy="447675"/>
          </a:xfrm>
          <a:prstGeom prst="flowChartPreparation">
            <a:avLst/>
          </a:prstGeom>
          <a:solidFill>
            <a:srgbClr val="00B05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No Further Action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51"/>
          <p:cNvSpPr txBox="1">
            <a:spLocks noChangeArrowheads="1"/>
          </p:cNvSpPr>
          <p:nvPr/>
        </p:nvSpPr>
        <p:spPr bwMode="auto">
          <a:xfrm>
            <a:off x="2663031" y="2854437"/>
            <a:ext cx="2428875" cy="666750"/>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Must continue collecting REPEAT samples until all are TC negative or an MCL is violated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50"/>
          <p:cNvSpPr txBox="1">
            <a:spLocks noChangeArrowheads="1"/>
          </p:cNvSpPr>
          <p:nvPr/>
        </p:nvSpPr>
        <p:spPr bwMode="auto">
          <a:xfrm>
            <a:off x="5402097" y="2870994"/>
            <a:ext cx="1666875" cy="4857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 REPEATS Analyzed for FC/EC?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49"/>
          <p:cNvSpPr txBox="1">
            <a:spLocks noChangeArrowheads="1"/>
          </p:cNvSpPr>
          <p:nvPr/>
        </p:nvSpPr>
        <p:spPr bwMode="auto">
          <a:xfrm>
            <a:off x="390335" y="4412406"/>
            <a:ext cx="1666875" cy="966497"/>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ea typeface="Calibri" pitchFamily="34" charset="0"/>
                <a:cs typeface="Times New Roman" pitchFamily="18" charset="0"/>
              </a:rPr>
              <a:t>ROUTINE TC+ and</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REPEAT FC/EC+?</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Or</a:t>
            </a:r>
          </a:p>
          <a:p>
            <a:pPr algn="ctr" fontAlgn="base">
              <a:spcBef>
                <a:spcPct val="0"/>
              </a:spcBef>
              <a:spcAft>
                <a:spcPct val="0"/>
              </a:spcAft>
            </a:pPr>
            <a:r>
              <a:rPr lang="en-US" altLang="en-US" sz="1100" dirty="0">
                <a:latin typeface="Calibri" pitchFamily="34" charset="0"/>
                <a:ea typeface="Calibri" pitchFamily="34" charset="0"/>
                <a:cs typeface="Times New Roman" pitchFamily="18" charset="0"/>
              </a:rPr>
              <a:t>ROUTINE FC/EC+ and REPEAT TC+?</a:t>
            </a:r>
          </a:p>
          <a:p>
            <a:pPr algn="ctr" fontAlgn="base">
              <a:spcBef>
                <a:spcPct val="0"/>
              </a:spcBef>
              <a:spcAft>
                <a:spcPct val="0"/>
              </a:spcAft>
            </a:pPr>
            <a:endParaRPr lang="en-US" altLang="en-US" sz="1100" dirty="0">
              <a:latin typeface="Calibri" pitchFamily="34" charset="0"/>
              <a:ea typeface="Calibri" pitchFamily="34" charset="0"/>
              <a:cs typeface="Times New Roman" pitchFamily="18" charset="0"/>
            </a:endParaRPr>
          </a:p>
        </p:txBody>
      </p:sp>
      <p:sp>
        <p:nvSpPr>
          <p:cNvPr id="15" name="Text Box 48"/>
          <p:cNvSpPr txBox="1">
            <a:spLocks noChangeArrowheads="1"/>
          </p:cNvSpPr>
          <p:nvPr/>
        </p:nvSpPr>
        <p:spPr bwMode="auto">
          <a:xfrm>
            <a:off x="2771775" y="4412406"/>
            <a:ext cx="1800225" cy="1123950"/>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the percent of ROUTINE TC+’s plus REPEAT TC+’s &gt;5% of total (this is 10 or more samples for Seattle Public Utilities)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al 20"/>
          <p:cNvSpPr>
            <a:spLocks noChangeArrowheads="1"/>
          </p:cNvSpPr>
          <p:nvPr/>
        </p:nvSpPr>
        <p:spPr bwMode="auto">
          <a:xfrm>
            <a:off x="3062684" y="5839496"/>
            <a:ext cx="1198562" cy="831850"/>
          </a:xfrm>
          <a:prstGeom prst="ellipse">
            <a:avLst/>
          </a:prstGeom>
          <a:solidFill>
            <a:srgbClr val="FFFF00"/>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Monthly MCL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Straight Arrow Connector 21"/>
          <p:cNvCxnSpPr/>
          <p:nvPr/>
        </p:nvCxnSpPr>
        <p:spPr>
          <a:xfrm>
            <a:off x="1374204" y="1606477"/>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25" name="Straight Arrow Connector 24"/>
          <p:cNvCxnSpPr/>
          <p:nvPr/>
        </p:nvCxnSpPr>
        <p:spPr>
          <a:xfrm>
            <a:off x="1223773" y="3182828"/>
            <a:ext cx="0" cy="371475"/>
          </a:xfrm>
          <a:prstGeom prst="straightConnector1">
            <a:avLst/>
          </a:prstGeom>
          <a:noFill/>
          <a:ln w="9525" cap="flat" cmpd="sng" algn="ctr">
            <a:solidFill>
              <a:srgbClr val="4F81BD">
                <a:shade val="95000"/>
                <a:satMod val="105000"/>
              </a:srgbClr>
            </a:solidFill>
            <a:prstDash val="solid"/>
            <a:tailEnd type="arrow"/>
          </a:ln>
          <a:effectLst/>
        </p:spPr>
      </p:cxnSp>
      <p:sp>
        <p:nvSpPr>
          <p:cNvPr id="36" name="Text Box 297"/>
          <p:cNvSpPr txBox="1">
            <a:spLocks noChangeArrowheads="1"/>
          </p:cNvSpPr>
          <p:nvPr/>
        </p:nvSpPr>
        <p:spPr bwMode="auto">
          <a:xfrm>
            <a:off x="1519719" y="1653082"/>
            <a:ext cx="3762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Text Box 298"/>
          <p:cNvSpPr txBox="1">
            <a:spLocks noChangeArrowheads="1"/>
          </p:cNvSpPr>
          <p:nvPr/>
        </p:nvSpPr>
        <p:spPr bwMode="auto">
          <a:xfrm>
            <a:off x="3533029" y="1644006"/>
            <a:ext cx="3762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Text Box 299"/>
          <p:cNvSpPr txBox="1">
            <a:spLocks noChangeArrowheads="1"/>
          </p:cNvSpPr>
          <p:nvPr/>
        </p:nvSpPr>
        <p:spPr bwMode="auto">
          <a:xfrm>
            <a:off x="5859297" y="1668389"/>
            <a:ext cx="376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Text Box 300"/>
          <p:cNvSpPr txBox="1">
            <a:spLocks noChangeArrowheads="1"/>
          </p:cNvSpPr>
          <p:nvPr/>
        </p:nvSpPr>
        <p:spPr bwMode="auto">
          <a:xfrm>
            <a:off x="7903224" y="1664494"/>
            <a:ext cx="3762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Text Box 301"/>
          <p:cNvSpPr txBox="1">
            <a:spLocks noChangeArrowheads="1"/>
          </p:cNvSpPr>
          <p:nvPr/>
        </p:nvSpPr>
        <p:spPr bwMode="auto">
          <a:xfrm>
            <a:off x="2165280" y="821993"/>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302"/>
          <p:cNvSpPr txBox="1">
            <a:spLocks noChangeArrowheads="1"/>
          </p:cNvSpPr>
          <p:nvPr/>
        </p:nvSpPr>
        <p:spPr bwMode="auto">
          <a:xfrm>
            <a:off x="4321464" y="839857"/>
            <a:ext cx="479136" cy="2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303"/>
          <p:cNvSpPr txBox="1">
            <a:spLocks noChangeArrowheads="1"/>
          </p:cNvSpPr>
          <p:nvPr/>
        </p:nvSpPr>
        <p:spPr bwMode="auto">
          <a:xfrm>
            <a:off x="6355245" y="822017"/>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304"/>
          <p:cNvSpPr txBox="1">
            <a:spLocks noChangeArrowheads="1"/>
          </p:cNvSpPr>
          <p:nvPr/>
        </p:nvSpPr>
        <p:spPr bwMode="auto">
          <a:xfrm>
            <a:off x="8534402" y="866953"/>
            <a:ext cx="44291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305"/>
          <p:cNvSpPr txBox="1">
            <a:spLocks noChangeArrowheads="1"/>
          </p:cNvSpPr>
          <p:nvPr/>
        </p:nvSpPr>
        <p:spPr bwMode="auto">
          <a:xfrm>
            <a:off x="2147728" y="2854437"/>
            <a:ext cx="44291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Oval 306"/>
          <p:cNvSpPr>
            <a:spLocks noChangeArrowheads="1"/>
          </p:cNvSpPr>
          <p:nvPr/>
        </p:nvSpPr>
        <p:spPr bwMode="auto">
          <a:xfrm>
            <a:off x="5885571" y="3485361"/>
            <a:ext cx="704850" cy="647700"/>
          </a:xfrm>
          <a:prstGeom prst="ellipse">
            <a:avLst/>
          </a:prstGeom>
          <a:solidFill>
            <a:srgbClr val="FFFF00"/>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M/R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Text Box 308"/>
          <p:cNvSpPr txBox="1">
            <a:spLocks noChangeArrowheads="1"/>
          </p:cNvSpPr>
          <p:nvPr/>
        </p:nvSpPr>
        <p:spPr bwMode="auto">
          <a:xfrm>
            <a:off x="6573833" y="3479609"/>
            <a:ext cx="3762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7" name="Straight Arrow Connector 46"/>
          <p:cNvCxnSpPr/>
          <p:nvPr/>
        </p:nvCxnSpPr>
        <p:spPr>
          <a:xfrm>
            <a:off x="5105398" y="3124199"/>
            <a:ext cx="313690" cy="0"/>
          </a:xfrm>
          <a:prstGeom prst="straightConnector1">
            <a:avLst/>
          </a:prstGeom>
          <a:noFill/>
          <a:ln w="9525" cap="flat" cmpd="sng" algn="ctr">
            <a:solidFill>
              <a:srgbClr val="4F81BD">
                <a:shade val="95000"/>
                <a:satMod val="105000"/>
              </a:srgbClr>
            </a:solidFill>
            <a:prstDash val="solid"/>
            <a:tailEnd type="arrow"/>
          </a:ln>
          <a:effectLst/>
        </p:spPr>
      </p:cxnSp>
      <p:sp>
        <p:nvSpPr>
          <p:cNvPr id="51" name="Text Box 313"/>
          <p:cNvSpPr txBox="1">
            <a:spLocks noChangeArrowheads="1"/>
          </p:cNvSpPr>
          <p:nvPr/>
        </p:nvSpPr>
        <p:spPr bwMode="auto">
          <a:xfrm>
            <a:off x="1224114" y="5480273"/>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 Box 319"/>
          <p:cNvSpPr txBox="1">
            <a:spLocks noChangeArrowheads="1"/>
          </p:cNvSpPr>
          <p:nvPr/>
        </p:nvSpPr>
        <p:spPr bwMode="auto">
          <a:xfrm>
            <a:off x="1304925" y="3251883"/>
            <a:ext cx="376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6"/>
          <p:cNvSpPr txBox="1">
            <a:spLocks noChangeArrowheads="1"/>
          </p:cNvSpPr>
          <p:nvPr/>
        </p:nvSpPr>
        <p:spPr bwMode="auto">
          <a:xfrm>
            <a:off x="374491" y="2870994"/>
            <a:ext cx="1666875" cy="2952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REPEAT Samples TC+?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Text Box 5"/>
          <p:cNvSpPr txBox="1">
            <a:spLocks noChangeArrowheads="1"/>
          </p:cNvSpPr>
          <p:nvPr/>
        </p:nvSpPr>
        <p:spPr bwMode="auto">
          <a:xfrm>
            <a:off x="7068972" y="4305393"/>
            <a:ext cx="1997875" cy="149055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Definitions:</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PWS = Public Water System</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 = Total Coliform</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 = Total Coliform Positive</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FC = Fecal Coliform</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EC = E. Coli</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M/R = Monitoring/Reporting</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MCL = Maximum Contaminant Level</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VIOL = Violation</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Flowchart: Preparation 15"/>
          <p:cNvSpPr>
            <a:spLocks noChangeArrowheads="1"/>
          </p:cNvSpPr>
          <p:nvPr/>
        </p:nvSpPr>
        <p:spPr bwMode="auto">
          <a:xfrm>
            <a:off x="5262243" y="4660713"/>
            <a:ext cx="1414463" cy="482600"/>
          </a:xfrm>
          <a:prstGeom prst="flowChartPreparation">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Further Action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Oval 16"/>
          <p:cNvSpPr>
            <a:spLocks noChangeArrowheads="1"/>
          </p:cNvSpPr>
          <p:nvPr/>
        </p:nvSpPr>
        <p:spPr bwMode="auto">
          <a:xfrm>
            <a:off x="548072" y="5802984"/>
            <a:ext cx="1198562" cy="831850"/>
          </a:xfrm>
          <a:prstGeom prst="ellipse">
            <a:avLst/>
          </a:prstGeom>
          <a:solidFill>
            <a:srgbClr val="C0504D"/>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24hr Acute MCL  VIOL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6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4" name="Rectangle 62"/>
          <p:cNvSpPr>
            <a:spLocks noChangeArrowheads="1"/>
          </p:cNvSpPr>
          <p:nvPr/>
        </p:nvSpPr>
        <p:spPr bwMode="auto">
          <a:xfrm>
            <a:off x="500901" y="-77294"/>
            <a:ext cx="77785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fontAlgn="base">
              <a:lnSpc>
                <a:spcPct val="100000"/>
              </a:lnSpc>
              <a:spcBef>
                <a:spcPct val="0"/>
              </a:spcBef>
              <a:spcAft>
                <a:spcPct val="0"/>
              </a:spcAft>
              <a:buClrTx/>
              <a:buSzTx/>
              <a:tabLst/>
            </a:pPr>
            <a:r>
              <a:rPr lang="en-US" altLang="en-US" sz="3200" b="1" dirty="0" smtClean="0">
                <a:solidFill>
                  <a:srgbClr val="062E7B"/>
                </a:solidFill>
                <a:latin typeface="Arial" pitchFamily="34" charset="0"/>
                <a:ea typeface="+mj-ea"/>
                <a:cs typeface="+mj-cs"/>
              </a:rPr>
              <a:t>TCR </a:t>
            </a:r>
            <a:r>
              <a:rPr lang="en-US" altLang="en-US" sz="3200" b="1" dirty="0" smtClean="0">
                <a:solidFill>
                  <a:srgbClr val="062E7B"/>
                </a:solidFill>
                <a:latin typeface="Arial" pitchFamily="34" charset="0"/>
                <a:ea typeface="+mj-ea"/>
                <a:cs typeface="+mj-cs"/>
              </a:rPr>
              <a:t>Compliance </a:t>
            </a:r>
            <a:r>
              <a:rPr lang="en-US" altLang="en-US" sz="3200" b="1" dirty="0">
                <a:solidFill>
                  <a:srgbClr val="062E7B"/>
                </a:solidFill>
                <a:latin typeface="Arial" pitchFamily="34" charset="0"/>
                <a:ea typeface="+mj-ea"/>
                <a:cs typeface="+mj-cs"/>
              </a:rPr>
              <a:t>Flow Chart</a:t>
            </a:r>
          </a:p>
          <a:p>
            <a:pPr marL="0" marR="0" lvl="0" indent="0" algn="r" fontAlgn="base">
              <a:lnSpc>
                <a:spcPct val="100000"/>
              </a:lnSpc>
              <a:spcBef>
                <a:spcPct val="0"/>
              </a:spcBef>
              <a:spcAft>
                <a:spcPct val="0"/>
              </a:spcAft>
              <a:buClrTx/>
              <a:buSzTx/>
              <a:tabLst/>
            </a:pPr>
            <a:endParaRPr lang="en-US" altLang="en-US" sz="2000" b="1" dirty="0">
              <a:solidFill>
                <a:srgbClr val="062E7B"/>
              </a:solidFill>
              <a:latin typeface="Arial" pitchFamily="34" charset="0"/>
              <a:ea typeface="+mj-ea"/>
              <a:cs typeface="+mj-cs"/>
            </a:endParaRPr>
          </a:p>
        </p:txBody>
      </p:sp>
      <p:cxnSp>
        <p:nvCxnSpPr>
          <p:cNvPr id="109" name="Elbow Connector 108"/>
          <p:cNvCxnSpPr>
            <a:stCxn id="7" idx="3"/>
          </p:cNvCxnSpPr>
          <p:nvPr/>
        </p:nvCxnSpPr>
        <p:spPr>
          <a:xfrm flipH="1">
            <a:off x="1207928" y="1326721"/>
            <a:ext cx="7257105" cy="1291067"/>
          </a:xfrm>
          <a:prstGeom prst="bentConnector3">
            <a:avLst>
              <a:gd name="adj1" fmla="val -3150"/>
            </a:avLst>
          </a:prstGeom>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1207928" y="2617788"/>
            <a:ext cx="1" cy="253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5" name="Flowchart: Preparation 9"/>
          <p:cNvSpPr>
            <a:spLocks noChangeArrowheads="1"/>
          </p:cNvSpPr>
          <p:nvPr/>
        </p:nvSpPr>
        <p:spPr bwMode="auto">
          <a:xfrm>
            <a:off x="500901" y="3554303"/>
            <a:ext cx="1438275" cy="447675"/>
          </a:xfrm>
          <a:prstGeom prst="flowChartPreparation">
            <a:avLst/>
          </a:prstGeom>
          <a:solidFill>
            <a:srgbClr val="00B05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No Further Action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9" name="Straight Arrow Connector 138"/>
          <p:cNvCxnSpPr/>
          <p:nvPr/>
        </p:nvCxnSpPr>
        <p:spPr>
          <a:xfrm>
            <a:off x="6237996" y="3342030"/>
            <a:ext cx="0" cy="212273"/>
          </a:xfrm>
          <a:prstGeom prst="straightConnector1">
            <a:avLst/>
          </a:prstGeom>
          <a:noFill/>
          <a:ln w="9525" cap="flat" cmpd="sng" algn="ctr">
            <a:solidFill>
              <a:srgbClr val="4F81BD">
                <a:shade val="95000"/>
                <a:satMod val="105000"/>
              </a:srgbClr>
            </a:solidFill>
            <a:prstDash val="solid"/>
            <a:tailEnd type="arrow"/>
          </a:ln>
          <a:effectLst/>
        </p:spPr>
      </p:cxnSp>
      <p:sp>
        <p:nvSpPr>
          <p:cNvPr id="144" name="Text Box 313"/>
          <p:cNvSpPr txBox="1">
            <a:spLocks noChangeArrowheads="1"/>
          </p:cNvSpPr>
          <p:nvPr/>
        </p:nvSpPr>
        <p:spPr bwMode="auto">
          <a:xfrm>
            <a:off x="3878551" y="5599894"/>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9" name="Straight Arrow Connector 148"/>
          <p:cNvCxnSpPr/>
          <p:nvPr/>
        </p:nvCxnSpPr>
        <p:spPr>
          <a:xfrm>
            <a:off x="4637789" y="4902013"/>
            <a:ext cx="527936" cy="0"/>
          </a:xfrm>
          <a:prstGeom prst="straightConnector1">
            <a:avLst/>
          </a:prstGeom>
          <a:noFill/>
          <a:ln w="9525" cap="flat" cmpd="sng" algn="ctr">
            <a:solidFill>
              <a:srgbClr val="4F81BD">
                <a:shade val="95000"/>
                <a:satMod val="105000"/>
              </a:srgbClr>
            </a:solidFill>
            <a:prstDash val="solid"/>
            <a:tailEnd type="arrow"/>
          </a:ln>
          <a:effectLst/>
        </p:spPr>
      </p:cxnSp>
      <p:sp>
        <p:nvSpPr>
          <p:cNvPr id="156" name="Text Box 314"/>
          <p:cNvSpPr txBox="1">
            <a:spLocks noChangeArrowheads="1"/>
          </p:cNvSpPr>
          <p:nvPr/>
        </p:nvSpPr>
        <p:spPr bwMode="auto">
          <a:xfrm>
            <a:off x="2212086" y="4572000"/>
            <a:ext cx="3762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7" name="Text Box 314"/>
          <p:cNvSpPr txBox="1">
            <a:spLocks noChangeArrowheads="1"/>
          </p:cNvSpPr>
          <p:nvPr/>
        </p:nvSpPr>
        <p:spPr bwMode="auto">
          <a:xfrm>
            <a:off x="4693256" y="4578724"/>
            <a:ext cx="3762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9" name="Elbow Connector 158"/>
          <p:cNvCxnSpPr>
            <a:stCxn id="13" idx="3"/>
          </p:cNvCxnSpPr>
          <p:nvPr/>
        </p:nvCxnSpPr>
        <p:spPr>
          <a:xfrm flipH="1">
            <a:off x="990598" y="3113882"/>
            <a:ext cx="6078374" cy="1085222"/>
          </a:xfrm>
          <a:prstGeom prst="bentConnector3">
            <a:avLst>
              <a:gd name="adj1" fmla="val -3761"/>
            </a:avLst>
          </a:prstGeom>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2147728" y="3087800"/>
            <a:ext cx="442913"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0" name="Straight Arrow Connector 169"/>
          <p:cNvCxnSpPr/>
          <p:nvPr/>
        </p:nvCxnSpPr>
        <p:spPr>
          <a:xfrm>
            <a:off x="4417231" y="1336673"/>
            <a:ext cx="22055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1" name="Straight Arrow Connector 170"/>
          <p:cNvCxnSpPr/>
          <p:nvPr/>
        </p:nvCxnSpPr>
        <p:spPr>
          <a:xfrm>
            <a:off x="2300607" y="1347980"/>
            <a:ext cx="22055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2" name="Straight Arrow Connector 171"/>
          <p:cNvCxnSpPr/>
          <p:nvPr/>
        </p:nvCxnSpPr>
        <p:spPr>
          <a:xfrm>
            <a:off x="6466422" y="1360320"/>
            <a:ext cx="22055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3" name="Straight Arrow Connector 172"/>
          <p:cNvCxnSpPr/>
          <p:nvPr/>
        </p:nvCxnSpPr>
        <p:spPr>
          <a:xfrm>
            <a:off x="5622409" y="1606477"/>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174" name="Straight Arrow Connector 173"/>
          <p:cNvCxnSpPr/>
          <p:nvPr/>
        </p:nvCxnSpPr>
        <p:spPr>
          <a:xfrm>
            <a:off x="7718679" y="1580257"/>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175" name="Straight Arrow Connector 174"/>
          <p:cNvCxnSpPr/>
          <p:nvPr/>
        </p:nvCxnSpPr>
        <p:spPr>
          <a:xfrm>
            <a:off x="3441630" y="1663215"/>
            <a:ext cx="0" cy="295275"/>
          </a:xfrm>
          <a:prstGeom prst="straightConnector1">
            <a:avLst/>
          </a:prstGeom>
          <a:noFill/>
          <a:ln w="9525" cap="flat" cmpd="sng" algn="ctr">
            <a:solidFill>
              <a:srgbClr val="4F81BD">
                <a:shade val="95000"/>
                <a:satMod val="105000"/>
              </a:srgbClr>
            </a:solidFill>
            <a:prstDash val="solid"/>
            <a:tailEnd type="arrow"/>
          </a:ln>
          <a:effectLst/>
        </p:spPr>
      </p:cxnSp>
      <p:sp>
        <p:nvSpPr>
          <p:cNvPr id="176" name="Text Box 312"/>
          <p:cNvSpPr txBox="1">
            <a:spLocks noChangeArrowheads="1"/>
          </p:cNvSpPr>
          <p:nvPr/>
        </p:nvSpPr>
        <p:spPr bwMode="auto">
          <a:xfrm>
            <a:off x="7224737" y="2901950"/>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1" name="Straight Arrow Connector 180"/>
          <p:cNvCxnSpPr/>
          <p:nvPr/>
        </p:nvCxnSpPr>
        <p:spPr>
          <a:xfrm>
            <a:off x="3649120" y="5583677"/>
            <a:ext cx="0" cy="212273"/>
          </a:xfrm>
          <a:prstGeom prst="straightConnector1">
            <a:avLst/>
          </a:prstGeom>
          <a:noFill/>
          <a:ln w="9525" cap="flat" cmpd="sng" algn="ctr">
            <a:solidFill>
              <a:srgbClr val="4F81BD">
                <a:shade val="95000"/>
                <a:satMod val="105000"/>
              </a:srgbClr>
            </a:solidFill>
            <a:prstDash val="solid"/>
            <a:tailEnd type="arrow"/>
          </a:ln>
          <a:effectLst/>
        </p:spPr>
      </p:cxnSp>
      <p:cxnSp>
        <p:nvCxnSpPr>
          <p:cNvPr id="182" name="Straight Arrow Connector 181"/>
          <p:cNvCxnSpPr/>
          <p:nvPr/>
        </p:nvCxnSpPr>
        <p:spPr>
          <a:xfrm>
            <a:off x="1159421" y="5438424"/>
            <a:ext cx="0" cy="212273"/>
          </a:xfrm>
          <a:prstGeom prst="straightConnector1">
            <a:avLst/>
          </a:prstGeom>
          <a:noFill/>
          <a:ln w="9525" cap="flat" cmpd="sng" algn="ctr">
            <a:solidFill>
              <a:srgbClr val="4F81BD">
                <a:shade val="95000"/>
                <a:satMod val="105000"/>
              </a:srgbClr>
            </a:solidFill>
            <a:prstDash val="solid"/>
            <a:tailEnd type="arrow"/>
          </a:ln>
          <a:effectLst/>
        </p:spPr>
      </p:cxnSp>
      <p:cxnSp>
        <p:nvCxnSpPr>
          <p:cNvPr id="183" name="Straight Arrow Connector 182"/>
          <p:cNvCxnSpPr/>
          <p:nvPr/>
        </p:nvCxnSpPr>
        <p:spPr>
          <a:xfrm>
            <a:off x="990597" y="4199105"/>
            <a:ext cx="0" cy="212273"/>
          </a:xfrm>
          <a:prstGeom prst="straightConnector1">
            <a:avLst/>
          </a:prstGeom>
          <a:noFill/>
          <a:ln w="9525" cap="flat" cmpd="sng" algn="ctr">
            <a:solidFill>
              <a:srgbClr val="4F81BD">
                <a:shade val="95000"/>
                <a:satMod val="105000"/>
              </a:srgbClr>
            </a:solidFill>
            <a:prstDash val="solid"/>
            <a:tailEnd type="arrow"/>
          </a:ln>
          <a:effectLst/>
        </p:spPr>
      </p:cxnSp>
      <p:cxnSp>
        <p:nvCxnSpPr>
          <p:cNvPr id="187" name="Straight Arrow Connector 186"/>
          <p:cNvCxnSpPr/>
          <p:nvPr/>
        </p:nvCxnSpPr>
        <p:spPr>
          <a:xfrm>
            <a:off x="2105216" y="4974381"/>
            <a:ext cx="527936" cy="0"/>
          </a:xfrm>
          <a:prstGeom prst="straightConnector1">
            <a:avLst/>
          </a:prstGeom>
          <a:noFill/>
          <a:ln w="9525" cap="flat" cmpd="sng" algn="ctr">
            <a:solidFill>
              <a:srgbClr val="4F81BD">
                <a:shade val="95000"/>
                <a:satMod val="105000"/>
              </a:srgbClr>
            </a:solidFill>
            <a:prstDash val="solid"/>
            <a:tailEnd type="arrow"/>
          </a:ln>
          <a:effectLst/>
        </p:spPr>
      </p:cxnSp>
    </p:spTree>
    <p:extLst>
      <p:ext uri="{BB962C8B-B14F-4D97-AF65-F5344CB8AC3E}">
        <p14:creationId xmlns:p14="http://schemas.microsoft.com/office/powerpoint/2010/main" val="260986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Timing</a:t>
            </a:r>
            <a:r>
              <a:rPr lang="en-US" dirty="0"/>
              <a:t> </a:t>
            </a:r>
            <a:r>
              <a:rPr lang="en-US" dirty="0" smtClean="0"/>
              <a:t>(</a:t>
            </a:r>
            <a:r>
              <a:rPr lang="en-US" dirty="0"/>
              <a:t>Tier 1 Acute MCL </a:t>
            </a:r>
            <a:r>
              <a:rPr lang="en-US" dirty="0" smtClean="0"/>
              <a:t>Violation)</a:t>
            </a:r>
            <a:r>
              <a:rPr lang="en-US" dirty="0"/>
              <a:t/>
            </a:r>
            <a:br>
              <a:rPr lang="en-US" dirty="0"/>
            </a:br>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2171700" y="2688192"/>
            <a:ext cx="952500" cy="738664"/>
          </a:xfrm>
          <a:prstGeom prst="rect">
            <a:avLst/>
          </a:prstGeom>
          <a:noFill/>
          <a:ln>
            <a:solidFill>
              <a:schemeClr val="accent1"/>
            </a:solidFill>
          </a:ln>
        </p:spPr>
        <p:txBody>
          <a:bodyPr wrap="square" rtlCol="0">
            <a:spAutoFit/>
          </a:bodyPr>
          <a:lstStyle/>
          <a:p>
            <a:r>
              <a:rPr lang="en-US" sz="1400" dirty="0" smtClean="0"/>
              <a:t>Routine Result TC+ or EC+</a:t>
            </a:r>
            <a:endParaRPr lang="en-US" sz="1400" dirty="0"/>
          </a:p>
        </p:txBody>
      </p:sp>
      <p:sp>
        <p:nvSpPr>
          <p:cNvPr id="14" name="TextBox 13"/>
          <p:cNvSpPr txBox="1"/>
          <p:nvPr/>
        </p:nvSpPr>
        <p:spPr>
          <a:xfrm>
            <a:off x="3571875" y="2707242"/>
            <a:ext cx="1066800" cy="738664"/>
          </a:xfrm>
          <a:prstGeom prst="rect">
            <a:avLst/>
          </a:prstGeom>
          <a:noFill/>
          <a:ln>
            <a:solidFill>
              <a:schemeClr val="accent1"/>
            </a:solidFill>
          </a:ln>
        </p:spPr>
        <p:txBody>
          <a:bodyPr wrap="square" rtlCol="0">
            <a:spAutoFit/>
          </a:bodyPr>
          <a:lstStyle/>
          <a:p>
            <a:r>
              <a:rPr lang="en-US" sz="1400" dirty="0" smtClean="0"/>
              <a:t>Collect Repeat Samples</a:t>
            </a:r>
            <a:endParaRPr lang="en-US" sz="1400" dirty="0"/>
          </a:p>
        </p:txBody>
      </p:sp>
      <p:sp>
        <p:nvSpPr>
          <p:cNvPr id="16" name="TextBox 15"/>
          <p:cNvSpPr txBox="1"/>
          <p:nvPr/>
        </p:nvSpPr>
        <p:spPr>
          <a:xfrm>
            <a:off x="5076825" y="2688192"/>
            <a:ext cx="1066800" cy="738664"/>
          </a:xfrm>
          <a:prstGeom prst="rect">
            <a:avLst/>
          </a:prstGeom>
          <a:noFill/>
          <a:ln>
            <a:solidFill>
              <a:schemeClr val="accent1"/>
            </a:solidFill>
          </a:ln>
        </p:spPr>
        <p:txBody>
          <a:bodyPr wrap="square" rtlCol="0">
            <a:spAutoFit/>
          </a:bodyPr>
          <a:lstStyle/>
          <a:p>
            <a:r>
              <a:rPr lang="en-US" sz="1400" dirty="0" smtClean="0"/>
              <a:t>Repeat Result EC+ or TC+</a:t>
            </a:r>
            <a:endParaRPr lang="en-US" sz="1400" dirty="0"/>
          </a:p>
        </p:txBody>
      </p:sp>
      <p:sp>
        <p:nvSpPr>
          <p:cNvPr id="18" name="TextBox 17"/>
          <p:cNvSpPr txBox="1"/>
          <p:nvPr/>
        </p:nvSpPr>
        <p:spPr>
          <a:xfrm>
            <a:off x="6562725" y="2709385"/>
            <a:ext cx="914400" cy="738664"/>
          </a:xfrm>
          <a:prstGeom prst="rect">
            <a:avLst/>
          </a:prstGeom>
          <a:noFill/>
          <a:ln>
            <a:solidFill>
              <a:schemeClr val="accent1"/>
            </a:solidFill>
          </a:ln>
        </p:spPr>
        <p:txBody>
          <a:bodyPr wrap="square" rtlCol="0">
            <a:spAutoFit/>
          </a:bodyPr>
          <a:lstStyle/>
          <a:p>
            <a:r>
              <a:rPr lang="en-US" sz="1400" dirty="0" smtClean="0"/>
              <a:t>Issue Public Notice</a:t>
            </a:r>
            <a:endParaRPr lang="en-US" sz="1400" dirty="0"/>
          </a:p>
        </p:txBody>
      </p:sp>
      <p:sp>
        <p:nvSpPr>
          <p:cNvPr id="20" name="TextBox 19"/>
          <p:cNvSpPr txBox="1"/>
          <p:nvPr/>
        </p:nvSpPr>
        <p:spPr>
          <a:xfrm>
            <a:off x="666750" y="2686049"/>
            <a:ext cx="1066800" cy="738664"/>
          </a:xfrm>
          <a:prstGeom prst="rect">
            <a:avLst/>
          </a:prstGeom>
          <a:noFill/>
          <a:ln>
            <a:solidFill>
              <a:schemeClr val="accent1"/>
            </a:solidFill>
          </a:ln>
        </p:spPr>
        <p:txBody>
          <a:bodyPr wrap="square" rtlCol="0">
            <a:spAutoFit/>
          </a:bodyPr>
          <a:lstStyle/>
          <a:p>
            <a:r>
              <a:rPr lang="en-US" sz="1400" dirty="0" smtClean="0"/>
              <a:t>Collect Routine Sample</a:t>
            </a:r>
            <a:endParaRPr lang="en-US" sz="1400" dirty="0"/>
          </a:p>
        </p:txBody>
      </p:sp>
      <p:cxnSp>
        <p:nvCxnSpPr>
          <p:cNvPr id="26" name="Straight Arrow Connector 25"/>
          <p:cNvCxnSpPr>
            <a:stCxn id="20" idx="3"/>
            <a:endCxn id="10" idx="1"/>
          </p:cNvCxnSpPr>
          <p:nvPr/>
        </p:nvCxnSpPr>
        <p:spPr>
          <a:xfrm>
            <a:off x="1733550" y="3055381"/>
            <a:ext cx="438150" cy="2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24200" y="3053238"/>
            <a:ext cx="438150" cy="2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38675" y="3074430"/>
            <a:ext cx="438150" cy="2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143625" y="3076574"/>
            <a:ext cx="438150" cy="2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33551" y="2156072"/>
            <a:ext cx="552449" cy="584775"/>
          </a:xfrm>
          <a:prstGeom prst="rect">
            <a:avLst/>
          </a:prstGeom>
          <a:noFill/>
        </p:spPr>
        <p:txBody>
          <a:bodyPr wrap="square" rtlCol="0">
            <a:spAutoFit/>
          </a:bodyPr>
          <a:lstStyle/>
          <a:p>
            <a:r>
              <a:rPr lang="en-US" sz="1600" dirty="0" smtClean="0"/>
              <a:t>24 </a:t>
            </a:r>
            <a:r>
              <a:rPr lang="en-US" sz="1600" dirty="0" err="1" smtClean="0"/>
              <a:t>hrs</a:t>
            </a:r>
            <a:endParaRPr lang="en-US" sz="1600" dirty="0"/>
          </a:p>
        </p:txBody>
      </p:sp>
      <p:sp>
        <p:nvSpPr>
          <p:cNvPr id="32" name="TextBox 31"/>
          <p:cNvSpPr txBox="1"/>
          <p:nvPr/>
        </p:nvSpPr>
        <p:spPr>
          <a:xfrm>
            <a:off x="2971799" y="2101274"/>
            <a:ext cx="742951" cy="584775"/>
          </a:xfrm>
          <a:prstGeom prst="rect">
            <a:avLst/>
          </a:prstGeom>
          <a:noFill/>
        </p:spPr>
        <p:txBody>
          <a:bodyPr wrap="square" rtlCol="0">
            <a:spAutoFit/>
          </a:bodyPr>
          <a:lstStyle/>
          <a:p>
            <a:r>
              <a:rPr lang="en-US" sz="1600" dirty="0" smtClean="0"/>
              <a:t>Within 24 </a:t>
            </a:r>
            <a:r>
              <a:rPr lang="en-US" sz="1600" dirty="0" err="1" smtClean="0"/>
              <a:t>hrs</a:t>
            </a:r>
            <a:endParaRPr lang="en-US" sz="1600" dirty="0"/>
          </a:p>
        </p:txBody>
      </p:sp>
      <p:sp>
        <p:nvSpPr>
          <p:cNvPr id="33" name="TextBox 32"/>
          <p:cNvSpPr txBox="1"/>
          <p:nvPr/>
        </p:nvSpPr>
        <p:spPr>
          <a:xfrm>
            <a:off x="4581525" y="2116573"/>
            <a:ext cx="552449" cy="584775"/>
          </a:xfrm>
          <a:prstGeom prst="rect">
            <a:avLst/>
          </a:prstGeom>
          <a:noFill/>
        </p:spPr>
        <p:txBody>
          <a:bodyPr wrap="square" rtlCol="0">
            <a:spAutoFit/>
          </a:bodyPr>
          <a:lstStyle/>
          <a:p>
            <a:r>
              <a:rPr lang="en-US" sz="1600" dirty="0" smtClean="0"/>
              <a:t>24 </a:t>
            </a:r>
            <a:r>
              <a:rPr lang="en-US" sz="1600" dirty="0" err="1" smtClean="0"/>
              <a:t>hrs</a:t>
            </a:r>
            <a:endParaRPr lang="en-US" sz="1600" dirty="0"/>
          </a:p>
        </p:txBody>
      </p:sp>
      <p:cxnSp>
        <p:nvCxnSpPr>
          <p:cNvPr id="36" name="Straight Arrow Connector 35"/>
          <p:cNvCxnSpPr/>
          <p:nvPr/>
        </p:nvCxnSpPr>
        <p:spPr>
          <a:xfrm>
            <a:off x="1295400" y="4343400"/>
            <a:ext cx="541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09950" y="3886200"/>
            <a:ext cx="1447800" cy="338554"/>
          </a:xfrm>
          <a:prstGeom prst="rect">
            <a:avLst/>
          </a:prstGeom>
          <a:noFill/>
        </p:spPr>
        <p:txBody>
          <a:bodyPr wrap="square" rtlCol="0">
            <a:spAutoFit/>
          </a:bodyPr>
          <a:lstStyle/>
          <a:p>
            <a:r>
              <a:rPr lang="en-US" sz="1600" dirty="0" smtClean="0"/>
              <a:t>Elapsed Time</a:t>
            </a:r>
            <a:endParaRPr lang="en-US" sz="1600" dirty="0"/>
          </a:p>
        </p:txBody>
      </p:sp>
      <p:sp>
        <p:nvSpPr>
          <p:cNvPr id="39" name="TextBox 38"/>
          <p:cNvSpPr txBox="1"/>
          <p:nvPr/>
        </p:nvSpPr>
        <p:spPr>
          <a:xfrm>
            <a:off x="800100" y="4174123"/>
            <a:ext cx="342899" cy="338554"/>
          </a:xfrm>
          <a:prstGeom prst="rect">
            <a:avLst/>
          </a:prstGeom>
          <a:noFill/>
        </p:spPr>
        <p:txBody>
          <a:bodyPr wrap="square" rtlCol="0">
            <a:spAutoFit/>
          </a:bodyPr>
          <a:lstStyle/>
          <a:p>
            <a:r>
              <a:rPr lang="en-US" sz="1600" dirty="0" smtClean="0"/>
              <a:t>0</a:t>
            </a:r>
            <a:endParaRPr lang="en-US" sz="1600" dirty="0"/>
          </a:p>
        </p:txBody>
      </p:sp>
      <p:sp>
        <p:nvSpPr>
          <p:cNvPr id="40" name="TextBox 39"/>
          <p:cNvSpPr txBox="1"/>
          <p:nvPr/>
        </p:nvSpPr>
        <p:spPr>
          <a:xfrm>
            <a:off x="6762751" y="3810000"/>
            <a:ext cx="1143000" cy="1077218"/>
          </a:xfrm>
          <a:prstGeom prst="rect">
            <a:avLst/>
          </a:prstGeom>
          <a:noFill/>
        </p:spPr>
        <p:txBody>
          <a:bodyPr wrap="square" rtlCol="0">
            <a:spAutoFit/>
          </a:bodyPr>
          <a:lstStyle/>
          <a:p>
            <a:r>
              <a:rPr lang="en-US" sz="1600" dirty="0" smtClean="0"/>
              <a:t>Up to </a:t>
            </a:r>
            <a:r>
              <a:rPr lang="en-US" sz="1600" b="1" dirty="0" smtClean="0"/>
              <a:t>4</a:t>
            </a:r>
            <a:r>
              <a:rPr lang="en-US" sz="1600" dirty="0" smtClean="0"/>
              <a:t> days from 1</a:t>
            </a:r>
            <a:r>
              <a:rPr lang="en-US" sz="1600" baseline="30000" dirty="0" smtClean="0"/>
              <a:t>st</a:t>
            </a:r>
            <a:r>
              <a:rPr lang="en-US" sz="1600" dirty="0" smtClean="0"/>
              <a:t> sample collection</a:t>
            </a:r>
            <a:endParaRPr lang="en-US" sz="1600" dirty="0"/>
          </a:p>
        </p:txBody>
      </p:sp>
      <p:sp>
        <p:nvSpPr>
          <p:cNvPr id="41" name="TextBox 40"/>
          <p:cNvSpPr txBox="1"/>
          <p:nvPr/>
        </p:nvSpPr>
        <p:spPr>
          <a:xfrm>
            <a:off x="6019800" y="2109191"/>
            <a:ext cx="742951" cy="584775"/>
          </a:xfrm>
          <a:prstGeom prst="rect">
            <a:avLst/>
          </a:prstGeom>
          <a:noFill/>
        </p:spPr>
        <p:txBody>
          <a:bodyPr wrap="square" rtlCol="0">
            <a:spAutoFit/>
          </a:bodyPr>
          <a:lstStyle/>
          <a:p>
            <a:r>
              <a:rPr lang="en-US" sz="1600" dirty="0" smtClean="0"/>
              <a:t>Within 24 </a:t>
            </a:r>
            <a:r>
              <a:rPr lang="en-US" sz="1600" dirty="0" err="1" smtClean="0"/>
              <a:t>hrs</a:t>
            </a:r>
            <a:endParaRPr lang="en-US" sz="1600" dirty="0"/>
          </a:p>
        </p:txBody>
      </p:sp>
    </p:spTree>
    <p:extLst>
      <p:ext uri="{BB962C8B-B14F-4D97-AF65-F5344CB8AC3E}">
        <p14:creationId xmlns:p14="http://schemas.microsoft.com/office/powerpoint/2010/main" val="1424903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514600"/>
            <a:ext cx="3657600" cy="1143000"/>
          </a:xfrm>
        </p:spPr>
        <p:txBody>
          <a:bodyPr>
            <a:normAutofit/>
          </a:bodyPr>
          <a:lstStyle/>
          <a:p>
            <a:pPr algn="l"/>
            <a:r>
              <a:rPr lang="en-US" dirty="0" smtClean="0"/>
              <a:t>Questions?</a:t>
            </a:r>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86924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SPU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374</TotalTime>
  <Words>548</Words>
  <Application>Microsoft Office PowerPoint</Application>
  <PresentationFormat>On-screen Show (4:3)</PresentationFormat>
  <Paragraphs>323</Paragraphs>
  <Slides>6</Slides>
  <Notes>1</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1_SPU PPT template</vt:lpstr>
      <vt:lpstr>3_Custom Design</vt:lpstr>
      <vt:lpstr>Boil Water Advisories –  Notification</vt:lpstr>
      <vt:lpstr>SPU Drinking Water System</vt:lpstr>
      <vt:lpstr>10 Year Regional TCR Summary</vt:lpstr>
      <vt:lpstr>PowerPoint Presentation</vt:lpstr>
      <vt:lpstr>Timing (Tier 1 Acute MCL Violation) </vt:lpstr>
      <vt:lpstr>Questions?</vt:lpstr>
    </vt:vector>
  </TitlesOfParts>
  <Company>Seattle Public Utilities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WQ Update –  Main Break Response</dc:title>
  <dc:creator>Harper, Wylie</dc:creator>
  <cp:lastModifiedBy>Harper, Wylie</cp:lastModifiedBy>
  <cp:revision>31</cp:revision>
  <dcterms:created xsi:type="dcterms:W3CDTF">2013-11-07T19:32:20Z</dcterms:created>
  <dcterms:modified xsi:type="dcterms:W3CDTF">2015-04-01T23:43:58Z</dcterms:modified>
</cp:coreProperties>
</file>