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5"/>
  </p:notesMasterIdLst>
  <p:sldIdLst>
    <p:sldId id="276" r:id="rId5"/>
    <p:sldId id="321" r:id="rId6"/>
    <p:sldId id="322" r:id="rId7"/>
    <p:sldId id="323" r:id="rId8"/>
    <p:sldId id="324" r:id="rId9"/>
    <p:sldId id="325" r:id="rId10"/>
    <p:sldId id="326" r:id="rId11"/>
    <p:sldId id="307" r:id="rId12"/>
    <p:sldId id="308" r:id="rId13"/>
    <p:sldId id="292" r:id="rId14"/>
  </p:sldIdLst>
  <p:sldSz cx="12161838" cy="6858000"/>
  <p:notesSz cx="7023100" cy="9309100"/>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3831"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nic, Matthew" initials="KM" lastIdx="8" clrIdx="0">
    <p:extLst/>
  </p:cmAuthor>
  <p:cmAuthor id="2" name="Justin Resnick" initials="JR" lastIdx="1" clrIdx="1"/>
  <p:cmAuthor id="3" name="Tobin, Candice" initials="TC" lastIdx="3"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37E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37" autoAdjust="0"/>
    <p:restoredTop sz="79353" autoAdjust="0"/>
  </p:normalViewPr>
  <p:slideViewPr>
    <p:cSldViewPr snapToGrid="0" snapToObjects="1">
      <p:cViewPr varScale="1">
        <p:scale>
          <a:sx n="74" d="100"/>
          <a:sy n="74" d="100"/>
        </p:scale>
        <p:origin x="-624" y="-90"/>
      </p:cViewPr>
      <p:guideLst>
        <p:guide orient="horz" pos="2160"/>
        <p:guide pos="3831"/>
      </p:guideLst>
    </p:cSldViewPr>
  </p:slideViewPr>
  <p:notesTextViewPr>
    <p:cViewPr>
      <p:scale>
        <a:sx n="1" d="1"/>
        <a:sy n="1" d="1"/>
      </p:scale>
      <p:origin x="0" y="0"/>
    </p:cViewPr>
  </p:notesTextViewPr>
  <p:notesViewPr>
    <p:cSldViewPr snapToGrid="0" snapToObjects="1">
      <p:cViewPr varScale="1">
        <p:scale>
          <a:sx n="78" d="100"/>
          <a:sy n="78" d="100"/>
        </p:scale>
        <p:origin x="200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eaLnBrk="1" hangingPunct="1">
              <a:defRPr sz="1200"/>
            </a:lvl1pPr>
          </a:lstStyle>
          <a:p>
            <a:pPr>
              <a:defRPr/>
            </a:pPr>
            <a:fld id="{DDDF6510-5D36-405C-99AF-B67D86D84C11}" type="datetimeFigureOut">
              <a:rPr lang="en-US"/>
              <a:pPr>
                <a:defRPr/>
              </a:pPr>
              <a:t>8/11/2017</a:t>
            </a:fld>
            <a:endParaRPr lang="en-US"/>
          </a:p>
        </p:txBody>
      </p:sp>
      <p:sp>
        <p:nvSpPr>
          <p:cNvPr id="4" name="Slide Image Placeholder 3"/>
          <p:cNvSpPr>
            <a:spLocks noGrp="1" noRot="1" noChangeAspect="1"/>
          </p:cNvSpPr>
          <p:nvPr>
            <p:ph type="sldImg" idx="2"/>
          </p:nvPr>
        </p:nvSpPr>
        <p:spPr>
          <a:xfrm>
            <a:off x="415925" y="698500"/>
            <a:ext cx="6191250" cy="3490913"/>
          </a:xfrm>
          <a:prstGeom prst="rect">
            <a:avLst/>
          </a:prstGeom>
          <a:noFill/>
          <a:ln w="12700">
            <a:solidFill>
              <a:prstClr val="black"/>
            </a:solidFill>
          </a:ln>
        </p:spPr>
        <p:txBody>
          <a:bodyPr vert="horz" lIns="93324" tIns="46662" rIns="93324" bIns="46662" rtlCol="0" anchor="ctr"/>
          <a:lstStyle/>
          <a:p>
            <a:pPr lvl="0"/>
            <a:endParaRPr lang="en-US" noProof="0" smtClean="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wrap="square" lIns="93324" tIns="46662" rIns="93324" bIns="46662" numCol="1" anchor="b" anchorCtr="0" compatLnSpc="1">
            <a:prstTxWarp prst="textNoShape">
              <a:avLst/>
            </a:prstTxWarp>
          </a:bodyPr>
          <a:lstStyle>
            <a:lvl1pPr algn="r" eaLnBrk="1" hangingPunct="1">
              <a:defRPr sz="1200"/>
            </a:lvl1pPr>
          </a:lstStyle>
          <a:p>
            <a:pPr>
              <a:defRPr/>
            </a:pPr>
            <a:fld id="{0C454BE3-1250-49FE-8925-28F5F28EE78C}" type="slidenum">
              <a:rPr lang="en-US" altLang="en-US"/>
              <a:pPr>
                <a:defRPr/>
              </a:pPr>
              <a:t>‹#›</a:t>
            </a:fld>
            <a:endParaRPr lang="en-US" altLang="en-US"/>
          </a:p>
        </p:txBody>
      </p:sp>
    </p:spTree>
    <p:extLst>
      <p:ext uri="{BB962C8B-B14F-4D97-AF65-F5344CB8AC3E}">
        <p14:creationId xmlns:p14="http://schemas.microsoft.com/office/powerpoint/2010/main" val="3719474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Thank you and introduction </a:t>
            </a:r>
          </a:p>
          <a:p>
            <a:pPr eaLnBrk="1" hangingPunct="1">
              <a:spcBef>
                <a:spcPct val="0"/>
              </a:spcBef>
            </a:pPr>
            <a:r>
              <a:rPr lang="en-US" altLang="en-US" dirty="0" smtClean="0"/>
              <a:t>Can you please hold your questions until the end of our presentation? Thank you</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73875" indent="-297644">
              <a:defRPr sz="2400">
                <a:solidFill>
                  <a:schemeClr val="tx1"/>
                </a:solidFill>
                <a:latin typeface="Arial" panose="020B0604020202020204" pitchFamily="34" charset="0"/>
                <a:ea typeface="MS PGothic" panose="020B0600070205080204" pitchFamily="34" charset="-128"/>
              </a:defRPr>
            </a:lvl2pPr>
            <a:lvl3pPr marL="1190577" indent="-238115">
              <a:defRPr sz="2400">
                <a:solidFill>
                  <a:schemeClr val="tx1"/>
                </a:solidFill>
                <a:latin typeface="Arial" panose="020B0604020202020204" pitchFamily="34" charset="0"/>
                <a:ea typeface="MS PGothic" panose="020B0600070205080204" pitchFamily="34" charset="-128"/>
              </a:defRPr>
            </a:lvl3pPr>
            <a:lvl4pPr marL="1666807" indent="-238115">
              <a:defRPr sz="2400">
                <a:solidFill>
                  <a:schemeClr val="tx1"/>
                </a:solidFill>
                <a:latin typeface="Arial" panose="020B0604020202020204" pitchFamily="34" charset="0"/>
                <a:ea typeface="MS PGothic" panose="020B0600070205080204" pitchFamily="34" charset="-128"/>
              </a:defRPr>
            </a:lvl4pPr>
            <a:lvl5pPr marL="2143038" indent="-238115">
              <a:defRPr sz="2400">
                <a:solidFill>
                  <a:schemeClr val="tx1"/>
                </a:solidFill>
                <a:latin typeface="Arial" panose="020B0604020202020204" pitchFamily="34" charset="0"/>
                <a:ea typeface="MS PGothic" panose="020B0600070205080204" pitchFamily="34" charset="-128"/>
              </a:defRPr>
            </a:lvl5pPr>
            <a:lvl6pPr marL="2619269" indent="-238115" defTabSz="47623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95499" indent="-238115" defTabSz="47623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571730" indent="-238115" defTabSz="47623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4047961" indent="-238115" defTabSz="47623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19B8ADF-AC41-40FE-9398-67DFB44EE7E7}" type="slidenum">
              <a:rPr lang="en-US" altLang="en-US" sz="1200"/>
              <a:pPr/>
              <a:t>1</a:t>
            </a:fld>
            <a:endParaRPr lang="en-US" altLang="en-US" sz="1200"/>
          </a:p>
        </p:txBody>
      </p:sp>
    </p:spTree>
    <p:extLst>
      <p:ext uri="{BB962C8B-B14F-4D97-AF65-F5344CB8AC3E}">
        <p14:creationId xmlns:p14="http://schemas.microsoft.com/office/powerpoint/2010/main" val="3560346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58255" indent="-291636">
              <a:defRPr sz="2400">
                <a:solidFill>
                  <a:schemeClr val="tx1"/>
                </a:solidFill>
                <a:latin typeface="Arial" panose="020B0604020202020204" pitchFamily="34" charset="0"/>
                <a:ea typeface="MS PGothic" panose="020B0600070205080204" pitchFamily="34" charset="-128"/>
              </a:defRPr>
            </a:lvl2pPr>
            <a:lvl3pPr marL="1166546" indent="-233309">
              <a:defRPr sz="2400">
                <a:solidFill>
                  <a:schemeClr val="tx1"/>
                </a:solidFill>
                <a:latin typeface="Arial" panose="020B0604020202020204" pitchFamily="34" charset="0"/>
                <a:ea typeface="MS PGothic" panose="020B0600070205080204" pitchFamily="34" charset="-128"/>
              </a:defRPr>
            </a:lvl3pPr>
            <a:lvl4pPr marL="1633164" indent="-233309">
              <a:defRPr sz="2400">
                <a:solidFill>
                  <a:schemeClr val="tx1"/>
                </a:solidFill>
                <a:latin typeface="Arial" panose="020B0604020202020204" pitchFamily="34" charset="0"/>
                <a:ea typeface="MS PGothic" panose="020B0600070205080204" pitchFamily="34" charset="-128"/>
              </a:defRPr>
            </a:lvl4pPr>
            <a:lvl5pPr marL="2099782" indent="-233309">
              <a:defRPr sz="2400">
                <a:solidFill>
                  <a:schemeClr val="tx1"/>
                </a:solidFill>
                <a:latin typeface="Arial" panose="020B0604020202020204" pitchFamily="34" charset="0"/>
                <a:ea typeface="MS PGothic" panose="020B0600070205080204" pitchFamily="34" charset="-128"/>
              </a:defRPr>
            </a:lvl5pPr>
            <a:lvl6pPr marL="2566401" indent="-233309" defTabSz="46661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33019" indent="-233309" defTabSz="46661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99637" indent="-233309" defTabSz="46661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66256" indent="-233309" defTabSz="46661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E8D2432-B82C-4D6E-96F9-24A6BC83E929}" type="slidenum">
              <a:rPr lang="en-US" altLang="en-US" sz="1200"/>
              <a:pPr/>
              <a:t>10</a:t>
            </a:fld>
            <a:endParaRPr lang="en-US" altLang="en-US" sz="1200"/>
          </a:p>
        </p:txBody>
      </p:sp>
    </p:spTree>
    <p:extLst>
      <p:ext uri="{BB962C8B-B14F-4D97-AF65-F5344CB8AC3E}">
        <p14:creationId xmlns:p14="http://schemas.microsoft.com/office/powerpoint/2010/main" val="532959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To emphasize the importance of freight, identify specific information in the region before the meeting related</a:t>
            </a:r>
            <a:r>
              <a:rPr lang="en-US" altLang="en-US" baseline="0" dirty="0" smtClean="0"/>
              <a:t> to:</a:t>
            </a:r>
          </a:p>
          <a:p>
            <a:pPr eaLnBrk="1" hangingPunct="1">
              <a:spcBef>
                <a:spcPct val="0"/>
              </a:spcBef>
            </a:pPr>
            <a:r>
              <a:rPr lang="en-US" altLang="en-US" dirty="0" smtClean="0"/>
              <a:t>Truck – Truck Freight Economic Corridors </a:t>
            </a:r>
          </a:p>
          <a:p>
            <a:pPr eaLnBrk="1" hangingPunct="1">
              <a:spcBef>
                <a:spcPct val="0"/>
              </a:spcBef>
            </a:pPr>
            <a:r>
              <a:rPr lang="en-US" altLang="en-US" dirty="0" smtClean="0"/>
              <a:t>Rail – Major routes;</a:t>
            </a:r>
            <a:r>
              <a:rPr lang="en-US" altLang="en-US" baseline="0" dirty="0" smtClean="0"/>
              <a:t> crossings</a:t>
            </a:r>
            <a:endParaRPr lang="en-US" altLang="en-US" dirty="0" smtClean="0"/>
          </a:p>
          <a:p>
            <a:pPr eaLnBrk="1" hangingPunct="1">
              <a:spcBef>
                <a:spcPct val="0"/>
              </a:spcBef>
            </a:pPr>
            <a:r>
              <a:rPr lang="en-US" altLang="en-US" dirty="0" smtClean="0"/>
              <a:t>Marine – routes and ports</a:t>
            </a:r>
          </a:p>
          <a:p>
            <a:pPr eaLnBrk="1" hangingPunct="1">
              <a:spcBef>
                <a:spcPct val="0"/>
              </a:spcBef>
            </a:pPr>
            <a:r>
              <a:rPr lang="en-US" altLang="en-US" dirty="0" smtClean="0"/>
              <a:t>Air Cargo – ports</a:t>
            </a:r>
          </a:p>
          <a:p>
            <a:pPr eaLnBrk="1" hangingPunct="1">
              <a:spcBef>
                <a:spcPct val="0"/>
              </a:spcBef>
            </a:pPr>
            <a:endParaRPr lang="en-US" altLang="en-US" dirty="0" smtClean="0"/>
          </a:p>
          <a:p>
            <a:pPr eaLnBrk="1" hangingPunct="1">
              <a:spcBef>
                <a:spcPct val="0"/>
              </a:spcBef>
            </a:pPr>
            <a:r>
              <a:rPr lang="en-US" altLang="en-US" dirty="0" smtClean="0"/>
              <a:t>Specific issues to address should be identified </a:t>
            </a:r>
            <a:r>
              <a:rPr lang="en-US" altLang="en-US" smtClean="0"/>
              <a:t>in advance.</a:t>
            </a:r>
            <a:endParaRPr lang="en-US"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73875" indent="-297644">
              <a:defRPr sz="2400">
                <a:solidFill>
                  <a:schemeClr val="tx1"/>
                </a:solidFill>
                <a:latin typeface="Arial" panose="020B0604020202020204" pitchFamily="34" charset="0"/>
                <a:ea typeface="MS PGothic" panose="020B0600070205080204" pitchFamily="34" charset="-128"/>
              </a:defRPr>
            </a:lvl2pPr>
            <a:lvl3pPr marL="1190577" indent="-238115">
              <a:defRPr sz="2400">
                <a:solidFill>
                  <a:schemeClr val="tx1"/>
                </a:solidFill>
                <a:latin typeface="Arial" panose="020B0604020202020204" pitchFamily="34" charset="0"/>
                <a:ea typeface="MS PGothic" panose="020B0600070205080204" pitchFamily="34" charset="-128"/>
              </a:defRPr>
            </a:lvl3pPr>
            <a:lvl4pPr marL="1666807" indent="-238115">
              <a:defRPr sz="2400">
                <a:solidFill>
                  <a:schemeClr val="tx1"/>
                </a:solidFill>
                <a:latin typeface="Arial" panose="020B0604020202020204" pitchFamily="34" charset="0"/>
                <a:ea typeface="MS PGothic" panose="020B0600070205080204" pitchFamily="34" charset="-128"/>
              </a:defRPr>
            </a:lvl4pPr>
            <a:lvl5pPr marL="2143038" indent="-238115">
              <a:defRPr sz="2400">
                <a:solidFill>
                  <a:schemeClr val="tx1"/>
                </a:solidFill>
                <a:latin typeface="Arial" panose="020B0604020202020204" pitchFamily="34" charset="0"/>
                <a:ea typeface="MS PGothic" panose="020B0600070205080204" pitchFamily="34" charset="-128"/>
              </a:defRPr>
            </a:lvl5pPr>
            <a:lvl6pPr marL="2619269" indent="-238115" defTabSz="47623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95499" indent="-238115" defTabSz="47623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571730" indent="-238115" defTabSz="47623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4047961" indent="-238115" defTabSz="47623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19B8ADF-AC41-40FE-9398-67DFB44EE7E7}" type="slidenum">
              <a:rPr lang="en-US" altLang="en-US" sz="1200"/>
              <a:pPr/>
              <a:t>2</a:t>
            </a:fld>
            <a:endParaRPr lang="en-US" altLang="en-US" sz="1200"/>
          </a:p>
        </p:txBody>
      </p:sp>
    </p:spTree>
    <p:extLst>
      <p:ext uri="{BB962C8B-B14F-4D97-AF65-F5344CB8AC3E}">
        <p14:creationId xmlns:p14="http://schemas.microsoft.com/office/powerpoint/2010/main" val="4287633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73875" indent="-297644">
              <a:defRPr sz="2400">
                <a:solidFill>
                  <a:schemeClr val="tx1"/>
                </a:solidFill>
                <a:latin typeface="Arial" panose="020B0604020202020204" pitchFamily="34" charset="0"/>
                <a:ea typeface="MS PGothic" panose="020B0600070205080204" pitchFamily="34" charset="-128"/>
              </a:defRPr>
            </a:lvl2pPr>
            <a:lvl3pPr marL="1190577" indent="-238115">
              <a:defRPr sz="2400">
                <a:solidFill>
                  <a:schemeClr val="tx1"/>
                </a:solidFill>
                <a:latin typeface="Arial" panose="020B0604020202020204" pitchFamily="34" charset="0"/>
                <a:ea typeface="MS PGothic" panose="020B0600070205080204" pitchFamily="34" charset="-128"/>
              </a:defRPr>
            </a:lvl3pPr>
            <a:lvl4pPr marL="1666807" indent="-238115">
              <a:defRPr sz="2400">
                <a:solidFill>
                  <a:schemeClr val="tx1"/>
                </a:solidFill>
                <a:latin typeface="Arial" panose="020B0604020202020204" pitchFamily="34" charset="0"/>
                <a:ea typeface="MS PGothic" panose="020B0600070205080204" pitchFamily="34" charset="-128"/>
              </a:defRPr>
            </a:lvl4pPr>
            <a:lvl5pPr marL="2143038" indent="-238115">
              <a:defRPr sz="2400">
                <a:solidFill>
                  <a:schemeClr val="tx1"/>
                </a:solidFill>
                <a:latin typeface="Arial" panose="020B0604020202020204" pitchFamily="34" charset="0"/>
                <a:ea typeface="MS PGothic" panose="020B0600070205080204" pitchFamily="34" charset="-128"/>
              </a:defRPr>
            </a:lvl5pPr>
            <a:lvl6pPr marL="2619269" indent="-238115" defTabSz="47623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95499" indent="-238115" defTabSz="47623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571730" indent="-238115" defTabSz="47623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4047961" indent="-238115" defTabSz="47623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19B8ADF-AC41-40FE-9398-67DFB44EE7E7}" type="slidenum">
              <a:rPr lang="en-US" altLang="en-US" sz="1200"/>
              <a:pPr/>
              <a:t>3</a:t>
            </a:fld>
            <a:endParaRPr lang="en-US" altLang="en-US" sz="1200"/>
          </a:p>
        </p:txBody>
      </p:sp>
    </p:spTree>
    <p:extLst>
      <p:ext uri="{BB962C8B-B14F-4D97-AF65-F5344CB8AC3E}">
        <p14:creationId xmlns:p14="http://schemas.microsoft.com/office/powerpoint/2010/main" val="2625386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smtClean="0"/>
              <a:t>National</a:t>
            </a:r>
            <a:r>
              <a:rPr lang="en-US" altLang="en-US" baseline="0" dirty="0" smtClean="0"/>
              <a:t> Multimodal Freight Network: interim network designated; final will be designated by USDOT later in 2017</a:t>
            </a:r>
            <a:endParaRPr lang="en-US" altLang="en-US"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smtClean="0"/>
              <a:t>National</a:t>
            </a:r>
            <a:r>
              <a:rPr lang="en-US" altLang="en-US" baseline="0" dirty="0" smtClean="0"/>
              <a:t> Highway Freight Network: WSDOT and MPOs designated corridors in 2016</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baseline="0"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smtClean="0"/>
              <a:t>Freight Investment Plan: WSDOT is working with the state freight advisory committee to validate freight projects in 2017</a:t>
            </a:r>
            <a:endParaRPr lang="en-US" altLang="en-US" dirty="0" smtClean="0"/>
          </a:p>
          <a:p>
            <a:pPr eaLnBrk="1" hangingPunct="1">
              <a:spcBef>
                <a:spcPct val="0"/>
              </a:spcBef>
            </a:pPr>
            <a:endParaRPr lang="en-US"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73875" indent="-297644">
              <a:defRPr sz="2400">
                <a:solidFill>
                  <a:schemeClr val="tx1"/>
                </a:solidFill>
                <a:latin typeface="Arial" panose="020B0604020202020204" pitchFamily="34" charset="0"/>
                <a:ea typeface="MS PGothic" panose="020B0600070205080204" pitchFamily="34" charset="-128"/>
              </a:defRPr>
            </a:lvl2pPr>
            <a:lvl3pPr marL="1190577" indent="-238115">
              <a:defRPr sz="2400">
                <a:solidFill>
                  <a:schemeClr val="tx1"/>
                </a:solidFill>
                <a:latin typeface="Arial" panose="020B0604020202020204" pitchFamily="34" charset="0"/>
                <a:ea typeface="MS PGothic" panose="020B0600070205080204" pitchFamily="34" charset="-128"/>
              </a:defRPr>
            </a:lvl3pPr>
            <a:lvl4pPr marL="1666807" indent="-238115">
              <a:defRPr sz="2400">
                <a:solidFill>
                  <a:schemeClr val="tx1"/>
                </a:solidFill>
                <a:latin typeface="Arial" panose="020B0604020202020204" pitchFamily="34" charset="0"/>
                <a:ea typeface="MS PGothic" panose="020B0600070205080204" pitchFamily="34" charset="-128"/>
              </a:defRPr>
            </a:lvl4pPr>
            <a:lvl5pPr marL="2143038" indent="-238115">
              <a:defRPr sz="2400">
                <a:solidFill>
                  <a:schemeClr val="tx1"/>
                </a:solidFill>
                <a:latin typeface="Arial" panose="020B0604020202020204" pitchFamily="34" charset="0"/>
                <a:ea typeface="MS PGothic" panose="020B0600070205080204" pitchFamily="34" charset="-128"/>
              </a:defRPr>
            </a:lvl5pPr>
            <a:lvl6pPr marL="2619269" indent="-238115" defTabSz="47623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95499" indent="-238115" defTabSz="47623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571730" indent="-238115" defTabSz="47623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4047961" indent="-238115" defTabSz="47623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19B8ADF-AC41-40FE-9398-67DFB44EE7E7}" type="slidenum">
              <a:rPr lang="en-US" altLang="en-US" sz="1200"/>
              <a:pPr/>
              <a:t>4</a:t>
            </a:fld>
            <a:endParaRPr lang="en-US" altLang="en-US" sz="1200"/>
          </a:p>
        </p:txBody>
      </p:sp>
    </p:spTree>
    <p:extLst>
      <p:ext uri="{BB962C8B-B14F-4D97-AF65-F5344CB8AC3E}">
        <p14:creationId xmlns:p14="http://schemas.microsoft.com/office/powerpoint/2010/main" val="3789735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Ask audience for other topics for each goal</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73875" indent="-297644">
              <a:defRPr sz="2400">
                <a:solidFill>
                  <a:schemeClr val="tx1"/>
                </a:solidFill>
                <a:latin typeface="Arial" panose="020B0604020202020204" pitchFamily="34" charset="0"/>
                <a:ea typeface="MS PGothic" panose="020B0600070205080204" pitchFamily="34" charset="-128"/>
              </a:defRPr>
            </a:lvl2pPr>
            <a:lvl3pPr marL="1190577" indent="-238115">
              <a:defRPr sz="2400">
                <a:solidFill>
                  <a:schemeClr val="tx1"/>
                </a:solidFill>
                <a:latin typeface="Arial" panose="020B0604020202020204" pitchFamily="34" charset="0"/>
                <a:ea typeface="MS PGothic" panose="020B0600070205080204" pitchFamily="34" charset="-128"/>
              </a:defRPr>
            </a:lvl3pPr>
            <a:lvl4pPr marL="1666807" indent="-238115">
              <a:defRPr sz="2400">
                <a:solidFill>
                  <a:schemeClr val="tx1"/>
                </a:solidFill>
                <a:latin typeface="Arial" panose="020B0604020202020204" pitchFamily="34" charset="0"/>
                <a:ea typeface="MS PGothic" panose="020B0600070205080204" pitchFamily="34" charset="-128"/>
              </a:defRPr>
            </a:lvl4pPr>
            <a:lvl5pPr marL="2143038" indent="-238115">
              <a:defRPr sz="2400">
                <a:solidFill>
                  <a:schemeClr val="tx1"/>
                </a:solidFill>
                <a:latin typeface="Arial" panose="020B0604020202020204" pitchFamily="34" charset="0"/>
                <a:ea typeface="MS PGothic" panose="020B0600070205080204" pitchFamily="34" charset="-128"/>
              </a:defRPr>
            </a:lvl5pPr>
            <a:lvl6pPr marL="2619269" indent="-238115" defTabSz="47623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95499" indent="-238115" defTabSz="47623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571730" indent="-238115" defTabSz="47623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4047961" indent="-238115" defTabSz="47623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19B8ADF-AC41-40FE-9398-67DFB44EE7E7}" type="slidenum">
              <a:rPr lang="en-US" altLang="en-US" sz="1200"/>
              <a:pPr/>
              <a:t>5</a:t>
            </a:fld>
            <a:endParaRPr lang="en-US" altLang="en-US" sz="1200"/>
          </a:p>
        </p:txBody>
      </p:sp>
    </p:spTree>
    <p:extLst>
      <p:ext uri="{BB962C8B-B14F-4D97-AF65-F5344CB8AC3E}">
        <p14:creationId xmlns:p14="http://schemas.microsoft.com/office/powerpoint/2010/main" val="1421230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smtClean="0"/>
              <a:t>Ask audience for other topics for each goal</a:t>
            </a:r>
          </a:p>
          <a:p>
            <a:pPr eaLnBrk="1" hangingPunct="1">
              <a:spcBef>
                <a:spcPct val="0"/>
              </a:spcBef>
            </a:pPr>
            <a:endParaRPr lang="en-US"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73875" indent="-297644">
              <a:defRPr sz="2400">
                <a:solidFill>
                  <a:schemeClr val="tx1"/>
                </a:solidFill>
                <a:latin typeface="Arial" panose="020B0604020202020204" pitchFamily="34" charset="0"/>
                <a:ea typeface="MS PGothic" panose="020B0600070205080204" pitchFamily="34" charset="-128"/>
              </a:defRPr>
            </a:lvl2pPr>
            <a:lvl3pPr marL="1190577" indent="-238115">
              <a:defRPr sz="2400">
                <a:solidFill>
                  <a:schemeClr val="tx1"/>
                </a:solidFill>
                <a:latin typeface="Arial" panose="020B0604020202020204" pitchFamily="34" charset="0"/>
                <a:ea typeface="MS PGothic" panose="020B0600070205080204" pitchFamily="34" charset="-128"/>
              </a:defRPr>
            </a:lvl3pPr>
            <a:lvl4pPr marL="1666807" indent="-238115">
              <a:defRPr sz="2400">
                <a:solidFill>
                  <a:schemeClr val="tx1"/>
                </a:solidFill>
                <a:latin typeface="Arial" panose="020B0604020202020204" pitchFamily="34" charset="0"/>
                <a:ea typeface="MS PGothic" panose="020B0600070205080204" pitchFamily="34" charset="-128"/>
              </a:defRPr>
            </a:lvl4pPr>
            <a:lvl5pPr marL="2143038" indent="-238115">
              <a:defRPr sz="2400">
                <a:solidFill>
                  <a:schemeClr val="tx1"/>
                </a:solidFill>
                <a:latin typeface="Arial" panose="020B0604020202020204" pitchFamily="34" charset="0"/>
                <a:ea typeface="MS PGothic" panose="020B0600070205080204" pitchFamily="34" charset="-128"/>
              </a:defRPr>
            </a:lvl5pPr>
            <a:lvl6pPr marL="2619269" indent="-238115" defTabSz="47623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95499" indent="-238115" defTabSz="47623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571730" indent="-238115" defTabSz="47623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4047961" indent="-238115" defTabSz="47623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19B8ADF-AC41-40FE-9398-67DFB44EE7E7}" type="slidenum">
              <a:rPr lang="en-US" altLang="en-US" sz="1200"/>
              <a:pPr/>
              <a:t>6</a:t>
            </a:fld>
            <a:endParaRPr lang="en-US" altLang="en-US" sz="1200"/>
          </a:p>
        </p:txBody>
      </p:sp>
    </p:spTree>
    <p:extLst>
      <p:ext uri="{BB962C8B-B14F-4D97-AF65-F5344CB8AC3E}">
        <p14:creationId xmlns:p14="http://schemas.microsoft.com/office/powerpoint/2010/main" val="3269402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73875" indent="-297644">
              <a:defRPr sz="2400">
                <a:solidFill>
                  <a:schemeClr val="tx1"/>
                </a:solidFill>
                <a:latin typeface="Arial" panose="020B0604020202020204" pitchFamily="34" charset="0"/>
                <a:ea typeface="MS PGothic" panose="020B0600070205080204" pitchFamily="34" charset="-128"/>
              </a:defRPr>
            </a:lvl2pPr>
            <a:lvl3pPr marL="1190577" indent="-238115">
              <a:defRPr sz="2400">
                <a:solidFill>
                  <a:schemeClr val="tx1"/>
                </a:solidFill>
                <a:latin typeface="Arial" panose="020B0604020202020204" pitchFamily="34" charset="0"/>
                <a:ea typeface="MS PGothic" panose="020B0600070205080204" pitchFamily="34" charset="-128"/>
              </a:defRPr>
            </a:lvl3pPr>
            <a:lvl4pPr marL="1666807" indent="-238115">
              <a:defRPr sz="2400">
                <a:solidFill>
                  <a:schemeClr val="tx1"/>
                </a:solidFill>
                <a:latin typeface="Arial" panose="020B0604020202020204" pitchFamily="34" charset="0"/>
                <a:ea typeface="MS PGothic" panose="020B0600070205080204" pitchFamily="34" charset="-128"/>
              </a:defRPr>
            </a:lvl4pPr>
            <a:lvl5pPr marL="2143038" indent="-238115">
              <a:defRPr sz="2400">
                <a:solidFill>
                  <a:schemeClr val="tx1"/>
                </a:solidFill>
                <a:latin typeface="Arial" panose="020B0604020202020204" pitchFamily="34" charset="0"/>
                <a:ea typeface="MS PGothic" panose="020B0600070205080204" pitchFamily="34" charset="-128"/>
              </a:defRPr>
            </a:lvl5pPr>
            <a:lvl6pPr marL="2619269" indent="-238115" defTabSz="47623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95499" indent="-238115" defTabSz="47623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571730" indent="-238115" defTabSz="47623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4047961" indent="-238115" defTabSz="47623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19B8ADF-AC41-40FE-9398-67DFB44EE7E7}" type="slidenum">
              <a:rPr lang="en-US" altLang="en-US" sz="1200"/>
              <a:pPr/>
              <a:t>7</a:t>
            </a:fld>
            <a:endParaRPr lang="en-US" altLang="en-US" sz="1200"/>
          </a:p>
        </p:txBody>
      </p:sp>
    </p:spTree>
    <p:extLst>
      <p:ext uri="{BB962C8B-B14F-4D97-AF65-F5344CB8AC3E}">
        <p14:creationId xmlns:p14="http://schemas.microsoft.com/office/powerpoint/2010/main" val="3572588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73875" indent="-297644">
              <a:defRPr sz="2400">
                <a:solidFill>
                  <a:schemeClr val="tx1"/>
                </a:solidFill>
                <a:latin typeface="Arial" panose="020B0604020202020204" pitchFamily="34" charset="0"/>
                <a:ea typeface="MS PGothic" panose="020B0600070205080204" pitchFamily="34" charset="-128"/>
              </a:defRPr>
            </a:lvl2pPr>
            <a:lvl3pPr marL="1190577" indent="-238115">
              <a:defRPr sz="2400">
                <a:solidFill>
                  <a:schemeClr val="tx1"/>
                </a:solidFill>
                <a:latin typeface="Arial" panose="020B0604020202020204" pitchFamily="34" charset="0"/>
                <a:ea typeface="MS PGothic" panose="020B0600070205080204" pitchFamily="34" charset="-128"/>
              </a:defRPr>
            </a:lvl3pPr>
            <a:lvl4pPr marL="1666807" indent="-238115">
              <a:defRPr sz="2400">
                <a:solidFill>
                  <a:schemeClr val="tx1"/>
                </a:solidFill>
                <a:latin typeface="Arial" panose="020B0604020202020204" pitchFamily="34" charset="0"/>
                <a:ea typeface="MS PGothic" panose="020B0600070205080204" pitchFamily="34" charset="-128"/>
              </a:defRPr>
            </a:lvl4pPr>
            <a:lvl5pPr marL="2143038" indent="-238115">
              <a:defRPr sz="2400">
                <a:solidFill>
                  <a:schemeClr val="tx1"/>
                </a:solidFill>
                <a:latin typeface="Arial" panose="020B0604020202020204" pitchFamily="34" charset="0"/>
                <a:ea typeface="MS PGothic" panose="020B0600070205080204" pitchFamily="34" charset="-128"/>
              </a:defRPr>
            </a:lvl5pPr>
            <a:lvl6pPr marL="2619269" indent="-238115" defTabSz="47623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95499" indent="-238115" defTabSz="47623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571730" indent="-238115" defTabSz="47623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4047961" indent="-238115" defTabSz="47623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19B8ADF-AC41-40FE-9398-67DFB44EE7E7}" type="slidenum">
              <a:rPr lang="en-US" altLang="en-US" sz="1200"/>
              <a:pPr/>
              <a:t>8</a:t>
            </a:fld>
            <a:endParaRPr lang="en-US" altLang="en-US" sz="1200"/>
          </a:p>
        </p:txBody>
      </p:sp>
    </p:spTree>
    <p:extLst>
      <p:ext uri="{BB962C8B-B14F-4D97-AF65-F5344CB8AC3E}">
        <p14:creationId xmlns:p14="http://schemas.microsoft.com/office/powerpoint/2010/main" val="3358548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73875" indent="-297644">
              <a:defRPr sz="2400">
                <a:solidFill>
                  <a:schemeClr val="tx1"/>
                </a:solidFill>
                <a:latin typeface="Arial" panose="020B0604020202020204" pitchFamily="34" charset="0"/>
                <a:ea typeface="MS PGothic" panose="020B0600070205080204" pitchFamily="34" charset="-128"/>
              </a:defRPr>
            </a:lvl2pPr>
            <a:lvl3pPr marL="1190577" indent="-238115">
              <a:defRPr sz="2400">
                <a:solidFill>
                  <a:schemeClr val="tx1"/>
                </a:solidFill>
                <a:latin typeface="Arial" panose="020B0604020202020204" pitchFamily="34" charset="0"/>
                <a:ea typeface="MS PGothic" panose="020B0600070205080204" pitchFamily="34" charset="-128"/>
              </a:defRPr>
            </a:lvl3pPr>
            <a:lvl4pPr marL="1666807" indent="-238115">
              <a:defRPr sz="2400">
                <a:solidFill>
                  <a:schemeClr val="tx1"/>
                </a:solidFill>
                <a:latin typeface="Arial" panose="020B0604020202020204" pitchFamily="34" charset="0"/>
                <a:ea typeface="MS PGothic" panose="020B0600070205080204" pitchFamily="34" charset="-128"/>
              </a:defRPr>
            </a:lvl4pPr>
            <a:lvl5pPr marL="2143038" indent="-238115">
              <a:defRPr sz="2400">
                <a:solidFill>
                  <a:schemeClr val="tx1"/>
                </a:solidFill>
                <a:latin typeface="Arial" panose="020B0604020202020204" pitchFamily="34" charset="0"/>
                <a:ea typeface="MS PGothic" panose="020B0600070205080204" pitchFamily="34" charset="-128"/>
              </a:defRPr>
            </a:lvl5pPr>
            <a:lvl6pPr marL="2619269" indent="-238115" defTabSz="47623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95499" indent="-238115" defTabSz="47623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571730" indent="-238115" defTabSz="47623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4047961" indent="-238115" defTabSz="47623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19B8ADF-AC41-40FE-9398-67DFB44EE7E7}" type="slidenum">
              <a:rPr lang="en-US" altLang="en-US" sz="1200"/>
              <a:pPr/>
              <a:t>9</a:t>
            </a:fld>
            <a:endParaRPr lang="en-US" altLang="en-US" sz="1200"/>
          </a:p>
        </p:txBody>
      </p:sp>
    </p:spTree>
    <p:extLst>
      <p:ext uri="{BB962C8B-B14F-4D97-AF65-F5344CB8AC3E}">
        <p14:creationId xmlns:p14="http://schemas.microsoft.com/office/powerpoint/2010/main" val="1580632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8013" y="6356350"/>
            <a:ext cx="28384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pPr>
              <a:defRPr/>
            </a:pPr>
            <a:fld id="{2208A9B3-2797-4D93-A0CD-B3DC476EDF23}" type="datetimeFigureOut">
              <a:rPr lang="en-US" altLang="en-US"/>
              <a:pPr>
                <a:defRPr/>
              </a:pPr>
              <a:t>8/11/2017</a:t>
            </a:fld>
            <a:endParaRPr lang="en-US" altLang="en-US"/>
          </a:p>
        </p:txBody>
      </p:sp>
      <p:sp>
        <p:nvSpPr>
          <p:cNvPr id="5" name="Footer Placeholder 4"/>
          <p:cNvSpPr>
            <a:spLocks noGrp="1"/>
          </p:cNvSpPr>
          <p:nvPr>
            <p:ph type="ftr" sz="quarter" idx="11"/>
          </p:nvPr>
        </p:nvSpPr>
        <p:spPr>
          <a:xfrm>
            <a:off x="4156075" y="6356350"/>
            <a:ext cx="3849688"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15375" y="6356350"/>
            <a:ext cx="28384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pPr>
              <a:defRPr/>
            </a:pPr>
            <a:fld id="{C0B261E5-C7E9-443C-AFA0-2BBAF82E82D4}" type="slidenum">
              <a:rPr lang="en-US" altLang="en-US"/>
              <a:pPr>
                <a:defRPr/>
              </a:pPr>
              <a:t>‹#›</a:t>
            </a:fld>
            <a:endParaRPr lang="en-US" altLang="en-US"/>
          </a:p>
        </p:txBody>
      </p:sp>
    </p:spTree>
    <p:extLst>
      <p:ext uri="{BB962C8B-B14F-4D97-AF65-F5344CB8AC3E}">
        <p14:creationId xmlns:p14="http://schemas.microsoft.com/office/powerpoint/2010/main" val="2437138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8092" y="1600201"/>
            <a:ext cx="10945654"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8013" y="6356350"/>
            <a:ext cx="28384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pPr>
              <a:defRPr/>
            </a:pPr>
            <a:fld id="{4A7C83A2-3D9C-4BFC-9620-2BEC4E8E716B}" type="datetimeFigureOut">
              <a:rPr lang="en-US" altLang="en-US"/>
              <a:pPr>
                <a:defRPr/>
              </a:pPr>
              <a:t>8/11/2017</a:t>
            </a:fld>
            <a:endParaRPr lang="en-US" altLang="en-US"/>
          </a:p>
        </p:txBody>
      </p:sp>
      <p:sp>
        <p:nvSpPr>
          <p:cNvPr id="5" name="Footer Placeholder 4"/>
          <p:cNvSpPr>
            <a:spLocks noGrp="1"/>
          </p:cNvSpPr>
          <p:nvPr>
            <p:ph type="ftr" sz="quarter" idx="11"/>
          </p:nvPr>
        </p:nvSpPr>
        <p:spPr>
          <a:xfrm>
            <a:off x="4156075" y="6356350"/>
            <a:ext cx="3849688"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15375" y="6356350"/>
            <a:ext cx="28384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pPr>
              <a:defRPr/>
            </a:pPr>
            <a:fld id="{3E7966DD-7F61-47E1-9800-AB229DBA0657}" type="slidenum">
              <a:rPr lang="en-US" altLang="en-US"/>
              <a:pPr>
                <a:defRPr/>
              </a:pPr>
              <a:t>‹#›</a:t>
            </a:fld>
            <a:endParaRPr lang="en-US" altLang="en-US"/>
          </a:p>
        </p:txBody>
      </p:sp>
    </p:spTree>
    <p:extLst>
      <p:ext uri="{BB962C8B-B14F-4D97-AF65-F5344CB8AC3E}">
        <p14:creationId xmlns:p14="http://schemas.microsoft.com/office/powerpoint/2010/main" val="2663055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39"/>
            <a:ext cx="2736414"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8092" y="274639"/>
            <a:ext cx="8006543"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8013" y="6356350"/>
            <a:ext cx="28384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pPr>
              <a:defRPr/>
            </a:pPr>
            <a:fld id="{EA118CA0-2F0B-4713-BB61-3F097CEC93D0}" type="datetimeFigureOut">
              <a:rPr lang="en-US" altLang="en-US"/>
              <a:pPr>
                <a:defRPr/>
              </a:pPr>
              <a:t>8/11/2017</a:t>
            </a:fld>
            <a:endParaRPr lang="en-US" altLang="en-US"/>
          </a:p>
        </p:txBody>
      </p:sp>
      <p:sp>
        <p:nvSpPr>
          <p:cNvPr id="5" name="Footer Placeholder 4"/>
          <p:cNvSpPr>
            <a:spLocks noGrp="1"/>
          </p:cNvSpPr>
          <p:nvPr>
            <p:ph type="ftr" sz="quarter" idx="11"/>
          </p:nvPr>
        </p:nvSpPr>
        <p:spPr>
          <a:xfrm>
            <a:off x="4156075" y="6356350"/>
            <a:ext cx="3849688"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15375" y="6356350"/>
            <a:ext cx="28384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pPr>
              <a:defRPr/>
            </a:pPr>
            <a:fld id="{A3400AAB-4FCB-4225-85B8-FF0BD540358D}" type="slidenum">
              <a:rPr lang="en-US" altLang="en-US"/>
              <a:pPr>
                <a:defRPr/>
              </a:pPr>
              <a:t>‹#›</a:t>
            </a:fld>
            <a:endParaRPr lang="en-US" altLang="en-US"/>
          </a:p>
        </p:txBody>
      </p:sp>
    </p:spTree>
    <p:extLst>
      <p:ext uri="{BB962C8B-B14F-4D97-AF65-F5344CB8AC3E}">
        <p14:creationId xmlns:p14="http://schemas.microsoft.com/office/powerpoint/2010/main" val="178779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8092" y="1600201"/>
            <a:ext cx="10945654"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8013" y="6356350"/>
            <a:ext cx="28384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pPr>
              <a:defRPr/>
            </a:pPr>
            <a:fld id="{8D42B0C4-AA64-4574-BC51-E7D2D4597DD5}" type="datetimeFigureOut">
              <a:rPr lang="en-US" altLang="en-US"/>
              <a:pPr>
                <a:defRPr/>
              </a:pPr>
              <a:t>8/11/2017</a:t>
            </a:fld>
            <a:endParaRPr lang="en-US" altLang="en-US"/>
          </a:p>
        </p:txBody>
      </p:sp>
      <p:sp>
        <p:nvSpPr>
          <p:cNvPr id="5" name="Footer Placeholder 4"/>
          <p:cNvSpPr>
            <a:spLocks noGrp="1"/>
          </p:cNvSpPr>
          <p:nvPr>
            <p:ph type="ftr" sz="quarter" idx="11"/>
          </p:nvPr>
        </p:nvSpPr>
        <p:spPr>
          <a:xfrm>
            <a:off x="4156075" y="6356350"/>
            <a:ext cx="3849688"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15375" y="6356350"/>
            <a:ext cx="28384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pPr>
              <a:defRPr/>
            </a:pPr>
            <a:fld id="{8348D612-66CB-48CF-8A8E-7AD76615945A}" type="slidenum">
              <a:rPr lang="en-US" altLang="en-US"/>
              <a:pPr>
                <a:defRPr/>
              </a:pPr>
              <a:t>‹#›</a:t>
            </a:fld>
            <a:endParaRPr lang="en-US" altLang="en-US"/>
          </a:p>
        </p:txBody>
      </p:sp>
    </p:spTree>
    <p:extLst>
      <p:ext uri="{BB962C8B-B14F-4D97-AF65-F5344CB8AC3E}">
        <p14:creationId xmlns:p14="http://schemas.microsoft.com/office/powerpoint/2010/main" val="40301239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8013" y="6356350"/>
            <a:ext cx="28384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pPr>
              <a:defRPr/>
            </a:pPr>
            <a:fld id="{0BBA296D-DF38-4B14-94E3-2428A735EFFF}" type="datetimeFigureOut">
              <a:rPr lang="en-US" altLang="en-US"/>
              <a:pPr>
                <a:defRPr/>
              </a:pPr>
              <a:t>8/11/2017</a:t>
            </a:fld>
            <a:endParaRPr lang="en-US" altLang="en-US"/>
          </a:p>
        </p:txBody>
      </p:sp>
      <p:sp>
        <p:nvSpPr>
          <p:cNvPr id="5" name="Footer Placeholder 4"/>
          <p:cNvSpPr>
            <a:spLocks noGrp="1"/>
          </p:cNvSpPr>
          <p:nvPr>
            <p:ph type="ftr" sz="quarter" idx="11"/>
          </p:nvPr>
        </p:nvSpPr>
        <p:spPr>
          <a:xfrm>
            <a:off x="4156075" y="6356350"/>
            <a:ext cx="3849688"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15375" y="6356350"/>
            <a:ext cx="28384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pPr>
              <a:defRPr/>
            </a:pPr>
            <a:fld id="{4FE15140-B401-4A44-B0ED-281F1410F498}" type="slidenum">
              <a:rPr lang="en-US" altLang="en-US"/>
              <a:pPr>
                <a:defRPr/>
              </a:pPr>
              <a:t>‹#›</a:t>
            </a:fld>
            <a:endParaRPr lang="en-US" altLang="en-US"/>
          </a:p>
        </p:txBody>
      </p:sp>
    </p:spTree>
    <p:extLst>
      <p:ext uri="{BB962C8B-B14F-4D97-AF65-F5344CB8AC3E}">
        <p14:creationId xmlns:p14="http://schemas.microsoft.com/office/powerpoint/2010/main" val="147592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8013" y="6356350"/>
            <a:ext cx="28384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pPr>
              <a:defRPr/>
            </a:pPr>
            <a:fld id="{4220D7E3-F929-4604-939C-560C20C0C2FF}" type="datetimeFigureOut">
              <a:rPr lang="en-US" altLang="en-US"/>
              <a:pPr>
                <a:defRPr/>
              </a:pPr>
              <a:t>8/11/2017</a:t>
            </a:fld>
            <a:endParaRPr lang="en-US" altLang="en-US"/>
          </a:p>
        </p:txBody>
      </p:sp>
      <p:sp>
        <p:nvSpPr>
          <p:cNvPr id="6" name="Footer Placeholder 5"/>
          <p:cNvSpPr>
            <a:spLocks noGrp="1"/>
          </p:cNvSpPr>
          <p:nvPr>
            <p:ph type="ftr" sz="quarter" idx="11"/>
          </p:nvPr>
        </p:nvSpPr>
        <p:spPr>
          <a:xfrm>
            <a:off x="4156075" y="6356350"/>
            <a:ext cx="3849688"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8715375" y="6356350"/>
            <a:ext cx="28384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pPr>
              <a:defRPr/>
            </a:pPr>
            <a:fld id="{E0F9E8EE-68F6-4FE1-9152-4F2AE7772744}" type="slidenum">
              <a:rPr lang="en-US" altLang="en-US"/>
              <a:pPr>
                <a:defRPr/>
              </a:pPr>
              <a:t>‹#›</a:t>
            </a:fld>
            <a:endParaRPr lang="en-US" altLang="en-US"/>
          </a:p>
        </p:txBody>
      </p:sp>
    </p:spTree>
    <p:extLst>
      <p:ext uri="{BB962C8B-B14F-4D97-AF65-F5344CB8AC3E}">
        <p14:creationId xmlns:p14="http://schemas.microsoft.com/office/powerpoint/2010/main" val="3585885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8013" y="6356350"/>
            <a:ext cx="28384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pPr>
              <a:defRPr/>
            </a:pPr>
            <a:fld id="{D2F5609D-E4D7-4BDC-A2E0-258627D91C51}" type="datetimeFigureOut">
              <a:rPr lang="en-US" altLang="en-US"/>
              <a:pPr>
                <a:defRPr/>
              </a:pPr>
              <a:t>8/11/2017</a:t>
            </a:fld>
            <a:endParaRPr lang="en-US" altLang="en-US"/>
          </a:p>
        </p:txBody>
      </p:sp>
      <p:sp>
        <p:nvSpPr>
          <p:cNvPr id="8" name="Footer Placeholder 7"/>
          <p:cNvSpPr>
            <a:spLocks noGrp="1"/>
          </p:cNvSpPr>
          <p:nvPr>
            <p:ph type="ftr" sz="quarter" idx="11"/>
          </p:nvPr>
        </p:nvSpPr>
        <p:spPr>
          <a:xfrm>
            <a:off x="4156075" y="6356350"/>
            <a:ext cx="3849688"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8715375" y="6356350"/>
            <a:ext cx="28384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pPr>
              <a:defRPr/>
            </a:pPr>
            <a:fld id="{0FC66DB0-185F-4FEE-9EAC-42DB129E7426}" type="slidenum">
              <a:rPr lang="en-US" altLang="en-US"/>
              <a:pPr>
                <a:defRPr/>
              </a:pPr>
              <a:t>‹#›</a:t>
            </a:fld>
            <a:endParaRPr lang="en-US" altLang="en-US"/>
          </a:p>
        </p:txBody>
      </p:sp>
    </p:spTree>
    <p:extLst>
      <p:ext uri="{BB962C8B-B14F-4D97-AF65-F5344CB8AC3E}">
        <p14:creationId xmlns:p14="http://schemas.microsoft.com/office/powerpoint/2010/main" val="4254073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8013" y="6356350"/>
            <a:ext cx="28384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pPr>
              <a:defRPr/>
            </a:pPr>
            <a:fld id="{84B9778D-D851-4F14-B958-F8694D362C07}" type="datetimeFigureOut">
              <a:rPr lang="en-US" altLang="en-US"/>
              <a:pPr>
                <a:defRPr/>
              </a:pPr>
              <a:t>8/11/2017</a:t>
            </a:fld>
            <a:endParaRPr lang="en-US" altLang="en-US"/>
          </a:p>
        </p:txBody>
      </p:sp>
      <p:sp>
        <p:nvSpPr>
          <p:cNvPr id="4" name="Footer Placeholder 3"/>
          <p:cNvSpPr>
            <a:spLocks noGrp="1"/>
          </p:cNvSpPr>
          <p:nvPr>
            <p:ph type="ftr" sz="quarter" idx="11"/>
          </p:nvPr>
        </p:nvSpPr>
        <p:spPr>
          <a:xfrm>
            <a:off x="4156075" y="6356350"/>
            <a:ext cx="3849688"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8715375" y="6356350"/>
            <a:ext cx="28384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pPr>
              <a:defRPr/>
            </a:pPr>
            <a:fld id="{45DE7000-D33A-44C6-A96F-B506295818A2}" type="slidenum">
              <a:rPr lang="en-US" altLang="en-US"/>
              <a:pPr>
                <a:defRPr/>
              </a:pPr>
              <a:t>‹#›</a:t>
            </a:fld>
            <a:endParaRPr lang="en-US" altLang="en-US"/>
          </a:p>
        </p:txBody>
      </p:sp>
    </p:spTree>
    <p:extLst>
      <p:ext uri="{BB962C8B-B14F-4D97-AF65-F5344CB8AC3E}">
        <p14:creationId xmlns:p14="http://schemas.microsoft.com/office/powerpoint/2010/main" val="3204426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8013" y="6356350"/>
            <a:ext cx="28384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pPr>
              <a:defRPr/>
            </a:pPr>
            <a:fld id="{31CDC4A2-CA61-4096-8840-39DD938C3B83}" type="datetimeFigureOut">
              <a:rPr lang="en-US" altLang="en-US"/>
              <a:pPr>
                <a:defRPr/>
              </a:pPr>
              <a:t>8/11/2017</a:t>
            </a:fld>
            <a:endParaRPr lang="en-US" altLang="en-US"/>
          </a:p>
        </p:txBody>
      </p:sp>
      <p:sp>
        <p:nvSpPr>
          <p:cNvPr id="3" name="Footer Placeholder 2"/>
          <p:cNvSpPr>
            <a:spLocks noGrp="1"/>
          </p:cNvSpPr>
          <p:nvPr>
            <p:ph type="ftr" sz="quarter" idx="11"/>
          </p:nvPr>
        </p:nvSpPr>
        <p:spPr>
          <a:xfrm>
            <a:off x="4156075" y="6356350"/>
            <a:ext cx="3849688"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8715375" y="6356350"/>
            <a:ext cx="28384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pPr>
              <a:defRPr/>
            </a:pPr>
            <a:fld id="{06E11916-9152-4AE4-80DD-7D56EB514F82}" type="slidenum">
              <a:rPr lang="en-US" altLang="en-US"/>
              <a:pPr>
                <a:defRPr/>
              </a:pPr>
              <a:t>‹#›</a:t>
            </a:fld>
            <a:endParaRPr lang="en-US" altLang="en-US"/>
          </a:p>
        </p:txBody>
      </p:sp>
    </p:spTree>
    <p:extLst>
      <p:ext uri="{BB962C8B-B14F-4D97-AF65-F5344CB8AC3E}">
        <p14:creationId xmlns:p14="http://schemas.microsoft.com/office/powerpoint/2010/main" val="3087200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8013" y="6356350"/>
            <a:ext cx="28384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pPr>
              <a:defRPr/>
            </a:pPr>
            <a:fld id="{88D2D05B-AA3D-49ED-BBEA-293290477B91}" type="datetimeFigureOut">
              <a:rPr lang="en-US" altLang="en-US"/>
              <a:pPr>
                <a:defRPr/>
              </a:pPr>
              <a:t>8/11/2017</a:t>
            </a:fld>
            <a:endParaRPr lang="en-US" altLang="en-US"/>
          </a:p>
        </p:txBody>
      </p:sp>
      <p:sp>
        <p:nvSpPr>
          <p:cNvPr id="6" name="Footer Placeholder 5"/>
          <p:cNvSpPr>
            <a:spLocks noGrp="1"/>
          </p:cNvSpPr>
          <p:nvPr>
            <p:ph type="ftr" sz="quarter" idx="11"/>
          </p:nvPr>
        </p:nvSpPr>
        <p:spPr>
          <a:xfrm>
            <a:off x="4156075" y="6356350"/>
            <a:ext cx="3849688"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8715375" y="6356350"/>
            <a:ext cx="28384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pPr>
              <a:defRPr/>
            </a:pPr>
            <a:fld id="{1524B6F3-0342-481D-9EAB-2C0471742563}" type="slidenum">
              <a:rPr lang="en-US" altLang="en-US"/>
              <a:pPr>
                <a:defRPr/>
              </a:pPr>
              <a:t>‹#›</a:t>
            </a:fld>
            <a:endParaRPr lang="en-US" altLang="en-US"/>
          </a:p>
        </p:txBody>
      </p:sp>
    </p:spTree>
    <p:extLst>
      <p:ext uri="{BB962C8B-B14F-4D97-AF65-F5344CB8AC3E}">
        <p14:creationId xmlns:p14="http://schemas.microsoft.com/office/powerpoint/2010/main" val="4088623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2383805" y="5367338"/>
            <a:ext cx="7297103"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8013" y="6356350"/>
            <a:ext cx="28384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pPr>
              <a:defRPr/>
            </a:pPr>
            <a:fld id="{CF9EF385-FC45-45AD-866F-0DFDB3EC19EB}" type="datetimeFigureOut">
              <a:rPr lang="en-US" altLang="en-US"/>
              <a:pPr>
                <a:defRPr/>
              </a:pPr>
              <a:t>8/11/2017</a:t>
            </a:fld>
            <a:endParaRPr lang="en-US" altLang="en-US"/>
          </a:p>
        </p:txBody>
      </p:sp>
      <p:sp>
        <p:nvSpPr>
          <p:cNvPr id="6" name="Footer Placeholder 5"/>
          <p:cNvSpPr>
            <a:spLocks noGrp="1"/>
          </p:cNvSpPr>
          <p:nvPr>
            <p:ph type="ftr" sz="quarter" idx="11"/>
          </p:nvPr>
        </p:nvSpPr>
        <p:spPr>
          <a:xfrm>
            <a:off x="4156075" y="6356350"/>
            <a:ext cx="3849688"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8715375" y="6356350"/>
            <a:ext cx="28384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pPr>
              <a:defRPr/>
            </a:pPr>
            <a:fld id="{FCD47240-7ACE-4602-923B-696D98F9D5C7}" type="slidenum">
              <a:rPr lang="en-US" altLang="en-US"/>
              <a:pPr>
                <a:defRPr/>
              </a:pPr>
              <a:t>‹#›</a:t>
            </a:fld>
            <a:endParaRPr lang="en-US" altLang="en-US"/>
          </a:p>
        </p:txBody>
      </p:sp>
    </p:spTree>
    <p:extLst>
      <p:ext uri="{BB962C8B-B14F-4D97-AF65-F5344CB8AC3E}">
        <p14:creationId xmlns:p14="http://schemas.microsoft.com/office/powerpoint/2010/main" val="1913313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61838"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4" descr="footer.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6402388"/>
            <a:ext cx="12161838"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ChangeArrowheads="1"/>
          </p:cNvSpPr>
          <p:nvPr/>
        </p:nvSpPr>
        <p:spPr bwMode="auto">
          <a:xfrm>
            <a:off x="11777663" y="6489700"/>
            <a:ext cx="304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itchFamily="34" charset="-128"/>
              </a:defRPr>
            </a:lvl1pPr>
            <a:lvl2pPr marL="742950" indent="-285750" eaLnBrk="0" hangingPunct="0">
              <a:defRPr sz="2400">
                <a:solidFill>
                  <a:schemeClr val="tx1"/>
                </a:solidFill>
                <a:latin typeface="Arial" panose="020B0604020202020204" pitchFamily="34" charset="0"/>
                <a:ea typeface="MS PGothic" pitchFamily="34" charset="-128"/>
              </a:defRPr>
            </a:lvl2pPr>
            <a:lvl3pPr marL="1143000" indent="-228600" eaLnBrk="0" hangingPunct="0">
              <a:defRPr sz="2400">
                <a:solidFill>
                  <a:schemeClr val="tx1"/>
                </a:solidFill>
                <a:latin typeface="Arial" panose="020B0604020202020204" pitchFamily="34" charset="0"/>
                <a:ea typeface="MS PGothic" pitchFamily="34" charset="-128"/>
              </a:defRPr>
            </a:lvl3pPr>
            <a:lvl4pPr marL="1600200" indent="-228600" eaLnBrk="0" hangingPunct="0">
              <a:defRPr sz="2400">
                <a:solidFill>
                  <a:schemeClr val="tx1"/>
                </a:solidFill>
                <a:latin typeface="Arial" panose="020B0604020202020204" pitchFamily="34" charset="0"/>
                <a:ea typeface="MS PGothic" pitchFamily="34" charset="-128"/>
              </a:defRPr>
            </a:lvl4pPr>
            <a:lvl5pPr marL="2057400" indent="-228600" eaLnBrk="0" hangingPunct="0">
              <a:defRPr sz="2400">
                <a:solidFill>
                  <a:schemeClr val="tx1"/>
                </a:solidFill>
                <a:latin typeface="Arial" panose="020B0604020202020204"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9pPr>
          </a:lstStyle>
          <a:p>
            <a:pPr eaLnBrk="1" hangingPunct="1">
              <a:defRPr/>
            </a:pPr>
            <a:fld id="{DB7559D2-5C98-4041-8C22-B66C550D4ACF}" type="slidenum">
              <a:rPr lang="id-ID" altLang="en-US" sz="1400" smtClean="0">
                <a:solidFill>
                  <a:srgbClr val="F2F2F2"/>
                </a:solidFill>
                <a:latin typeface="Arial Black" panose="020B0A04020102020204" pitchFamily="34" charset="0"/>
                <a:cs typeface="Arial" panose="020B0604020202020204" pitchFamily="34" charset="0"/>
              </a:rPr>
              <a:pPr eaLnBrk="1" hangingPunct="1">
                <a:defRPr/>
              </a:pPr>
              <a:t>‹#›</a:t>
            </a:fld>
            <a:endParaRPr lang="en-US" altLang="en-US" sz="1400" smtClean="0">
              <a:latin typeface="Arial Black" panose="020B0A040201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Arial Black"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Arial Black"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Arial Black"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Arial Black"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Arial Black"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Arial Black"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Arial Black"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Arial Black"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bwMode="auto">
          <a:xfrm>
            <a:off x="911225" y="2590902"/>
            <a:ext cx="10336212" cy="16149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600"/>
              </a:spcBef>
              <a:spcAft>
                <a:spcPts val="600"/>
              </a:spcAft>
            </a:pPr>
            <a:r>
              <a:rPr lang="en-US" altLang="en-US" sz="4000" dirty="0" smtClean="0">
                <a:solidFill>
                  <a:srgbClr val="137E70"/>
                </a:solidFill>
              </a:rPr>
              <a:t>Freight </a:t>
            </a:r>
            <a:r>
              <a:rPr lang="en-US" altLang="en-US" sz="4000" dirty="0" smtClean="0">
                <a:solidFill>
                  <a:srgbClr val="137E70"/>
                </a:solidFill>
              </a:rPr>
              <a:t>System Plan </a:t>
            </a:r>
            <a:r>
              <a:rPr lang="en-US" altLang="en-US" sz="4000" dirty="0">
                <a:solidFill>
                  <a:srgbClr val="137E70"/>
                </a:solidFill>
              </a:rPr>
              <a:t/>
            </a:r>
            <a:br>
              <a:rPr lang="en-US" altLang="en-US" sz="4000" dirty="0">
                <a:solidFill>
                  <a:srgbClr val="137E70"/>
                </a:solidFill>
              </a:rPr>
            </a:br>
            <a:endParaRPr lang="en-US" altLang="en-US" sz="4000" dirty="0" smtClean="0">
              <a:solidFill>
                <a:srgbClr val="137E70"/>
              </a:solidFill>
            </a:endParaRPr>
          </a:p>
        </p:txBody>
      </p:sp>
      <p:sp>
        <p:nvSpPr>
          <p:cNvPr id="14339" name="Subtitle 2"/>
          <p:cNvSpPr>
            <a:spLocks noGrp="1"/>
          </p:cNvSpPr>
          <p:nvPr>
            <p:ph type="subTitle" idx="1"/>
          </p:nvPr>
        </p:nvSpPr>
        <p:spPr bwMode="auto">
          <a:xfrm>
            <a:off x="911225" y="4692826"/>
            <a:ext cx="8745537" cy="16515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1800" dirty="0">
                <a:solidFill>
                  <a:schemeClr val="tx1"/>
                </a:solidFill>
                <a:cs typeface="Arial" panose="020B0604020202020204" pitchFamily="34" charset="0"/>
              </a:rPr>
              <a:t>Seattle, WA</a:t>
            </a:r>
          </a:p>
          <a:p>
            <a:pPr algn="l" eaLnBrk="1" hangingPunct="1"/>
            <a:r>
              <a:rPr lang="en-US" altLang="en-US" sz="1800" dirty="0">
                <a:solidFill>
                  <a:schemeClr val="tx1"/>
                </a:solidFill>
                <a:cs typeface="Arial" panose="020B0604020202020204" pitchFamily="34" charset="0"/>
              </a:rPr>
              <a:t>August 10, 2017 </a:t>
            </a:r>
          </a:p>
          <a:p>
            <a:pPr algn="l" eaLnBrk="1" hangingPunct="1"/>
            <a:endParaRPr lang="en-US" altLang="en-US" sz="1800" dirty="0" smtClean="0">
              <a:solidFill>
                <a:schemeClr val="tx1"/>
              </a:solidFill>
              <a:cs typeface="Arial" panose="020B0604020202020204" pitchFamily="34" charset="0"/>
            </a:endParaRPr>
          </a:p>
          <a:p>
            <a:pPr algn="l" eaLnBrk="1" hangingPunct="1"/>
            <a:endParaRPr lang="en-US" altLang="en-US" sz="1800" dirty="0" smtClean="0">
              <a:solidFill>
                <a:schemeClr val="tx1"/>
              </a:solidFill>
              <a:cs typeface="Arial" panose="020B0604020202020204" pitchFamily="34" charset="0"/>
            </a:endParaRPr>
          </a:p>
          <a:p>
            <a:pPr algn="l" eaLnBrk="1" hangingPunct="1"/>
            <a:r>
              <a:rPr lang="en-US" altLang="en-US" sz="1800" dirty="0" smtClean="0">
                <a:solidFill>
                  <a:schemeClr val="tx1"/>
                </a:solidFill>
                <a:cs typeface="Arial" panose="020B0604020202020204" pitchFamily="34" charset="0"/>
              </a:rPr>
              <a:t>Jason </a:t>
            </a:r>
            <a:r>
              <a:rPr lang="en-US" altLang="en-US" sz="1800" dirty="0" smtClean="0">
                <a:solidFill>
                  <a:schemeClr val="tx1"/>
                </a:solidFill>
                <a:cs typeface="Arial" panose="020B0604020202020204" pitchFamily="34" charset="0"/>
              </a:rPr>
              <a:t>Beloso – Rail, Freight, and Ports Division</a:t>
            </a:r>
          </a:p>
          <a:p>
            <a:pPr algn="l" eaLnBrk="1" hangingPunct="1"/>
            <a:endParaRPr lang="en-US" altLang="en-US" sz="1800" dirty="0" smtClean="0">
              <a:solidFill>
                <a:schemeClr val="tx1"/>
              </a:solidFill>
              <a:cs typeface="Arial" panose="020B0604020202020204" pitchFamily="34" charset="0"/>
            </a:endParaRPr>
          </a:p>
        </p:txBody>
      </p:sp>
      <p:sp>
        <p:nvSpPr>
          <p:cNvPr id="6" name="Title 1"/>
          <p:cNvSpPr txBox="1">
            <a:spLocks/>
          </p:cNvSpPr>
          <p:nvPr/>
        </p:nvSpPr>
        <p:spPr>
          <a:xfrm>
            <a:off x="911225" y="4120038"/>
            <a:ext cx="10337800" cy="926646"/>
          </a:xfrm>
          <a:prstGeom prst="rect">
            <a:avLst/>
          </a:prstGeom>
        </p:spPr>
        <p:txBody>
          <a:bodyPr/>
          <a:lstStyle>
            <a:lvl1pPr algn="l" defTabSz="457200" rtl="0" eaLnBrk="1" latinLnBrk="0" hangingPunct="1">
              <a:spcBef>
                <a:spcPct val="0"/>
              </a:spcBef>
              <a:buNone/>
              <a:defRPr sz="4000" kern="1200">
                <a:solidFill>
                  <a:srgbClr val="137E70"/>
                </a:solidFill>
                <a:latin typeface="Lato Black"/>
                <a:ea typeface="+mj-ea"/>
                <a:cs typeface="Lato Black"/>
              </a:defRPr>
            </a:lvl1pPr>
          </a:lstStyle>
          <a:p>
            <a:pPr fontAlgn="auto">
              <a:spcAft>
                <a:spcPts val="0"/>
              </a:spcAft>
              <a:defRPr/>
            </a:pPr>
            <a:r>
              <a:rPr lang="en-US" sz="2800" spc="300" dirty="0" smtClean="0">
                <a:solidFill>
                  <a:schemeClr val="tx1">
                    <a:lumMod val="65000"/>
                    <a:lumOff val="35000"/>
                  </a:schemeClr>
                </a:solidFill>
                <a:latin typeface="+mj-lt"/>
              </a:rPr>
              <a:t>Seattle Freight Advisory Board</a:t>
            </a:r>
            <a:endParaRPr lang="en-US" sz="2800" spc="300" dirty="0">
              <a:solidFill>
                <a:schemeClr val="tx1">
                  <a:lumMod val="65000"/>
                  <a:lumOff val="35000"/>
                </a:schemeClr>
              </a:solidFill>
              <a:latin typeface="+mj-lt"/>
            </a:endParaRPr>
          </a:p>
        </p:txBody>
      </p:sp>
      <p:pic>
        <p:nvPicPr>
          <p:cNvPr id="14342" name="Picture 1" descr="WSDOT-acronym-gr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58350" y="307975"/>
            <a:ext cx="22907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304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4047" y="397129"/>
            <a:ext cx="11601578" cy="584200"/>
          </a:xfrm>
          <a:prstGeom prst="rect">
            <a:avLst/>
          </a:prstGeom>
        </p:spPr>
        <p:txBody>
          <a:bodyPr wrap="square">
            <a:spAutoFit/>
          </a:bodyPr>
          <a:lstStyle/>
          <a:p>
            <a:pPr eaLnBrk="1" fontAlgn="auto" hangingPunct="1">
              <a:spcAft>
                <a:spcPts val="0"/>
              </a:spcAft>
              <a:defRPr/>
            </a:pPr>
            <a:r>
              <a:rPr lang="en-US" altLang="en-US" sz="3200" b="1" dirty="0">
                <a:solidFill>
                  <a:schemeClr val="accent6"/>
                </a:solidFill>
                <a:latin typeface="+mj-lt"/>
                <a:ea typeface="+mn-ea"/>
                <a:cs typeface="Arial" panose="020B0604020202020204" pitchFamily="34" charset="0"/>
              </a:rPr>
              <a:t>Contact Information </a:t>
            </a:r>
            <a:endParaRPr lang="en-US" altLang="en-US" sz="3200" b="1" dirty="0">
              <a:solidFill>
                <a:schemeClr val="accent6"/>
              </a:solidFill>
              <a:latin typeface="+mj-lt"/>
              <a:cs typeface="Arial" panose="020B0604020202020204" pitchFamily="34" charset="0"/>
            </a:endParaRPr>
          </a:p>
        </p:txBody>
      </p:sp>
      <p:sp>
        <p:nvSpPr>
          <p:cNvPr id="30723" name="Rectangle 7"/>
          <p:cNvSpPr>
            <a:spLocks noChangeArrowheads="1"/>
          </p:cNvSpPr>
          <p:nvPr/>
        </p:nvSpPr>
        <p:spPr bwMode="auto">
          <a:xfrm>
            <a:off x="11777663" y="6489700"/>
            <a:ext cx="304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8BD6CA7-F73A-42B0-8A25-A3125B153966}" type="slidenum">
              <a:rPr lang="id-ID" altLang="en-US" sz="1400">
                <a:solidFill>
                  <a:srgbClr val="F2F2F2"/>
                </a:solidFill>
                <a:latin typeface="Arial Black" panose="020B0A04020102020204" pitchFamily="34" charset="0"/>
                <a:cs typeface="Arial" panose="020B0604020202020204" pitchFamily="34" charset="0"/>
              </a:rPr>
              <a:pPr eaLnBrk="1" hangingPunct="1"/>
              <a:t>10</a:t>
            </a:fld>
            <a:endParaRPr lang="en-US" altLang="en-US" sz="1400">
              <a:latin typeface="Arial Black" panose="020B0A04020102020204" pitchFamily="34" charset="0"/>
              <a:cs typeface="Arial" panose="020B0604020202020204" pitchFamily="34" charset="0"/>
            </a:endParaRPr>
          </a:p>
        </p:txBody>
      </p:sp>
      <p:sp>
        <p:nvSpPr>
          <p:cNvPr id="7" name="Content Placeholder 2"/>
          <p:cNvSpPr>
            <a:spLocks noGrp="1"/>
          </p:cNvSpPr>
          <p:nvPr>
            <p:ph idx="1"/>
          </p:nvPr>
        </p:nvSpPr>
        <p:spPr>
          <a:xfrm>
            <a:off x="384047" y="1334242"/>
            <a:ext cx="5719889" cy="2094758"/>
          </a:xfrm>
        </p:spPr>
        <p:txBody>
          <a:bodyPr/>
          <a:lstStyle/>
          <a:p>
            <a:pPr marL="0" indent="0">
              <a:buNone/>
              <a:defRPr/>
            </a:pPr>
            <a:r>
              <a:rPr lang="en-US" sz="2400" b="1" dirty="0" smtClean="0">
                <a:solidFill>
                  <a:srgbClr val="137E70"/>
                </a:solidFill>
              </a:rPr>
              <a:t>Jason </a:t>
            </a:r>
            <a:r>
              <a:rPr lang="en-US" sz="2400" b="1" dirty="0" smtClean="0">
                <a:solidFill>
                  <a:srgbClr val="137E70"/>
                </a:solidFill>
              </a:rPr>
              <a:t>Beloso</a:t>
            </a:r>
          </a:p>
          <a:p>
            <a:pPr marL="0" indent="0">
              <a:buNone/>
              <a:defRPr/>
            </a:pPr>
            <a:r>
              <a:rPr lang="en-US" sz="2400" dirty="0" smtClean="0"/>
              <a:t>belosoj@wsdot.wa.gov</a:t>
            </a:r>
          </a:p>
          <a:p>
            <a:pPr marL="0" indent="0">
              <a:buNone/>
              <a:defRPr/>
            </a:pPr>
            <a:r>
              <a:rPr lang="en-US" sz="2400" dirty="0" smtClean="0"/>
              <a:t>206-464-1259</a:t>
            </a:r>
          </a:p>
          <a:p>
            <a:pPr marL="0" indent="0">
              <a:spcBef>
                <a:spcPts val="0"/>
              </a:spcBef>
              <a:buNone/>
              <a:defRPr/>
            </a:pPr>
            <a:r>
              <a:rPr lang="en-US" sz="2400" dirty="0"/>
              <a:t>http://www.wsdot.wa.gov/Freight</a:t>
            </a:r>
            <a:r>
              <a:rPr lang="en-US" sz="2400" dirty="0" smtClean="0"/>
              <a:t>/</a:t>
            </a:r>
            <a:r>
              <a:rPr lang="en-US" dirty="0" smtClean="0"/>
              <a:t>		</a:t>
            </a:r>
            <a:endParaRPr lang="en-US" dirty="0"/>
          </a:p>
        </p:txBody>
      </p:sp>
    </p:spTree>
    <p:extLst>
      <p:ext uri="{BB962C8B-B14F-4D97-AF65-F5344CB8AC3E}">
        <p14:creationId xmlns:p14="http://schemas.microsoft.com/office/powerpoint/2010/main" val="1212975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76518" y="333954"/>
            <a:ext cx="11177228" cy="6418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Arial Black"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Arial Black"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Arial Black"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Arial Black"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Arial Black"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Arial Black"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Arial Black"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Arial Black" charset="0"/>
                <a:ea typeface="ＭＳ Ｐゴシック" charset="0"/>
                <a:cs typeface="ＭＳ Ｐゴシック" charset="0"/>
              </a:defRPr>
            </a:lvl9pPr>
          </a:lstStyle>
          <a:p>
            <a:pPr algn="l"/>
            <a:r>
              <a:rPr lang="en-US" altLang="en-US" sz="3200" dirty="0" smtClean="0">
                <a:solidFill>
                  <a:srgbClr val="137E70"/>
                </a:solidFill>
              </a:rPr>
              <a:t>Purpose of Freight System Plan</a:t>
            </a:r>
          </a:p>
        </p:txBody>
      </p:sp>
      <p:sp>
        <p:nvSpPr>
          <p:cNvPr id="4" name="TextBox 3"/>
          <p:cNvSpPr txBox="1"/>
          <p:nvPr/>
        </p:nvSpPr>
        <p:spPr>
          <a:xfrm>
            <a:off x="376518" y="1401451"/>
            <a:ext cx="11177228" cy="5078313"/>
          </a:xfrm>
          <a:prstGeom prst="rect">
            <a:avLst/>
          </a:prstGeom>
          <a:noFill/>
        </p:spPr>
        <p:txBody>
          <a:bodyPr wrap="square" rtlCol="0">
            <a:spAutoFit/>
          </a:bodyPr>
          <a:lstStyle/>
          <a:p>
            <a:r>
              <a:rPr lang="en-US" sz="2800" b="1" dirty="0" smtClean="0">
                <a:solidFill>
                  <a:schemeClr val="tx1">
                    <a:lumMod val="65000"/>
                    <a:lumOff val="35000"/>
                  </a:schemeClr>
                </a:solidFill>
              </a:rPr>
              <a:t>Economy:</a:t>
            </a:r>
            <a:endParaRPr lang="en-US" sz="2800" b="1" dirty="0">
              <a:solidFill>
                <a:schemeClr val="tx1">
                  <a:lumMod val="65000"/>
                  <a:lumOff val="35000"/>
                </a:schemeClr>
              </a:solidFill>
            </a:endParaRPr>
          </a:p>
          <a:p>
            <a:pPr marL="342900" lvl="0" indent="-342900">
              <a:buFont typeface="Arial" panose="020B0604020202020204" pitchFamily="34" charset="0"/>
              <a:buChar char="•"/>
            </a:pPr>
            <a:r>
              <a:rPr lang="en-US" dirty="0" smtClean="0"/>
              <a:t>Washington is </a:t>
            </a:r>
            <a:r>
              <a:rPr lang="en-US" dirty="0"/>
              <a:t>second most trade-dependent state in the </a:t>
            </a:r>
            <a:r>
              <a:rPr lang="en-US" dirty="0" smtClean="0"/>
              <a:t>nation</a:t>
            </a:r>
          </a:p>
          <a:p>
            <a:pPr marL="800100" lvl="1" indent="-342900">
              <a:buFont typeface="Arial" panose="020B0604020202020204" pitchFamily="34" charset="0"/>
              <a:buChar char="•"/>
            </a:pPr>
            <a:r>
              <a:rPr lang="en-US" dirty="0" smtClean="0"/>
              <a:t>$126.8 billion in total </a:t>
            </a:r>
            <a:r>
              <a:rPr lang="en-US" dirty="0"/>
              <a:t>imports and exports </a:t>
            </a:r>
            <a:r>
              <a:rPr lang="en-US" dirty="0" smtClean="0"/>
              <a:t>value </a:t>
            </a:r>
          </a:p>
          <a:p>
            <a:pPr marL="800100" lvl="1" indent="-342900">
              <a:buFont typeface="Arial" panose="020B0604020202020204" pitchFamily="34" charset="0"/>
              <a:buChar char="•"/>
            </a:pPr>
            <a:r>
              <a:rPr lang="en-US" dirty="0"/>
              <a:t>1.41 million jobs in freight-dependent industries (including wholesale, retail, manufacturing, construction, transportation, and agriculture/timber and wood products</a:t>
            </a:r>
            <a:r>
              <a:rPr lang="en-US" dirty="0" smtClean="0"/>
              <a:t>)</a:t>
            </a:r>
          </a:p>
          <a:p>
            <a:pPr marL="800100" lvl="1" indent="-342900">
              <a:buFont typeface="Arial" panose="020B0604020202020204" pitchFamily="34" charset="0"/>
              <a:buChar char="•"/>
            </a:pPr>
            <a:r>
              <a:rPr lang="en-US" dirty="0"/>
              <a:t>$550.5 </a:t>
            </a:r>
            <a:r>
              <a:rPr lang="en-US" dirty="0" smtClean="0"/>
              <a:t>billion in gross </a:t>
            </a:r>
            <a:r>
              <a:rPr lang="en-US" dirty="0"/>
              <a:t>business income for freight-dependent </a:t>
            </a:r>
            <a:r>
              <a:rPr lang="en-US" dirty="0" smtClean="0"/>
              <a:t>sectors</a:t>
            </a:r>
          </a:p>
          <a:p>
            <a:pPr marL="800100" lvl="1" indent="-342900">
              <a:buFont typeface="Arial" panose="020B0604020202020204" pitchFamily="34" charset="0"/>
              <a:buChar char="•"/>
            </a:pPr>
            <a:endParaRPr lang="en-US" sz="2800" b="1" dirty="0" smtClean="0">
              <a:solidFill>
                <a:schemeClr val="tx1">
                  <a:lumMod val="65000"/>
                  <a:lumOff val="35000"/>
                </a:schemeClr>
              </a:solidFill>
            </a:endParaRPr>
          </a:p>
          <a:p>
            <a:r>
              <a:rPr lang="en-US" sz="2800" b="1" dirty="0" smtClean="0">
                <a:solidFill>
                  <a:schemeClr val="tx1">
                    <a:lumMod val="65000"/>
                    <a:lumOff val="35000"/>
                  </a:schemeClr>
                </a:solidFill>
              </a:rPr>
              <a:t>Freight Components in Washington:</a:t>
            </a:r>
          </a:p>
          <a:p>
            <a:pPr marL="342900" indent="-342900">
              <a:buFont typeface="Arial" panose="020B0604020202020204" pitchFamily="34" charset="0"/>
              <a:buChar char="•"/>
            </a:pPr>
            <a:r>
              <a:rPr lang="en-US" dirty="0" smtClean="0"/>
              <a:t>Global Gateway - </a:t>
            </a:r>
            <a:r>
              <a:rPr lang="en-US" dirty="0"/>
              <a:t>access to international markets</a:t>
            </a:r>
            <a:endParaRPr lang="en-US" dirty="0" smtClean="0"/>
          </a:p>
          <a:p>
            <a:pPr marL="342900" indent="-342900">
              <a:buFont typeface="Arial" panose="020B0604020202020204" pitchFamily="34" charset="0"/>
              <a:buChar char="•"/>
            </a:pPr>
            <a:r>
              <a:rPr lang="en-US" dirty="0"/>
              <a:t>Made in </a:t>
            </a:r>
            <a:r>
              <a:rPr lang="en-US" dirty="0" smtClean="0"/>
              <a:t>Washington - </a:t>
            </a:r>
            <a:r>
              <a:rPr lang="en-US" dirty="0"/>
              <a:t>manufactured or produced in Washington</a:t>
            </a:r>
            <a:endParaRPr lang="en-US" dirty="0" smtClean="0"/>
          </a:p>
          <a:p>
            <a:pPr marL="342900" indent="-342900">
              <a:buFont typeface="Arial" panose="020B0604020202020204" pitchFamily="34" charset="0"/>
              <a:buChar char="•"/>
            </a:pPr>
            <a:r>
              <a:rPr lang="en-US" dirty="0"/>
              <a:t>Delivering Goods to </a:t>
            </a:r>
            <a:r>
              <a:rPr lang="en-US" dirty="0" smtClean="0"/>
              <a:t>You - </a:t>
            </a:r>
            <a:r>
              <a:rPr lang="en-US" dirty="0"/>
              <a:t>representing local freight delivery</a:t>
            </a:r>
            <a:endParaRPr lang="en-US" sz="2800" b="1" dirty="0">
              <a:solidFill>
                <a:schemeClr val="tx1">
                  <a:lumMod val="65000"/>
                  <a:lumOff val="35000"/>
                </a:schemeClr>
              </a:solidFill>
            </a:endParaRPr>
          </a:p>
          <a:p>
            <a:endParaRPr lang="en-US" dirty="0" smtClean="0"/>
          </a:p>
        </p:txBody>
      </p:sp>
    </p:spTree>
    <p:extLst>
      <p:ext uri="{BB962C8B-B14F-4D97-AF65-F5344CB8AC3E}">
        <p14:creationId xmlns:p14="http://schemas.microsoft.com/office/powerpoint/2010/main" val="1266968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76518" y="333954"/>
            <a:ext cx="11177228" cy="6418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Arial Black"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Arial Black"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Arial Black"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Arial Black"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Arial Black"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Arial Black"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Arial Black"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Arial Black" charset="0"/>
                <a:ea typeface="ＭＳ Ｐゴシック" charset="0"/>
                <a:cs typeface="ＭＳ Ｐゴシック" charset="0"/>
              </a:defRPr>
            </a:lvl9pPr>
          </a:lstStyle>
          <a:p>
            <a:pPr algn="l"/>
            <a:r>
              <a:rPr lang="en-US" altLang="en-US" sz="3200" dirty="0" smtClean="0">
                <a:solidFill>
                  <a:srgbClr val="137E70"/>
                </a:solidFill>
              </a:rPr>
              <a:t>Purpose of Freight System Plan</a:t>
            </a:r>
          </a:p>
        </p:txBody>
      </p:sp>
      <p:sp>
        <p:nvSpPr>
          <p:cNvPr id="4" name="TextBox 3"/>
          <p:cNvSpPr txBox="1"/>
          <p:nvPr/>
        </p:nvSpPr>
        <p:spPr>
          <a:xfrm>
            <a:off x="376518" y="1401451"/>
            <a:ext cx="11177228" cy="5139869"/>
          </a:xfrm>
          <a:prstGeom prst="rect">
            <a:avLst/>
          </a:prstGeom>
          <a:noFill/>
        </p:spPr>
        <p:txBody>
          <a:bodyPr wrap="square" rtlCol="0">
            <a:spAutoFit/>
          </a:bodyPr>
          <a:lstStyle/>
          <a:p>
            <a:r>
              <a:rPr lang="en-US" sz="2800" b="1" dirty="0">
                <a:solidFill>
                  <a:schemeClr val="tx1">
                    <a:lumMod val="65000"/>
                    <a:lumOff val="35000"/>
                  </a:schemeClr>
                </a:solidFill>
              </a:rPr>
              <a:t>Objectives:</a:t>
            </a:r>
          </a:p>
          <a:p>
            <a:pPr marL="342900" lvl="0" indent="-342900">
              <a:buFont typeface="Arial" panose="020B0604020202020204" pitchFamily="34" charset="0"/>
              <a:buChar char="•"/>
            </a:pPr>
            <a:r>
              <a:rPr lang="en-US" dirty="0" smtClean="0"/>
              <a:t>To </a:t>
            </a:r>
            <a:r>
              <a:rPr lang="en-US" dirty="0"/>
              <a:t>provide information on the importance of freight to the economy of the </a:t>
            </a:r>
            <a:r>
              <a:rPr lang="en-US" dirty="0" smtClean="0"/>
              <a:t>state</a:t>
            </a:r>
          </a:p>
          <a:p>
            <a:pPr marL="342900" lvl="0" indent="-342900">
              <a:buFont typeface="Arial" panose="020B0604020202020204" pitchFamily="34" charset="0"/>
              <a:buChar char="•"/>
            </a:pPr>
            <a:r>
              <a:rPr lang="en-US" dirty="0" smtClean="0"/>
              <a:t>To </a:t>
            </a:r>
            <a:r>
              <a:rPr lang="en-US" dirty="0"/>
              <a:t>develop a working definition of the freight transportation </a:t>
            </a:r>
            <a:r>
              <a:rPr lang="en-US" dirty="0" smtClean="0"/>
              <a:t>system</a:t>
            </a:r>
            <a:endParaRPr lang="en-US" dirty="0"/>
          </a:p>
          <a:p>
            <a:pPr marL="342900" lvl="0" indent="-342900">
              <a:buFont typeface="Arial" panose="020B0604020202020204" pitchFamily="34" charset="0"/>
              <a:buChar char="•"/>
            </a:pPr>
            <a:r>
              <a:rPr lang="en-US" dirty="0"/>
              <a:t>To provide an analysis of conditions and volumes, and a forecast for </a:t>
            </a:r>
            <a:r>
              <a:rPr lang="en-US" dirty="0" smtClean="0"/>
              <a:t>freight</a:t>
            </a:r>
            <a:endParaRPr lang="en-US" dirty="0"/>
          </a:p>
          <a:p>
            <a:pPr marL="342900" lvl="0" indent="-342900">
              <a:buFont typeface="Arial" panose="020B0604020202020204" pitchFamily="34" charset="0"/>
              <a:buChar char="•"/>
            </a:pPr>
            <a:r>
              <a:rPr lang="en-US" dirty="0"/>
              <a:t>To identify the major freight trends, issues, and </a:t>
            </a:r>
            <a:r>
              <a:rPr lang="en-US" dirty="0" smtClean="0"/>
              <a:t>needs</a:t>
            </a:r>
            <a:endParaRPr lang="en-US" dirty="0"/>
          </a:p>
          <a:p>
            <a:pPr marL="342900" lvl="0" indent="-342900">
              <a:buFont typeface="Arial" panose="020B0604020202020204" pitchFamily="34" charset="0"/>
              <a:buChar char="•"/>
            </a:pPr>
            <a:r>
              <a:rPr lang="en-US" dirty="0"/>
              <a:t>To provide a blueprint of strategies to address the identified trends, issues, and needs.</a:t>
            </a:r>
          </a:p>
          <a:p>
            <a:endParaRPr lang="en-US" sz="800" dirty="0"/>
          </a:p>
          <a:p>
            <a:r>
              <a:rPr lang="en-US" sz="2800" b="1" dirty="0" smtClean="0">
                <a:solidFill>
                  <a:schemeClr val="tx1">
                    <a:lumMod val="65000"/>
                    <a:lumOff val="35000"/>
                  </a:schemeClr>
                </a:solidFill>
              </a:rPr>
              <a:t>Key Components</a:t>
            </a:r>
            <a:r>
              <a:rPr lang="en-US" sz="2800" b="1" dirty="0">
                <a:solidFill>
                  <a:schemeClr val="tx1">
                    <a:lumMod val="65000"/>
                    <a:lumOff val="35000"/>
                  </a:schemeClr>
                </a:solidFill>
              </a:rPr>
              <a:t>:</a:t>
            </a:r>
          </a:p>
          <a:p>
            <a:pPr marL="342900" lvl="0" indent="-342900">
              <a:buFont typeface="Arial" panose="020B0604020202020204" pitchFamily="34" charset="0"/>
              <a:buChar char="•"/>
            </a:pPr>
            <a:r>
              <a:rPr lang="en-US" dirty="0"/>
              <a:t>A Freight Investment Plan that describes key funding sources, networks eligible for funding, and projects identified on those </a:t>
            </a:r>
            <a:r>
              <a:rPr lang="en-US" dirty="0" smtClean="0"/>
              <a:t>networks</a:t>
            </a:r>
            <a:endParaRPr lang="en-US" dirty="0"/>
          </a:p>
          <a:p>
            <a:pPr marL="342900" lvl="0" indent="-342900">
              <a:buFont typeface="Arial" panose="020B0604020202020204" pitchFamily="34" charset="0"/>
              <a:buChar char="•"/>
            </a:pPr>
            <a:r>
              <a:rPr lang="en-US" dirty="0"/>
              <a:t>A Marine Ports and Navigation Plan that describes the marine system and assesses the transportation needs of marine ports, including </a:t>
            </a:r>
            <a:r>
              <a:rPr lang="en-US" dirty="0" smtClean="0"/>
              <a:t>navigation</a:t>
            </a:r>
            <a:endParaRPr lang="en-US" dirty="0"/>
          </a:p>
          <a:p>
            <a:pPr marL="342900" indent="-342900">
              <a:spcAft>
                <a:spcPts val="1800"/>
              </a:spcAft>
              <a:buFont typeface="Arial" panose="020B0604020202020204" pitchFamily="34" charset="0"/>
              <a:buChar char="•"/>
            </a:pPr>
            <a:endParaRPr lang="en-US" dirty="0"/>
          </a:p>
        </p:txBody>
      </p:sp>
    </p:spTree>
    <p:extLst>
      <p:ext uri="{BB962C8B-B14F-4D97-AF65-F5344CB8AC3E}">
        <p14:creationId xmlns:p14="http://schemas.microsoft.com/office/powerpoint/2010/main" val="1066446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76518" y="333954"/>
            <a:ext cx="11177228" cy="6418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Arial Black"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Arial Black"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Arial Black"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Arial Black"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Arial Black"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Arial Black"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Arial Black"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Arial Black" charset="0"/>
                <a:ea typeface="ＭＳ Ｐゴシック" charset="0"/>
                <a:cs typeface="ＭＳ Ｐゴシック" charset="0"/>
              </a:defRPr>
            </a:lvl9pPr>
          </a:lstStyle>
          <a:p>
            <a:pPr algn="l"/>
            <a:r>
              <a:rPr lang="en-US" altLang="en-US" sz="3200" dirty="0" smtClean="0">
                <a:solidFill>
                  <a:srgbClr val="137E70"/>
                </a:solidFill>
              </a:rPr>
              <a:t>Purpose of Freight System Plan</a:t>
            </a:r>
          </a:p>
        </p:txBody>
      </p:sp>
      <p:sp>
        <p:nvSpPr>
          <p:cNvPr id="4" name="TextBox 3"/>
          <p:cNvSpPr txBox="1"/>
          <p:nvPr/>
        </p:nvSpPr>
        <p:spPr>
          <a:xfrm>
            <a:off x="376518" y="1401451"/>
            <a:ext cx="11177228" cy="3924151"/>
          </a:xfrm>
          <a:prstGeom prst="rect">
            <a:avLst/>
          </a:prstGeom>
          <a:noFill/>
        </p:spPr>
        <p:txBody>
          <a:bodyPr wrap="square" rtlCol="0">
            <a:spAutoFit/>
          </a:bodyPr>
          <a:lstStyle/>
          <a:p>
            <a:pPr marL="0" indent="0">
              <a:buNone/>
            </a:pPr>
            <a:r>
              <a:rPr lang="en-US" sz="2800" b="1" dirty="0">
                <a:solidFill>
                  <a:schemeClr val="tx1">
                    <a:lumMod val="65000"/>
                    <a:lumOff val="35000"/>
                  </a:schemeClr>
                </a:solidFill>
              </a:rPr>
              <a:t>Key Federal Requirements</a:t>
            </a:r>
            <a:r>
              <a:rPr lang="en-US" sz="2800" b="1" dirty="0" smtClean="0">
                <a:solidFill>
                  <a:schemeClr val="tx1">
                    <a:lumMod val="65000"/>
                    <a:lumOff val="35000"/>
                  </a:schemeClr>
                </a:solidFill>
              </a:rPr>
              <a:t>:</a:t>
            </a:r>
          </a:p>
          <a:p>
            <a:pPr marL="0" indent="0">
              <a:buNone/>
            </a:pPr>
            <a:endParaRPr lang="en-US" sz="800" b="1" dirty="0">
              <a:solidFill>
                <a:schemeClr val="tx1">
                  <a:lumMod val="65000"/>
                  <a:lumOff val="35000"/>
                </a:schemeClr>
              </a:solidFill>
            </a:endParaRPr>
          </a:p>
          <a:p>
            <a:pPr marL="342900" indent="-342900">
              <a:spcAft>
                <a:spcPts val="1800"/>
              </a:spcAft>
              <a:buFont typeface="Arial" panose="020B0604020202020204" pitchFamily="34" charset="0"/>
              <a:buChar char="•"/>
            </a:pPr>
            <a:r>
              <a:rPr lang="en-US" dirty="0" smtClean="0"/>
              <a:t>Identification </a:t>
            </a:r>
            <a:r>
              <a:rPr lang="en-US" dirty="0"/>
              <a:t>of multimodal freight </a:t>
            </a:r>
            <a:r>
              <a:rPr lang="en-US" dirty="0" smtClean="0"/>
              <a:t>corridors </a:t>
            </a:r>
            <a:r>
              <a:rPr lang="en-US" dirty="0"/>
              <a:t>and </a:t>
            </a:r>
            <a:r>
              <a:rPr lang="en-US" dirty="0" smtClean="0"/>
              <a:t>facilities</a:t>
            </a:r>
            <a:endParaRPr lang="en-US" dirty="0"/>
          </a:p>
          <a:p>
            <a:pPr marL="342900" indent="-342900">
              <a:spcAft>
                <a:spcPts val="1800"/>
              </a:spcAft>
              <a:buFont typeface="Arial" panose="020B0604020202020204" pitchFamily="34" charset="0"/>
              <a:buChar char="•"/>
            </a:pPr>
            <a:r>
              <a:rPr lang="en-US" dirty="0" smtClean="0"/>
              <a:t>Description </a:t>
            </a:r>
            <a:r>
              <a:rPr lang="en-US" dirty="0"/>
              <a:t>of how the plan meets </a:t>
            </a:r>
            <a:r>
              <a:rPr lang="en-US" dirty="0" smtClean="0"/>
              <a:t>the national </a:t>
            </a:r>
            <a:r>
              <a:rPr lang="en-US" dirty="0"/>
              <a:t>multimodal freight policy goals and the national highway freight program </a:t>
            </a:r>
            <a:r>
              <a:rPr lang="en-US" dirty="0" smtClean="0"/>
              <a:t>goals</a:t>
            </a:r>
            <a:endParaRPr lang="en-US" dirty="0"/>
          </a:p>
          <a:p>
            <a:pPr marL="342900" indent="-342900">
              <a:spcAft>
                <a:spcPts val="1800"/>
              </a:spcAft>
              <a:buFont typeface="Arial" panose="020B0604020202020204" pitchFamily="34" charset="0"/>
              <a:buChar char="•"/>
            </a:pPr>
            <a:r>
              <a:rPr lang="en-US" dirty="0" smtClean="0"/>
              <a:t>Strategies </a:t>
            </a:r>
            <a:r>
              <a:rPr lang="en-US" dirty="0"/>
              <a:t>to mitigate significant congestion or delay caused by freight </a:t>
            </a:r>
            <a:r>
              <a:rPr lang="en-US" dirty="0" smtClean="0"/>
              <a:t>movement</a:t>
            </a:r>
            <a:endParaRPr lang="en-US" dirty="0"/>
          </a:p>
          <a:p>
            <a:pPr marL="342900" indent="-342900">
              <a:spcAft>
                <a:spcPts val="1800"/>
              </a:spcAft>
              <a:buFont typeface="Arial" panose="020B0604020202020204" pitchFamily="34" charset="0"/>
              <a:buChar char="•"/>
            </a:pPr>
            <a:r>
              <a:rPr lang="en-US" dirty="0" smtClean="0"/>
              <a:t>Development </a:t>
            </a:r>
            <a:r>
              <a:rPr lang="en-US" dirty="0"/>
              <a:t>of a Freight Investment Plan, including a list of freight priority projects</a:t>
            </a:r>
          </a:p>
        </p:txBody>
      </p:sp>
    </p:spTree>
    <p:extLst>
      <p:ext uri="{BB962C8B-B14F-4D97-AF65-F5344CB8AC3E}">
        <p14:creationId xmlns:p14="http://schemas.microsoft.com/office/powerpoint/2010/main" val="2652998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76518" y="342921"/>
            <a:ext cx="11177227" cy="6418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Arial Black"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Arial Black"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Arial Black"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Arial Black"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Arial Black"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Arial Black"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Arial Black"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Arial Black" charset="0"/>
                <a:ea typeface="ＭＳ Ｐゴシック" charset="0"/>
                <a:cs typeface="ＭＳ Ｐゴシック" charset="0"/>
              </a:defRPr>
            </a:lvl9pPr>
          </a:lstStyle>
          <a:p>
            <a:pPr algn="l"/>
            <a:r>
              <a:rPr lang="en-US" altLang="en-US" sz="3200" dirty="0" smtClean="0">
                <a:solidFill>
                  <a:srgbClr val="137E70"/>
                </a:solidFill>
              </a:rPr>
              <a:t>Trends and Issues</a:t>
            </a:r>
            <a:r>
              <a:rPr lang="en-US" altLang="en-US" sz="3600" dirty="0" smtClean="0">
                <a:solidFill>
                  <a:srgbClr val="137E70"/>
                </a:solidFill>
              </a:rPr>
              <a:t/>
            </a:r>
            <a:br>
              <a:rPr lang="en-US" altLang="en-US" sz="3600" dirty="0" smtClean="0">
                <a:solidFill>
                  <a:srgbClr val="137E70"/>
                </a:solidFill>
              </a:rPr>
            </a:br>
            <a:r>
              <a:rPr lang="en-US" sz="1800" b="1" dirty="0" smtClean="0"/>
              <a:t/>
            </a:r>
            <a:br>
              <a:rPr lang="en-US" sz="1800" b="1" dirty="0" smtClean="0"/>
            </a:br>
            <a:endParaRPr lang="en-US" altLang="en-US" sz="3600" dirty="0" smtClean="0">
              <a:solidFill>
                <a:srgbClr val="137E70"/>
              </a:solidFill>
            </a:endParaRPr>
          </a:p>
        </p:txBody>
      </p:sp>
      <p:sp>
        <p:nvSpPr>
          <p:cNvPr id="2" name="TextBox 1"/>
          <p:cNvSpPr txBox="1"/>
          <p:nvPr/>
        </p:nvSpPr>
        <p:spPr>
          <a:xfrm>
            <a:off x="376518" y="1443210"/>
            <a:ext cx="11177227" cy="5139869"/>
          </a:xfrm>
          <a:prstGeom prst="rect">
            <a:avLst/>
          </a:prstGeom>
          <a:noFill/>
        </p:spPr>
        <p:txBody>
          <a:bodyPr wrap="square" rtlCol="0">
            <a:spAutoFit/>
          </a:bodyPr>
          <a:lstStyle/>
          <a:p>
            <a:r>
              <a:rPr lang="en-US" sz="2800" b="1" dirty="0">
                <a:solidFill>
                  <a:schemeClr val="tx1">
                    <a:lumMod val="65000"/>
                    <a:lumOff val="35000"/>
                  </a:schemeClr>
                </a:solidFill>
              </a:rPr>
              <a:t>Economic Vitality</a:t>
            </a:r>
          </a:p>
          <a:p>
            <a:pPr marL="285750" indent="-285750">
              <a:buFont typeface="Arial" panose="020B0604020202020204" pitchFamily="34" charset="0"/>
              <a:buChar char="•"/>
            </a:pPr>
            <a:r>
              <a:rPr lang="en-US" sz="2000" dirty="0"/>
              <a:t>Efficient flow of freight through gateways: border crossings, airports, </a:t>
            </a:r>
            <a:r>
              <a:rPr lang="en-US" sz="2000" dirty="0" smtClean="0"/>
              <a:t>seaports</a:t>
            </a:r>
          </a:p>
          <a:p>
            <a:pPr marL="285750" indent="-285750">
              <a:buFont typeface="Arial" panose="020B0604020202020204" pitchFamily="34" charset="0"/>
              <a:buChar char="•"/>
            </a:pPr>
            <a:r>
              <a:rPr lang="en-US" sz="2000" dirty="0" smtClean="0"/>
              <a:t>Competition </a:t>
            </a:r>
            <a:r>
              <a:rPr lang="en-US" sz="2000" dirty="0"/>
              <a:t>facing </a:t>
            </a:r>
            <a:r>
              <a:rPr lang="en-US" sz="2000" dirty="0" smtClean="0"/>
              <a:t>ports</a:t>
            </a:r>
          </a:p>
          <a:p>
            <a:pPr marL="285750" indent="-285750">
              <a:buFont typeface="Arial" panose="020B0604020202020204" pitchFamily="34" charset="0"/>
              <a:buChar char="•"/>
            </a:pPr>
            <a:r>
              <a:rPr lang="en-US" sz="2000" dirty="0" smtClean="0"/>
              <a:t>Preservation </a:t>
            </a:r>
            <a:r>
              <a:rPr lang="en-US" sz="2000" dirty="0"/>
              <a:t>of industrial sites </a:t>
            </a:r>
            <a:endParaRPr lang="en-US" sz="2000" dirty="0" smtClean="0"/>
          </a:p>
          <a:p>
            <a:endParaRPr lang="en-US" sz="2000" dirty="0"/>
          </a:p>
          <a:p>
            <a:pPr marL="0" indent="0">
              <a:buNone/>
            </a:pPr>
            <a:r>
              <a:rPr lang="en-US" sz="2800" b="1" dirty="0">
                <a:solidFill>
                  <a:schemeClr val="tx1">
                    <a:lumMod val="65000"/>
                    <a:lumOff val="35000"/>
                  </a:schemeClr>
                </a:solidFill>
              </a:rPr>
              <a:t>Preservation</a:t>
            </a:r>
          </a:p>
          <a:p>
            <a:pPr marL="285750" indent="-285750">
              <a:buFont typeface="Arial" panose="020B0604020202020204" pitchFamily="34" charset="0"/>
              <a:buChar char="•"/>
            </a:pPr>
            <a:r>
              <a:rPr lang="en-US" sz="2000" dirty="0"/>
              <a:t>Aging infrastructure </a:t>
            </a:r>
          </a:p>
          <a:p>
            <a:pPr marL="285750" indent="-285750">
              <a:buFont typeface="Arial" panose="020B0604020202020204" pitchFamily="34" charset="0"/>
              <a:buChar char="•"/>
            </a:pPr>
            <a:r>
              <a:rPr lang="en-US" sz="2000" dirty="0"/>
              <a:t>Waterway channel maintenance </a:t>
            </a:r>
            <a:endParaRPr lang="en-US" sz="2000" dirty="0" smtClean="0"/>
          </a:p>
          <a:p>
            <a:endParaRPr lang="en-US" sz="2000" dirty="0" smtClean="0"/>
          </a:p>
          <a:p>
            <a:r>
              <a:rPr lang="en-US" sz="2800" b="1" dirty="0">
                <a:solidFill>
                  <a:schemeClr val="tx1">
                    <a:lumMod val="65000"/>
                    <a:lumOff val="35000"/>
                  </a:schemeClr>
                </a:solidFill>
              </a:rPr>
              <a:t>Safety</a:t>
            </a:r>
          </a:p>
          <a:p>
            <a:pPr marL="285750" indent="-285750">
              <a:buFont typeface="Arial" panose="020B0604020202020204" pitchFamily="34" charset="0"/>
              <a:buChar char="•"/>
            </a:pPr>
            <a:r>
              <a:rPr lang="en-US" sz="2000" dirty="0" smtClean="0"/>
              <a:t>Truck related crashes</a:t>
            </a:r>
          </a:p>
          <a:p>
            <a:pPr marL="285750" indent="-285750">
              <a:buFont typeface="Arial" panose="020B0604020202020204" pitchFamily="34" charset="0"/>
              <a:buChar char="•"/>
            </a:pPr>
            <a:r>
              <a:rPr lang="en-US" sz="2000" dirty="0" smtClean="0"/>
              <a:t>Truck </a:t>
            </a:r>
            <a:r>
              <a:rPr lang="en-US" sz="2000" dirty="0"/>
              <a:t>parking shortages </a:t>
            </a:r>
          </a:p>
          <a:p>
            <a:pPr marL="285750" indent="-285750">
              <a:buFont typeface="Arial" panose="020B0604020202020204" pitchFamily="34" charset="0"/>
              <a:buChar char="•"/>
            </a:pPr>
            <a:r>
              <a:rPr lang="en-US" sz="2000" dirty="0"/>
              <a:t>Highway-rail grade crossing improvements </a:t>
            </a:r>
          </a:p>
          <a:p>
            <a:endParaRPr lang="en-US" sz="2000"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9496" y="2327774"/>
            <a:ext cx="5953601" cy="3965145"/>
          </a:xfrm>
          <a:prstGeom prst="rect">
            <a:avLst/>
          </a:prstGeom>
        </p:spPr>
      </p:pic>
    </p:spTree>
    <p:extLst>
      <p:ext uri="{BB962C8B-B14F-4D97-AF65-F5344CB8AC3E}">
        <p14:creationId xmlns:p14="http://schemas.microsoft.com/office/powerpoint/2010/main" val="4254259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76518" y="333956"/>
            <a:ext cx="11177228" cy="6418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Arial Black"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Arial Black"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Arial Black"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Arial Black"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Arial Black"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Arial Black"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Arial Black"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Arial Black" charset="0"/>
                <a:ea typeface="ＭＳ Ｐゴシック" charset="0"/>
                <a:cs typeface="ＭＳ Ｐゴシック" charset="0"/>
              </a:defRPr>
            </a:lvl9pPr>
          </a:lstStyle>
          <a:p>
            <a:pPr algn="l"/>
            <a:r>
              <a:rPr lang="en-US" altLang="en-US" sz="3200" dirty="0" smtClean="0">
                <a:solidFill>
                  <a:srgbClr val="137E70"/>
                </a:solidFill>
              </a:rPr>
              <a:t>Trends and Issues</a:t>
            </a:r>
          </a:p>
        </p:txBody>
      </p:sp>
      <p:sp>
        <p:nvSpPr>
          <p:cNvPr id="3" name="TextBox 2"/>
          <p:cNvSpPr txBox="1"/>
          <p:nvPr/>
        </p:nvSpPr>
        <p:spPr>
          <a:xfrm>
            <a:off x="376518" y="1443210"/>
            <a:ext cx="5703607" cy="5201424"/>
          </a:xfrm>
          <a:prstGeom prst="rect">
            <a:avLst/>
          </a:prstGeom>
          <a:noFill/>
        </p:spPr>
        <p:txBody>
          <a:bodyPr wrap="square" rtlCol="0">
            <a:spAutoFit/>
          </a:bodyPr>
          <a:lstStyle/>
          <a:p>
            <a:pPr marL="0" indent="0">
              <a:buNone/>
            </a:pPr>
            <a:r>
              <a:rPr lang="en-US" sz="2800" b="1" dirty="0" smtClean="0">
                <a:solidFill>
                  <a:schemeClr val="tx1">
                    <a:lumMod val="65000"/>
                    <a:lumOff val="35000"/>
                  </a:schemeClr>
                </a:solidFill>
              </a:rPr>
              <a:t>Mobility</a:t>
            </a:r>
            <a:endParaRPr lang="en-US" sz="2800" b="1" dirty="0">
              <a:solidFill>
                <a:schemeClr val="tx1">
                  <a:lumMod val="65000"/>
                  <a:lumOff val="35000"/>
                </a:schemeClr>
              </a:solidFill>
            </a:endParaRPr>
          </a:p>
          <a:p>
            <a:pPr marL="285750" indent="-285750">
              <a:buFont typeface="Arial" panose="020B0604020202020204" pitchFamily="34" charset="0"/>
              <a:buChar char="•"/>
            </a:pPr>
            <a:r>
              <a:rPr lang="en-US" sz="2000" dirty="0">
                <a:latin typeface="+mn-lt"/>
              </a:rPr>
              <a:t>Intermodal connections: inland ports </a:t>
            </a:r>
          </a:p>
          <a:p>
            <a:pPr marL="285750" indent="-285750">
              <a:buFont typeface="Arial" panose="020B0604020202020204" pitchFamily="34" charset="0"/>
              <a:buChar char="•"/>
            </a:pPr>
            <a:r>
              <a:rPr lang="en-US" sz="2000" dirty="0">
                <a:latin typeface="+mn-lt"/>
              </a:rPr>
              <a:t>New logistics and distribution models </a:t>
            </a:r>
          </a:p>
          <a:p>
            <a:pPr marL="285750" indent="-285750">
              <a:buFont typeface="Arial" panose="020B0604020202020204" pitchFamily="34" charset="0"/>
              <a:buChar char="•"/>
            </a:pPr>
            <a:r>
              <a:rPr lang="en-US" sz="2000" dirty="0">
                <a:latin typeface="+mn-lt"/>
              </a:rPr>
              <a:t>Urban goods movement </a:t>
            </a:r>
          </a:p>
          <a:p>
            <a:pPr marL="0" indent="0">
              <a:buNone/>
            </a:pPr>
            <a:endParaRPr lang="en-US" b="1" dirty="0">
              <a:solidFill>
                <a:srgbClr val="137E70"/>
              </a:solidFill>
            </a:endParaRPr>
          </a:p>
          <a:p>
            <a:r>
              <a:rPr lang="en-US" sz="2800" b="1" dirty="0" smtClean="0">
                <a:solidFill>
                  <a:schemeClr val="tx1">
                    <a:lumMod val="65000"/>
                    <a:lumOff val="35000"/>
                  </a:schemeClr>
                </a:solidFill>
              </a:rPr>
              <a:t>Environment</a:t>
            </a:r>
            <a:endParaRPr lang="en-US" sz="2800" b="1" dirty="0">
              <a:solidFill>
                <a:schemeClr val="tx1">
                  <a:lumMod val="65000"/>
                  <a:lumOff val="35000"/>
                </a:schemeClr>
              </a:solidFill>
            </a:endParaRPr>
          </a:p>
          <a:p>
            <a:pPr marL="285750" indent="-285750">
              <a:buFont typeface="Arial" panose="020B0604020202020204" pitchFamily="34" charset="0"/>
              <a:buChar char="•"/>
            </a:pPr>
            <a:r>
              <a:rPr lang="en-US" sz="2000" dirty="0" smtClean="0">
                <a:latin typeface="+mn-lt"/>
              </a:rPr>
              <a:t>Climate impact vulnerability</a:t>
            </a:r>
          </a:p>
          <a:p>
            <a:pPr marL="285750" indent="-285750">
              <a:buFont typeface="Arial" panose="020B0604020202020204" pitchFamily="34" charset="0"/>
              <a:buChar char="•"/>
            </a:pPr>
            <a:r>
              <a:rPr lang="en-US" sz="2000" dirty="0" smtClean="0">
                <a:latin typeface="+mn-lt"/>
              </a:rPr>
              <a:t>Emissions</a:t>
            </a:r>
          </a:p>
          <a:p>
            <a:pPr marL="285750" indent="-285750">
              <a:buFont typeface="Arial" panose="020B0604020202020204" pitchFamily="34" charset="0"/>
              <a:buChar char="•"/>
            </a:pPr>
            <a:r>
              <a:rPr lang="en-US" sz="2000" dirty="0" smtClean="0">
                <a:latin typeface="+mn-lt"/>
              </a:rPr>
              <a:t>Hazardous </a:t>
            </a:r>
            <a:r>
              <a:rPr lang="en-US" sz="2000" dirty="0">
                <a:latin typeface="+mn-lt"/>
              </a:rPr>
              <a:t>material risks: crude by rail </a:t>
            </a:r>
            <a:endParaRPr lang="en-US" sz="2000" dirty="0" smtClean="0">
              <a:latin typeface="+mn-lt"/>
            </a:endParaRPr>
          </a:p>
          <a:p>
            <a:pPr marL="285750" indent="-285750">
              <a:buFont typeface="Arial" panose="020B0604020202020204" pitchFamily="34" charset="0"/>
              <a:buChar char="•"/>
            </a:pPr>
            <a:endParaRPr lang="en-US" sz="2000" dirty="0">
              <a:latin typeface="+mn-lt"/>
            </a:endParaRPr>
          </a:p>
          <a:p>
            <a:pPr marL="0" indent="0">
              <a:buNone/>
            </a:pPr>
            <a:r>
              <a:rPr lang="en-US" sz="2800" b="1" dirty="0">
                <a:solidFill>
                  <a:schemeClr val="tx1">
                    <a:lumMod val="65000"/>
                    <a:lumOff val="35000"/>
                  </a:schemeClr>
                </a:solidFill>
              </a:rPr>
              <a:t>Stewardship</a:t>
            </a:r>
          </a:p>
          <a:p>
            <a:pPr marL="285750" indent="-285750">
              <a:buFont typeface="Arial" panose="020B0604020202020204" pitchFamily="34" charset="0"/>
              <a:buChar char="•"/>
            </a:pPr>
            <a:r>
              <a:rPr lang="en-US" sz="2000" dirty="0"/>
              <a:t>System resilience (e.g., landslides) </a:t>
            </a:r>
          </a:p>
          <a:p>
            <a:pPr marL="285750" indent="-285750">
              <a:buFont typeface="Arial" panose="020B0604020202020204" pitchFamily="34" charset="0"/>
              <a:buChar char="•"/>
            </a:pPr>
            <a:r>
              <a:rPr lang="en-US" sz="2000" dirty="0" smtClean="0"/>
              <a:t>Congestion caused by freight</a:t>
            </a:r>
            <a:endParaRPr lang="en-US" sz="2000" dirty="0"/>
          </a:p>
          <a:p>
            <a:pPr marL="285750" indent="-285750">
              <a:buFont typeface="Arial" panose="020B0604020202020204" pitchFamily="34" charset="0"/>
              <a:buChar char="•"/>
            </a:pPr>
            <a:r>
              <a:rPr lang="en-US" sz="2000" dirty="0" smtClean="0"/>
              <a:t>Data and communication</a:t>
            </a:r>
            <a:endParaRPr lang="en-US" sz="2000" dirty="0">
              <a:latin typeface="+mn-lt"/>
            </a:endParaRPr>
          </a:p>
          <a:p>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9656"/>
          <a:stretch/>
        </p:blipFill>
        <p:spPr>
          <a:xfrm>
            <a:off x="8348870" y="1299451"/>
            <a:ext cx="3710609" cy="5028462"/>
          </a:xfrm>
          <a:prstGeom prst="rect">
            <a:avLst/>
          </a:prstGeom>
        </p:spPr>
      </p:pic>
    </p:spTree>
    <p:extLst>
      <p:ext uri="{BB962C8B-B14F-4D97-AF65-F5344CB8AC3E}">
        <p14:creationId xmlns:p14="http://schemas.microsoft.com/office/powerpoint/2010/main" val="236933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76518" y="342917"/>
            <a:ext cx="11177228" cy="5625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Arial Black"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Arial Black"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Arial Black"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Arial Black"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Arial Black"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Arial Black"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Arial Black"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Arial Black" charset="0"/>
                <a:ea typeface="ＭＳ Ｐゴシック" charset="0"/>
                <a:cs typeface="ＭＳ Ｐゴシック" charset="0"/>
              </a:defRPr>
            </a:lvl9pPr>
          </a:lstStyle>
          <a:p>
            <a:pPr algn="l"/>
            <a:r>
              <a:rPr lang="en-US" altLang="en-US" sz="3200" dirty="0" smtClean="0">
                <a:solidFill>
                  <a:srgbClr val="137E70"/>
                </a:solidFill>
              </a:rPr>
              <a:t>New Volumes and Forecasts</a:t>
            </a:r>
          </a:p>
        </p:txBody>
      </p:sp>
      <p:pic>
        <p:nvPicPr>
          <p:cNvPr id="5" name="Content Placeholder 6"/>
          <p:cNvPicPr>
            <a:picLocks noChangeAspect="1"/>
          </p:cNvPicPr>
          <p:nvPr/>
        </p:nvPicPr>
        <p:blipFill>
          <a:blip r:embed="rId3"/>
          <a:stretch>
            <a:fillRect/>
          </a:stretch>
        </p:blipFill>
        <p:spPr>
          <a:xfrm>
            <a:off x="283753" y="1549688"/>
            <a:ext cx="5559552" cy="3856034"/>
          </a:xfrm>
          <a:prstGeom prst="rect">
            <a:avLst/>
          </a:prstGeom>
        </p:spPr>
      </p:pic>
      <p:sp>
        <p:nvSpPr>
          <p:cNvPr id="8" name="TextBox 7"/>
          <p:cNvSpPr txBox="1"/>
          <p:nvPr/>
        </p:nvSpPr>
        <p:spPr>
          <a:xfrm>
            <a:off x="6316579" y="1390662"/>
            <a:ext cx="5378115" cy="3416320"/>
          </a:xfrm>
          <a:prstGeom prst="rect">
            <a:avLst/>
          </a:prstGeom>
          <a:noFill/>
        </p:spPr>
        <p:txBody>
          <a:bodyPr wrap="square" rtlCol="0">
            <a:spAutoFit/>
          </a:bodyPr>
          <a:lstStyle/>
          <a:p>
            <a:r>
              <a:rPr lang="en-US" dirty="0"/>
              <a:t>Washington </a:t>
            </a:r>
            <a:r>
              <a:rPr lang="en-US" dirty="0" smtClean="0"/>
              <a:t>state’s </a:t>
            </a:r>
            <a:r>
              <a:rPr lang="en-US" dirty="0"/>
              <a:t>freight network moved </a:t>
            </a:r>
            <a:r>
              <a:rPr lang="en-US" b="1" dirty="0">
                <a:solidFill>
                  <a:srgbClr val="137E70"/>
                </a:solidFill>
              </a:rPr>
              <a:t>436.6 million tons </a:t>
            </a:r>
            <a:r>
              <a:rPr lang="en-US" dirty="0"/>
              <a:t>of freight in 2015, with a total of </a:t>
            </a:r>
            <a:r>
              <a:rPr lang="en-US" b="1" dirty="0">
                <a:solidFill>
                  <a:srgbClr val="137E70"/>
                </a:solidFill>
              </a:rPr>
              <a:t>194.9 billion ton-miles </a:t>
            </a:r>
            <a:r>
              <a:rPr lang="en-US" dirty="0" smtClean="0"/>
              <a:t>traveled.</a:t>
            </a:r>
          </a:p>
          <a:p>
            <a:endParaRPr lang="en-US" dirty="0" smtClean="0"/>
          </a:p>
          <a:p>
            <a:r>
              <a:rPr lang="en-US" dirty="0" smtClean="0"/>
              <a:t>Freight </a:t>
            </a:r>
            <a:r>
              <a:rPr lang="en-US" dirty="0"/>
              <a:t>demand by weight is projected to grow </a:t>
            </a:r>
            <a:r>
              <a:rPr lang="en-US" b="1" dirty="0">
                <a:solidFill>
                  <a:srgbClr val="137E70"/>
                </a:solidFill>
              </a:rPr>
              <a:t>29% in next 20 years</a:t>
            </a:r>
            <a:r>
              <a:rPr lang="en-US" dirty="0"/>
              <a:t>, while the total ton-miles traveled is projected to </a:t>
            </a:r>
            <a:r>
              <a:rPr lang="en-US" b="1" dirty="0">
                <a:solidFill>
                  <a:srgbClr val="137E70"/>
                </a:solidFill>
              </a:rPr>
              <a:t>increase 60</a:t>
            </a:r>
            <a:r>
              <a:rPr lang="en-US" b="1" dirty="0" smtClean="0">
                <a:solidFill>
                  <a:srgbClr val="137E70"/>
                </a:solidFill>
              </a:rPr>
              <a:t>%</a:t>
            </a:r>
            <a:r>
              <a:rPr lang="en-US" dirty="0" smtClean="0"/>
              <a:t>. </a:t>
            </a:r>
            <a:r>
              <a:rPr lang="en-US" sz="1200" dirty="0" smtClean="0"/>
              <a:t>(</a:t>
            </a:r>
            <a:r>
              <a:rPr lang="en-US" sz="1200" i="1" dirty="0"/>
              <a:t>Source: FAF 4</a:t>
            </a:r>
            <a:r>
              <a:rPr lang="en-US" sz="1200" i="1" dirty="0" smtClean="0"/>
              <a:t>)</a:t>
            </a:r>
            <a:endParaRPr lang="en-US" sz="1200" i="1" dirty="0"/>
          </a:p>
        </p:txBody>
      </p:sp>
    </p:spTree>
    <p:extLst>
      <p:ext uri="{BB962C8B-B14F-4D97-AF65-F5344CB8AC3E}">
        <p14:creationId xmlns:p14="http://schemas.microsoft.com/office/powerpoint/2010/main" val="2065145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76518" y="324988"/>
            <a:ext cx="11177228" cy="6418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Arial Black"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Arial Black"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Arial Black"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Arial Black"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Arial Black"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Arial Black"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Arial Black"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Arial Black" charset="0"/>
                <a:ea typeface="ＭＳ Ｐゴシック" charset="0"/>
                <a:cs typeface="ＭＳ Ｐゴシック" charset="0"/>
              </a:defRPr>
            </a:lvl9pPr>
          </a:lstStyle>
          <a:p>
            <a:pPr algn="l"/>
            <a:r>
              <a:rPr lang="en-US" altLang="en-US" sz="3200" dirty="0" smtClean="0">
                <a:solidFill>
                  <a:srgbClr val="137E70"/>
                </a:solidFill>
              </a:rPr>
              <a:t>Marine Ports and Navigation Plan</a:t>
            </a:r>
            <a:r>
              <a:rPr lang="en-US" sz="3200" b="1" dirty="0" smtClean="0"/>
              <a:t/>
            </a:r>
            <a:br>
              <a:rPr lang="en-US" sz="3200" b="1" dirty="0" smtClean="0"/>
            </a:br>
            <a:endParaRPr lang="en-US" altLang="en-US" sz="3200" dirty="0" smtClean="0">
              <a:solidFill>
                <a:srgbClr val="137E70"/>
              </a:solidFill>
            </a:endParaRPr>
          </a:p>
        </p:txBody>
      </p:sp>
      <p:sp>
        <p:nvSpPr>
          <p:cNvPr id="5" name="Content Placeholder 3"/>
          <p:cNvSpPr txBox="1">
            <a:spLocks/>
          </p:cNvSpPr>
          <p:nvPr/>
        </p:nvSpPr>
        <p:spPr>
          <a:xfrm>
            <a:off x="0" y="4303058"/>
            <a:ext cx="11553747" cy="2065957"/>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ct val="0"/>
              </a:spcBef>
              <a:spcAft>
                <a:spcPts val="0"/>
              </a:spcAft>
              <a:buFont typeface="Arial" panose="020B0604020202020204" pitchFamily="34" charset="0"/>
              <a:buNone/>
            </a:pPr>
            <a:r>
              <a:rPr lang="en-US" sz="2400" b="1" dirty="0" smtClean="0">
                <a:solidFill>
                  <a:schemeClr val="tx1">
                    <a:lumMod val="65000"/>
                    <a:lumOff val="35000"/>
                  </a:schemeClr>
                </a:solidFill>
                <a:latin typeface="Arial" pitchFamily="34" charset="0"/>
                <a:ea typeface="ＭＳ Ｐゴシック" pitchFamily="34" charset="-128"/>
              </a:rPr>
              <a:t>RCW 47.06.070 | Marine ports and navigation plan</a:t>
            </a:r>
          </a:p>
          <a:p>
            <a:pPr marL="400050" lvl="1" indent="0">
              <a:spcBef>
                <a:spcPct val="0"/>
              </a:spcBef>
              <a:buFont typeface="Arial" panose="020B0604020202020204" pitchFamily="34" charset="0"/>
              <a:buNone/>
            </a:pPr>
            <a:r>
              <a:rPr lang="en-US" sz="2000" i="1" dirty="0" smtClean="0">
                <a:solidFill>
                  <a:prstClr val="black"/>
                </a:solidFill>
                <a:latin typeface="Arial" pitchFamily="34" charset="0"/>
                <a:ea typeface="ＭＳ Ｐゴシック" pitchFamily="34" charset="-128"/>
              </a:rPr>
              <a:t>The state-interest component of the statewide multimodal transportation plan shall include a state marine ports and navigation plan, which shall assess the transportation needs of Washington's marine ports, including navigation, and identify transportation system improvements needed to support the international trade and economic development role of Washington's marine ports.</a:t>
            </a:r>
            <a:endParaRPr lang="en-US" sz="2000" i="1" dirty="0">
              <a:solidFill>
                <a:prstClr val="black"/>
              </a:solidFill>
              <a:latin typeface="Arial" pitchFamily="34" charset="0"/>
              <a:ea typeface="ＭＳ Ｐゴシック" pitchFamily="34" charset="-128"/>
            </a:endParaRPr>
          </a:p>
        </p:txBody>
      </p:sp>
      <p:sp>
        <p:nvSpPr>
          <p:cNvPr id="2" name="TextBox 1"/>
          <p:cNvSpPr txBox="1"/>
          <p:nvPr/>
        </p:nvSpPr>
        <p:spPr>
          <a:xfrm>
            <a:off x="376518" y="1369100"/>
            <a:ext cx="5705195" cy="2769989"/>
          </a:xfrm>
          <a:prstGeom prst="rect">
            <a:avLst/>
          </a:prstGeom>
          <a:noFill/>
        </p:spPr>
        <p:txBody>
          <a:bodyPr wrap="square" rtlCol="0">
            <a:spAutoFit/>
          </a:bodyPr>
          <a:lstStyle/>
          <a:p>
            <a:pPr marL="0" lvl="1" indent="0">
              <a:spcBef>
                <a:spcPts val="0"/>
              </a:spcBef>
              <a:spcAft>
                <a:spcPts val="1200"/>
              </a:spcAft>
              <a:buNone/>
            </a:pPr>
            <a:r>
              <a:rPr lang="en-US" b="1" dirty="0">
                <a:solidFill>
                  <a:schemeClr val="tx1">
                    <a:lumMod val="65000"/>
                    <a:lumOff val="35000"/>
                  </a:schemeClr>
                </a:solidFill>
              </a:rPr>
              <a:t>Foundation S</a:t>
            </a:r>
            <a:r>
              <a:rPr lang="en-US" b="1" dirty="0" smtClean="0">
                <a:solidFill>
                  <a:schemeClr val="tx1">
                    <a:lumMod val="65000"/>
                    <a:lumOff val="35000"/>
                  </a:schemeClr>
                </a:solidFill>
              </a:rPr>
              <a:t>etting</a:t>
            </a:r>
            <a:endParaRPr lang="en-US" b="1" dirty="0">
              <a:solidFill>
                <a:schemeClr val="tx1">
                  <a:lumMod val="65000"/>
                  <a:lumOff val="35000"/>
                </a:schemeClr>
              </a:solidFill>
            </a:endParaRPr>
          </a:p>
          <a:p>
            <a:pPr lvl="1" indent="-342900">
              <a:spcAft>
                <a:spcPts val="1200"/>
              </a:spcAft>
              <a:buFont typeface="Arial" panose="020B0604020202020204" pitchFamily="34" charset="0"/>
              <a:buChar char="•"/>
            </a:pPr>
            <a:r>
              <a:rPr lang="en-US" sz="2000" dirty="0"/>
              <a:t>Accounting of issues, trends, challenges, and </a:t>
            </a:r>
            <a:r>
              <a:rPr lang="en-US" sz="2000" dirty="0" smtClean="0"/>
              <a:t>needs</a:t>
            </a:r>
            <a:endParaRPr lang="en-US" sz="2000" dirty="0"/>
          </a:p>
          <a:p>
            <a:pPr lvl="1" indent="-342900">
              <a:spcAft>
                <a:spcPts val="1200"/>
              </a:spcAft>
              <a:buFont typeface="Arial" panose="020B0604020202020204" pitchFamily="34" charset="0"/>
              <a:buChar char="•"/>
            </a:pPr>
            <a:r>
              <a:rPr lang="en-US" sz="2000" dirty="0"/>
              <a:t>Develop as a stand alone </a:t>
            </a:r>
            <a:r>
              <a:rPr lang="en-US" sz="2000" dirty="0" smtClean="0"/>
              <a:t>document</a:t>
            </a:r>
            <a:endParaRPr lang="en-US" sz="2000" dirty="0"/>
          </a:p>
          <a:p>
            <a:pPr lvl="1" indent="-342900">
              <a:spcAft>
                <a:spcPts val="1200"/>
              </a:spcAft>
              <a:buFont typeface="Arial" panose="020B0604020202020204" pitchFamily="34" charset="0"/>
              <a:buChar char="•"/>
            </a:pPr>
            <a:r>
              <a:rPr lang="en-US" sz="2000" dirty="0"/>
              <a:t>Findings integrated into Freight System Plan and </a:t>
            </a:r>
            <a:r>
              <a:rPr lang="en-US" sz="2000" dirty="0" smtClean="0"/>
              <a:t>Statewide </a:t>
            </a:r>
            <a:r>
              <a:rPr lang="en-US" sz="2000" dirty="0"/>
              <a:t>Multimodal Transportation </a:t>
            </a:r>
            <a:r>
              <a:rPr lang="en-US" sz="2000" dirty="0" smtClean="0"/>
              <a:t>Plan</a:t>
            </a:r>
            <a:endParaRPr lang="en-US" sz="2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3005" y="1369100"/>
            <a:ext cx="3905257" cy="2599436"/>
          </a:xfrm>
          <a:prstGeom prst="rect">
            <a:avLst/>
          </a:prstGeom>
        </p:spPr>
      </p:pic>
    </p:spTree>
    <p:extLst>
      <p:ext uri="{BB962C8B-B14F-4D97-AF65-F5344CB8AC3E}">
        <p14:creationId xmlns:p14="http://schemas.microsoft.com/office/powerpoint/2010/main" val="1187494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84048" y="318354"/>
            <a:ext cx="11023394" cy="6418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Arial Black"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Arial Black"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Arial Black"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Arial Black"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Arial Black"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Arial Black"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Arial Black"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Arial Black" charset="0"/>
                <a:ea typeface="ＭＳ Ｐゴシック" charset="0"/>
                <a:cs typeface="ＭＳ Ｐゴシック" charset="0"/>
              </a:defRPr>
            </a:lvl9pPr>
          </a:lstStyle>
          <a:p>
            <a:pPr algn="l"/>
            <a:r>
              <a:rPr lang="en-US" altLang="en-US" sz="3200" dirty="0" smtClean="0">
                <a:solidFill>
                  <a:srgbClr val="137E70"/>
                </a:solidFill>
              </a:rPr>
              <a:t>Outreach and Schedule - 2017</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641536" y="3611880"/>
            <a:ext cx="6948551" cy="2658652"/>
          </a:xfrm>
          <a:prstGeom prst="rect">
            <a:avLst/>
          </a:prstGeom>
          <a:noFill/>
          <a:ln>
            <a:solidFill>
              <a:schemeClr val="tx1"/>
            </a:solidFill>
          </a:ln>
        </p:spPr>
      </p:pic>
      <p:sp>
        <p:nvSpPr>
          <p:cNvPr id="2" name="Rectangle 1"/>
          <p:cNvSpPr/>
          <p:nvPr/>
        </p:nvSpPr>
        <p:spPr>
          <a:xfrm>
            <a:off x="285575" y="1382891"/>
            <a:ext cx="3820081" cy="1846659"/>
          </a:xfrm>
          <a:prstGeom prst="rect">
            <a:avLst/>
          </a:prstGeom>
        </p:spPr>
        <p:txBody>
          <a:bodyPr wrap="square">
            <a:spAutoFit/>
          </a:bodyPr>
          <a:lstStyle/>
          <a:p>
            <a:pPr marL="0" indent="0">
              <a:buNone/>
            </a:pPr>
            <a:r>
              <a:rPr lang="en-US" sz="1800" b="1" dirty="0">
                <a:solidFill>
                  <a:srgbClr val="137E70"/>
                </a:solidFill>
                <a:latin typeface="+mn-lt"/>
                <a:cs typeface="ＭＳ Ｐゴシック" charset="0"/>
              </a:rPr>
              <a:t>February – </a:t>
            </a:r>
            <a:r>
              <a:rPr lang="en-US" sz="1800" b="1" dirty="0" smtClean="0">
                <a:solidFill>
                  <a:srgbClr val="137E70"/>
                </a:solidFill>
                <a:latin typeface="+mn-lt"/>
                <a:cs typeface="ＭＳ Ｐゴシック" charset="0"/>
              </a:rPr>
              <a:t>March</a:t>
            </a:r>
            <a:r>
              <a:rPr lang="en-US" sz="1800" dirty="0" smtClean="0">
                <a:solidFill>
                  <a:srgbClr val="137E70"/>
                </a:solidFill>
                <a:latin typeface="+mn-lt"/>
                <a:cs typeface="ＭＳ Ｐゴシック" charset="0"/>
              </a:rPr>
              <a:t> </a:t>
            </a:r>
          </a:p>
          <a:p>
            <a:pPr marL="285750" indent="-285750">
              <a:buFont typeface="Arial" panose="020B0604020202020204" pitchFamily="34" charset="0"/>
              <a:buChar char="•"/>
            </a:pPr>
            <a:r>
              <a:rPr lang="en-US" sz="1600" b="1" dirty="0" smtClean="0">
                <a:solidFill>
                  <a:schemeClr val="tx1">
                    <a:lumMod val="65000"/>
                    <a:lumOff val="35000"/>
                  </a:schemeClr>
                </a:solidFill>
                <a:latin typeface="+mn-lt"/>
                <a:cs typeface="ＭＳ Ｐゴシック" charset="0"/>
              </a:rPr>
              <a:t>Initial scoping</a:t>
            </a:r>
          </a:p>
          <a:p>
            <a:pPr marL="285750" indent="-285750">
              <a:buFont typeface="Arial" panose="020B0604020202020204" pitchFamily="34" charset="0"/>
              <a:buChar char="•"/>
            </a:pPr>
            <a:r>
              <a:rPr lang="en-US" sz="1600" dirty="0" smtClean="0">
                <a:latin typeface="+mn-lt"/>
                <a:cs typeface="ＭＳ Ｐゴシック" charset="0"/>
              </a:rPr>
              <a:t>Solicit </a:t>
            </a:r>
            <a:r>
              <a:rPr lang="en-US" sz="1600" dirty="0">
                <a:latin typeface="+mn-lt"/>
                <a:cs typeface="ＭＳ Ｐゴシック" charset="0"/>
              </a:rPr>
              <a:t>input and information, focusing on our scope and approach for the 2017 Plan update, and present the issues and trends identified in 2014</a:t>
            </a:r>
            <a:r>
              <a:rPr lang="en-US" sz="1600" dirty="0" smtClean="0">
                <a:latin typeface="+mn-lt"/>
                <a:cs typeface="ＭＳ Ｐゴシック" charset="0"/>
              </a:rPr>
              <a:t>.</a:t>
            </a:r>
            <a:endParaRPr lang="en-US" sz="1600" dirty="0">
              <a:latin typeface="+mn-lt"/>
              <a:cs typeface="ＭＳ Ｐゴシック" charset="0"/>
            </a:endParaRPr>
          </a:p>
        </p:txBody>
      </p:sp>
      <p:sp>
        <p:nvSpPr>
          <p:cNvPr id="7" name="Rectangle 6"/>
          <p:cNvSpPr/>
          <p:nvPr/>
        </p:nvSpPr>
        <p:spPr>
          <a:xfrm>
            <a:off x="4361688" y="1382891"/>
            <a:ext cx="3471672" cy="1846659"/>
          </a:xfrm>
          <a:prstGeom prst="rect">
            <a:avLst/>
          </a:prstGeom>
        </p:spPr>
        <p:txBody>
          <a:bodyPr wrap="square">
            <a:spAutoFit/>
          </a:bodyPr>
          <a:lstStyle/>
          <a:p>
            <a:pPr marL="0" indent="0">
              <a:buNone/>
            </a:pPr>
            <a:r>
              <a:rPr lang="en-US" sz="1800" b="1" dirty="0" smtClean="0">
                <a:solidFill>
                  <a:srgbClr val="137E70"/>
                </a:solidFill>
                <a:latin typeface="+mn-lt"/>
                <a:cs typeface="ＭＳ Ｐゴシック" charset="0"/>
              </a:rPr>
              <a:t>April </a:t>
            </a:r>
            <a:r>
              <a:rPr lang="en-US" sz="1800" b="1" dirty="0">
                <a:solidFill>
                  <a:srgbClr val="137E70"/>
                </a:solidFill>
                <a:latin typeface="+mn-lt"/>
                <a:cs typeface="ＭＳ Ｐゴシック" charset="0"/>
              </a:rPr>
              <a:t>– </a:t>
            </a:r>
            <a:r>
              <a:rPr lang="en-US" sz="1800" b="1" dirty="0" smtClean="0">
                <a:solidFill>
                  <a:srgbClr val="137E70"/>
                </a:solidFill>
                <a:latin typeface="+mn-lt"/>
                <a:cs typeface="ＭＳ Ｐゴシック" charset="0"/>
              </a:rPr>
              <a:t>June</a:t>
            </a:r>
          </a:p>
          <a:p>
            <a:pPr marL="285750" indent="-285750">
              <a:buFont typeface="Arial" panose="020B0604020202020204" pitchFamily="34" charset="0"/>
              <a:buChar char="•"/>
            </a:pPr>
            <a:r>
              <a:rPr lang="en-US" sz="1600" b="1" dirty="0" smtClean="0">
                <a:solidFill>
                  <a:schemeClr val="tx1">
                    <a:lumMod val="65000"/>
                    <a:lumOff val="35000"/>
                  </a:schemeClr>
                </a:solidFill>
                <a:latin typeface="+mn-lt"/>
                <a:cs typeface="ＭＳ Ｐゴシック" charset="0"/>
              </a:rPr>
              <a:t>In-progress </a:t>
            </a:r>
            <a:r>
              <a:rPr lang="en-US" sz="1600" b="1" dirty="0">
                <a:solidFill>
                  <a:schemeClr val="tx1">
                    <a:lumMod val="65000"/>
                    <a:lumOff val="35000"/>
                  </a:schemeClr>
                </a:solidFill>
                <a:latin typeface="+mn-lt"/>
                <a:cs typeface="ＭＳ Ｐゴシック" charset="0"/>
              </a:rPr>
              <a:t>update </a:t>
            </a:r>
            <a:endParaRPr lang="en-US" sz="1600" b="1" dirty="0" smtClean="0">
              <a:solidFill>
                <a:schemeClr val="tx1">
                  <a:lumMod val="65000"/>
                  <a:lumOff val="35000"/>
                </a:schemeClr>
              </a:solidFill>
              <a:latin typeface="+mn-lt"/>
              <a:cs typeface="ＭＳ Ｐゴシック" charset="0"/>
            </a:endParaRPr>
          </a:p>
          <a:p>
            <a:pPr marL="285750" indent="-285750">
              <a:buFont typeface="Arial" panose="020B0604020202020204" pitchFamily="34" charset="0"/>
              <a:buChar char="•"/>
            </a:pPr>
            <a:r>
              <a:rPr lang="en-US" sz="1600" dirty="0" smtClean="0">
                <a:latin typeface="+mn-lt"/>
                <a:cs typeface="ＭＳ Ｐゴシック" charset="0"/>
              </a:rPr>
              <a:t>Present </a:t>
            </a:r>
            <a:r>
              <a:rPr lang="en-US" sz="1600" dirty="0">
                <a:latin typeface="+mn-lt"/>
                <a:cs typeface="ＭＳ Ｐゴシック" charset="0"/>
              </a:rPr>
              <a:t>our preliminary analysis of issues and trends for 2017, and present </a:t>
            </a:r>
            <a:r>
              <a:rPr lang="en-US" sz="1600" dirty="0" smtClean="0">
                <a:latin typeface="+mn-lt"/>
                <a:cs typeface="ＭＳ Ｐゴシック" charset="0"/>
              </a:rPr>
              <a:t>the recommendations </a:t>
            </a:r>
            <a:r>
              <a:rPr lang="en-US" sz="1600" dirty="0">
                <a:latin typeface="+mn-lt"/>
                <a:cs typeface="ＭＳ Ｐゴシック" charset="0"/>
              </a:rPr>
              <a:t>and strategies identified in 2014. </a:t>
            </a:r>
          </a:p>
        </p:txBody>
      </p:sp>
      <p:sp>
        <p:nvSpPr>
          <p:cNvPr id="8" name="Rectangle 7"/>
          <p:cNvSpPr/>
          <p:nvPr/>
        </p:nvSpPr>
        <p:spPr>
          <a:xfrm>
            <a:off x="8262191" y="1369798"/>
            <a:ext cx="3820081" cy="2123658"/>
          </a:xfrm>
          <a:prstGeom prst="rect">
            <a:avLst/>
          </a:prstGeom>
        </p:spPr>
        <p:txBody>
          <a:bodyPr wrap="square">
            <a:spAutoFit/>
          </a:bodyPr>
          <a:lstStyle/>
          <a:p>
            <a:pPr marL="0" indent="0">
              <a:buNone/>
            </a:pPr>
            <a:r>
              <a:rPr lang="en-US" sz="1800" b="1" smtClean="0">
                <a:solidFill>
                  <a:srgbClr val="137E70"/>
                </a:solidFill>
                <a:latin typeface="+mn-lt"/>
                <a:cs typeface="ＭＳ Ｐゴシック" charset="0"/>
              </a:rPr>
              <a:t>June </a:t>
            </a:r>
            <a:r>
              <a:rPr lang="en-US" sz="1800" b="1" dirty="0" smtClean="0">
                <a:solidFill>
                  <a:srgbClr val="137E70"/>
                </a:solidFill>
                <a:latin typeface="+mn-lt"/>
                <a:cs typeface="ＭＳ Ｐゴシック" charset="0"/>
              </a:rPr>
              <a:t>– September</a:t>
            </a:r>
          </a:p>
          <a:p>
            <a:pPr marL="285750" indent="-285750">
              <a:buFont typeface="Arial" panose="020B0604020202020204" pitchFamily="34" charset="0"/>
              <a:buChar char="•"/>
            </a:pPr>
            <a:r>
              <a:rPr lang="en-US" sz="1600" b="1" dirty="0" smtClean="0">
                <a:solidFill>
                  <a:schemeClr val="tx1">
                    <a:lumMod val="65000"/>
                    <a:lumOff val="35000"/>
                  </a:schemeClr>
                </a:solidFill>
                <a:latin typeface="+mn-lt"/>
                <a:cs typeface="ＭＳ Ｐゴシック" charset="0"/>
              </a:rPr>
              <a:t>Review </a:t>
            </a:r>
            <a:r>
              <a:rPr lang="en-US" sz="1600" b="1" dirty="0">
                <a:solidFill>
                  <a:schemeClr val="tx1">
                    <a:lumMod val="65000"/>
                    <a:lumOff val="35000"/>
                  </a:schemeClr>
                </a:solidFill>
                <a:latin typeface="+mn-lt"/>
                <a:cs typeface="ＭＳ Ｐゴシック" charset="0"/>
              </a:rPr>
              <a:t>of </a:t>
            </a:r>
            <a:r>
              <a:rPr lang="en-US" sz="1600" b="1" dirty="0" smtClean="0">
                <a:solidFill>
                  <a:schemeClr val="tx1">
                    <a:lumMod val="65000"/>
                    <a:lumOff val="35000"/>
                  </a:schemeClr>
                </a:solidFill>
                <a:latin typeface="+mn-lt"/>
                <a:cs typeface="ＭＳ Ｐゴシック" charset="0"/>
              </a:rPr>
              <a:t>findings</a:t>
            </a:r>
          </a:p>
          <a:p>
            <a:pPr marL="285750" indent="-285750">
              <a:buFont typeface="Arial" panose="020B0604020202020204" pitchFamily="34" charset="0"/>
              <a:buChar char="•"/>
            </a:pPr>
            <a:r>
              <a:rPr lang="en-US" sz="1600" dirty="0" smtClean="0">
                <a:latin typeface="+mn-lt"/>
                <a:cs typeface="ＭＳ Ｐゴシック" charset="0"/>
              </a:rPr>
              <a:t>Share </a:t>
            </a:r>
            <a:r>
              <a:rPr lang="en-US" sz="1600" dirty="0">
                <a:latin typeface="+mn-lt"/>
                <a:cs typeface="ＭＳ Ｐゴシック" charset="0"/>
              </a:rPr>
              <a:t>the final draft of the </a:t>
            </a:r>
            <a:r>
              <a:rPr lang="en-US" sz="1600" dirty="0" smtClean="0">
                <a:latin typeface="+mn-lt"/>
                <a:cs typeface="ＭＳ Ｐゴシック" charset="0"/>
              </a:rPr>
              <a:t>plan</a:t>
            </a:r>
          </a:p>
          <a:p>
            <a:pPr marL="285750" indent="-285750">
              <a:buFont typeface="Arial" panose="020B0604020202020204" pitchFamily="34" charset="0"/>
              <a:buChar char="•"/>
            </a:pPr>
            <a:r>
              <a:rPr lang="en-US" sz="1600" dirty="0" smtClean="0">
                <a:latin typeface="+mn-lt"/>
                <a:cs typeface="ＭＳ Ｐゴシック" charset="0"/>
              </a:rPr>
              <a:t>Solicit feedback on recommendations </a:t>
            </a:r>
            <a:r>
              <a:rPr lang="en-US" sz="1600" dirty="0">
                <a:latin typeface="+mn-lt"/>
                <a:cs typeface="ＭＳ Ｐゴシック" charset="0"/>
              </a:rPr>
              <a:t>and strategies</a:t>
            </a:r>
            <a:r>
              <a:rPr lang="en-US" sz="1600" dirty="0" smtClean="0">
                <a:solidFill>
                  <a:srgbClr val="137E70"/>
                </a:solidFill>
                <a:latin typeface="+mn-lt"/>
                <a:cs typeface="ＭＳ Ｐゴシック" charset="0"/>
              </a:rPr>
              <a:t>.</a:t>
            </a:r>
            <a:endParaRPr lang="en-US" sz="1600" dirty="0">
              <a:solidFill>
                <a:srgbClr val="137E70"/>
              </a:solidFill>
              <a:latin typeface="+mn-lt"/>
              <a:cs typeface="ＭＳ Ｐゴシック" charset="0"/>
            </a:endParaRPr>
          </a:p>
          <a:p>
            <a:pPr marL="0" indent="0">
              <a:buNone/>
            </a:pPr>
            <a:endParaRPr lang="en-US" sz="1600" dirty="0" smtClean="0">
              <a:solidFill>
                <a:srgbClr val="137E70"/>
              </a:solidFill>
              <a:latin typeface="+mn-lt"/>
              <a:cs typeface="ＭＳ Ｐゴシック" charset="0"/>
            </a:endParaRPr>
          </a:p>
          <a:p>
            <a:r>
              <a:rPr lang="en-US" sz="1800" b="1" dirty="0" smtClean="0">
                <a:solidFill>
                  <a:srgbClr val="137E70"/>
                </a:solidFill>
                <a:cs typeface="ＭＳ Ｐゴシック" charset="0"/>
              </a:rPr>
              <a:t>December</a:t>
            </a:r>
          </a:p>
          <a:p>
            <a:pPr marL="285750" indent="-285750">
              <a:buFont typeface="Arial" panose="020B0604020202020204" pitchFamily="34" charset="0"/>
              <a:buChar char="•"/>
            </a:pPr>
            <a:r>
              <a:rPr lang="en-US" sz="1600" b="1" dirty="0" smtClean="0">
                <a:solidFill>
                  <a:schemeClr val="tx1">
                    <a:lumMod val="65000"/>
                    <a:lumOff val="35000"/>
                  </a:schemeClr>
                </a:solidFill>
                <a:cs typeface="ＭＳ Ｐゴシック" charset="0"/>
              </a:rPr>
              <a:t>Final plan submitted</a:t>
            </a:r>
            <a:endParaRPr lang="en-US" sz="1600" dirty="0">
              <a:solidFill>
                <a:schemeClr val="tx1">
                  <a:lumMod val="65000"/>
                  <a:lumOff val="35000"/>
                </a:schemeClr>
              </a:solidFill>
              <a:latin typeface="+mn-lt"/>
              <a:cs typeface="ＭＳ Ｐゴシック" charset="0"/>
            </a:endParaRPr>
          </a:p>
        </p:txBody>
      </p:sp>
    </p:spTree>
    <p:extLst>
      <p:ext uri="{BB962C8B-B14F-4D97-AF65-F5344CB8AC3E}">
        <p14:creationId xmlns:p14="http://schemas.microsoft.com/office/powerpoint/2010/main" val="33118191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WSDOT_PPT_TEMPLATE_">
  <a:themeElements>
    <a:clrScheme name="WSDOT">
      <a:dk1>
        <a:sysClr val="windowText" lastClr="000000"/>
      </a:dk1>
      <a:lt1>
        <a:sysClr val="window" lastClr="FFFFFF"/>
      </a:lt1>
      <a:dk2>
        <a:srgbClr val="454A51"/>
      </a:dk2>
      <a:lt2>
        <a:srgbClr val="E3DED1"/>
      </a:lt2>
      <a:accent1>
        <a:srgbClr val="C4D3A2"/>
      </a:accent1>
      <a:accent2>
        <a:srgbClr val="007A33"/>
      </a:accent2>
      <a:accent3>
        <a:srgbClr val="15A432"/>
      </a:accent3>
      <a:accent4>
        <a:srgbClr val="86C22F"/>
      </a:accent4>
      <a:accent5>
        <a:srgbClr val="083E3E"/>
      </a:accent5>
      <a:accent6>
        <a:srgbClr val="128663"/>
      </a:accent6>
      <a:hlink>
        <a:srgbClr val="15A43C"/>
      </a:hlink>
      <a:folHlink>
        <a:srgbClr val="A5D8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86E8B23BE452C42BCC20F5FEC0A812C" ma:contentTypeVersion="0" ma:contentTypeDescription="Create a new document." ma:contentTypeScope="" ma:versionID="b1ddb63bc8dfc53e3c1d5f08e88bd9cd">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5E1E77-3BE2-4037-86B8-3FC4A1019F09}">
  <ds:schemaRefs>
    <ds:schemaRef ds:uri="http://schemas.microsoft.com/office/2006/documentManagement/types"/>
    <ds:schemaRef ds:uri="http://purl.org/dc/dcmitype/"/>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DBAF4F57-4A93-4E40-867E-DEA6A45E00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19EB9D1-6918-4C2A-AAA7-123EE206F8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2786</TotalTime>
  <Words>773</Words>
  <Application>Microsoft Office PowerPoint</Application>
  <PresentationFormat>Custom</PresentationFormat>
  <Paragraphs>121</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WSDOT_PPT_TEMPLATE_</vt:lpstr>
      <vt:lpstr>Freight System Plan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WSDOT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Erica  Mulherin</dc:creator>
  <cp:lastModifiedBy>Beloso, Jason</cp:lastModifiedBy>
  <cp:revision>357</cp:revision>
  <cp:lastPrinted>2017-06-13T15:57:43Z</cp:lastPrinted>
  <dcterms:created xsi:type="dcterms:W3CDTF">2016-01-11T16:54:25Z</dcterms:created>
  <dcterms:modified xsi:type="dcterms:W3CDTF">2017-08-12T00:08:37Z</dcterms:modified>
</cp:coreProperties>
</file>