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The curb and sidewalk have suffered from this sharp right turn. Big trucks constantly jump the curb. Would require a stop on right signal for bicyclist.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Students noted that the sidewalk in front of the turning car could be a bike lane then at the signal you could cross safely onto the sidewalk.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2.jpg"/><Relationship Id="rId5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-1742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Swift/</a:t>
            </a:r>
            <a:r>
              <a:rPr lang="en"/>
              <a:t>Myrtle</a:t>
            </a:r>
            <a:r>
              <a:rPr lang="en"/>
              <a:t>/Othello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3007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5200">
                <a:solidFill>
                  <a:schemeClr val="dk1"/>
                </a:solidFill>
              </a:rPr>
              <a:t>Mini Mobility Study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1285875" y="4376925"/>
            <a:ext cx="7121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1011150" y="4118525"/>
            <a:ext cx="7121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Presentation by:Johairah Bongato and Cooper Berrysmith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61291" l="0" r="0" t="8226"/>
          <a:stretch/>
        </p:blipFill>
        <p:spPr>
          <a:xfrm>
            <a:off x="1089376" y="750800"/>
            <a:ext cx="6965250" cy="14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246050" y="2735325"/>
            <a:ext cx="3690600" cy="19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en" sz="1600">
                <a:solidFill>
                  <a:srgbClr val="FFFFFF"/>
                </a:solidFill>
              </a:rPr>
              <a:t>Road width in project is wider than actual road (~35 ft)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en" sz="1600">
                <a:solidFill>
                  <a:srgbClr val="FFFFFF"/>
                </a:solidFill>
              </a:rPr>
              <a:t>Lane dividers take up space, poles would suffice</a:t>
            </a:r>
          </a:p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en" sz="1600">
                <a:solidFill>
                  <a:srgbClr val="FFFFFF"/>
                </a:solidFill>
              </a:rPr>
              <a:t>Sidewalk unrealistically wide, also takes up space</a:t>
            </a:r>
          </a:p>
          <a:p>
            <a:pPr indent="-330200" lvl="0" marL="457200" rtl="0">
              <a:spcBef>
                <a:spcPts val="0"/>
              </a:spcBef>
              <a:buClr>
                <a:srgbClr val="FFFFFF"/>
              </a:buClr>
              <a:buSzPts val="1600"/>
              <a:buChar char="-"/>
            </a:pPr>
            <a:r>
              <a:rPr lang="en" sz="1600">
                <a:solidFill>
                  <a:srgbClr val="FFFFFF"/>
                </a:solidFill>
              </a:rPr>
              <a:t>Turn pocket for freeway entrance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 b="13259" l="0" r="0" t="12041"/>
          <a:stretch/>
        </p:blipFill>
        <p:spPr>
          <a:xfrm>
            <a:off x="3936613" y="2735325"/>
            <a:ext cx="4951524" cy="1954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4703925" y="374925"/>
            <a:ext cx="33507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900">
                <a:solidFill>
                  <a:srgbClr val="B7B7B7"/>
                </a:solidFill>
              </a:rPr>
              <a:t>“Project Overview: Typical Cross Sections.” </a:t>
            </a:r>
            <a:r>
              <a:rPr i="1" lang="en" sz="900">
                <a:solidFill>
                  <a:srgbClr val="B7B7B7"/>
                </a:solidFill>
              </a:rPr>
              <a:t>Swift Avenue S / S Myrtle Street / S Othello Street Paving Project</a:t>
            </a:r>
            <a:r>
              <a:rPr lang="en" sz="900">
                <a:solidFill>
                  <a:srgbClr val="B7B7B7"/>
                </a:solidFill>
              </a:rPr>
              <a:t>, 30 May 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3663" l="0" r="0" t="38372"/>
          <a:stretch/>
        </p:blipFill>
        <p:spPr>
          <a:xfrm>
            <a:off x="1485900" y="1124775"/>
            <a:ext cx="6172200" cy="24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2120650" y="3842975"/>
            <a:ext cx="58698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-"/>
            </a:pPr>
            <a:r>
              <a:rPr lang="en" sz="1600">
                <a:solidFill>
                  <a:srgbClr val="FFFFFF"/>
                </a:solidFill>
              </a:rPr>
              <a:t>Section 2 same ideas as section 1</a:t>
            </a:r>
          </a:p>
          <a:p>
            <a:pPr indent="-330200" lvl="0" marL="457200">
              <a:spcBef>
                <a:spcPts val="0"/>
              </a:spcBef>
              <a:buClr>
                <a:srgbClr val="FFFFFF"/>
              </a:buClr>
              <a:buSzPts val="1600"/>
              <a:buChar char="-"/>
            </a:pPr>
            <a:r>
              <a:rPr lang="en" sz="1600">
                <a:solidFill>
                  <a:srgbClr val="FFFFFF"/>
                </a:solidFill>
              </a:rPr>
              <a:t>Section 3 needs no changes to actual road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4299925" y="714700"/>
            <a:ext cx="33582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900">
                <a:solidFill>
                  <a:srgbClr val="B7B7B7"/>
                </a:solidFill>
              </a:rPr>
              <a:t>“Project Overview: Typical Cross Sections.” </a:t>
            </a:r>
            <a:r>
              <a:rPr i="1" lang="en" sz="900">
                <a:solidFill>
                  <a:srgbClr val="B7B7B7"/>
                </a:solidFill>
              </a:rPr>
              <a:t>Swift Avenue S / S Myrtle Street / S Othello Street Paving Project</a:t>
            </a:r>
            <a:r>
              <a:rPr lang="en" sz="900">
                <a:solidFill>
                  <a:srgbClr val="B7B7B7"/>
                </a:solidFill>
              </a:rPr>
              <a:t>, 30 May 2017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Actions Needed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593425"/>
            <a:ext cx="3999900" cy="2975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*applies to all sections*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Remove bushes/weeds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Clean road debris regularly (trash/loose concrete) by sending street sweepers</a:t>
            </a:r>
          </a:p>
          <a:p>
            <a:pPr indent="-342900" lvl="0" marL="457200">
              <a:spcBef>
                <a:spcPts val="0"/>
              </a:spcBef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Improve road conditions (repave/patch)</a:t>
            </a:r>
          </a:p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4832400" y="115222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Benefits: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Smoother/safer commute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Clearer visibility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Less swerving to avoid road hazards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Concerns: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How to add road width (limited space)</a:t>
            </a:r>
          </a:p>
          <a:p>
            <a:pPr indent="-342900" lvl="0" marL="457200">
              <a:spcBef>
                <a:spcPts val="0"/>
              </a:spcBef>
              <a:buClr>
                <a:srgbClr val="FFFFFF"/>
              </a:buClr>
              <a:buSzPts val="1800"/>
              <a:buChar char="-"/>
            </a:pPr>
            <a:r>
              <a:rPr lang="en" sz="1800">
                <a:solidFill>
                  <a:srgbClr val="FFFFFF"/>
                </a:solidFill>
              </a:rPr>
              <a:t>Bus stops and bike lanes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2" name="Shape 15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9" name="Shape 15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75"/>
            <a:ext cx="91419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Thanks to Cascade and The Major Taylor Project students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6997883_10212601033004127_2266670952223957442_n.jpg"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5425" y="1017725"/>
            <a:ext cx="3486875" cy="3562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BCHorizontalGreen361-330x83.png"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5750" y="1274938"/>
            <a:ext cx="3143250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Goals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Identify safety concerns for pedestrians and cyclist along the corridor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feedback for the improvement of streetscape conditions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Determine areas to target for future improvements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Display the need for a safe and attractive walking and bicycling environment for pedestrians along the corridor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Share survey data from the Major Taylor Project students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Current conditions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Unsafe connection from Georgetown to Othello station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Road needs to be repaved: potholes, curbs smashed by big trucks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Poor visibility for pedestrians and cyclist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Unsafe speeds for automobiles interacting w/</a:t>
            </a:r>
            <a:r>
              <a:rPr lang="en"/>
              <a:t>pedestrians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Inadequate pedestrian and cyclist infrastructure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0" y="445025"/>
            <a:ext cx="88323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Right turn hazzard onto Swift from Albro</a:t>
            </a:r>
          </a:p>
        </p:txBody>
      </p:sp>
      <p:pic>
        <p:nvPicPr>
          <p:cNvPr descr="IMG_5845.JP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547" y="1017725"/>
            <a:ext cx="2829776" cy="35511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5846.JPG"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7725" y="1017725"/>
            <a:ext cx="2765645" cy="3551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G_5848.JPG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825" y="398787"/>
            <a:ext cx="3250823" cy="43344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5869.JPG"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0773" y="404538"/>
            <a:ext cx="3250823" cy="433443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3892075" y="57400"/>
            <a:ext cx="1377600" cy="50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b="1" sz="1600" u="sng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b="1" sz="1600" u="sng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b="1" lang="en" sz="1600" u="sng">
                <a:solidFill>
                  <a:srgbClr val="FFFFFF"/>
                </a:solidFill>
              </a:rPr>
              <a:t>Left image: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Bike lane ends and cyclist get squeezed off the road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b="1" lang="en" sz="1600" u="sng">
                <a:solidFill>
                  <a:srgbClr val="FFFFFF"/>
                </a:solidFill>
              </a:rPr>
              <a:t>Right image: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Poor visibility at Swift and Graham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The corner of Graham and Swift…..Yikes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descr="IMG_5859.JPG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525" y="1152475"/>
            <a:ext cx="2423373" cy="344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5865.JPG"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0100" y="1152475"/>
            <a:ext cx="2588627" cy="3416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5861.JPG"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450" y="1152475"/>
            <a:ext cx="2501097" cy="3416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Out of Georgetown							Into Georgetown</a:t>
            </a:r>
          </a:p>
        </p:txBody>
      </p:sp>
      <p:pic>
        <p:nvPicPr>
          <p:cNvPr descr="IMG_5872.JP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6725" y="1179825"/>
            <a:ext cx="3042477" cy="39636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5841.JPG"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5" y="1152475"/>
            <a:ext cx="2972758" cy="396367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3329500" y="1228475"/>
            <a:ext cx="2410800" cy="3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600" u="sng">
                <a:solidFill>
                  <a:srgbClr val="FFFFFF"/>
                </a:solidFill>
              </a:rPr>
              <a:t>Left image: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Potentially the sidewalk could be marked off as a pedestrian/bicycle path. Extremely high curb.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b="1" lang="en" sz="1600" u="sng">
                <a:solidFill>
                  <a:srgbClr val="FFFFFF"/>
                </a:solidFill>
              </a:rPr>
              <a:t>Right image: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Path from Swift could continue from Georgetown to South Park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S Myrtle St: Flooded areas after light rain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9350" y="1144038"/>
            <a:ext cx="2679425" cy="365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9325" y="1144238"/>
            <a:ext cx="2679425" cy="36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975" y="1173850"/>
            <a:ext cx="2634439" cy="351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7075" y="1173850"/>
            <a:ext cx="4683433" cy="351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1499700" y="386650"/>
            <a:ext cx="61743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2800">
                <a:solidFill>
                  <a:srgbClr val="FFFFFF"/>
                </a:solidFill>
              </a:rPr>
              <a:t>Cracks on Road, Potholes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