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7" r:id="rId5"/>
    <p:sldMasterId id="2147483673" r:id="rId6"/>
    <p:sldMasterId id="2147483684" r:id="rId7"/>
    <p:sldMasterId id="2147483675" r:id="rId8"/>
    <p:sldMasterId id="2147483688" r:id="rId9"/>
  </p:sldMasterIdLst>
  <p:notesMasterIdLst>
    <p:notesMasterId r:id="rId24"/>
  </p:notesMasterIdLst>
  <p:sldIdLst>
    <p:sldId id="306" r:id="rId10"/>
    <p:sldId id="287" r:id="rId11"/>
    <p:sldId id="293" r:id="rId12"/>
    <p:sldId id="312" r:id="rId13"/>
    <p:sldId id="294" r:id="rId14"/>
    <p:sldId id="313" r:id="rId15"/>
    <p:sldId id="314" r:id="rId16"/>
    <p:sldId id="315" r:id="rId17"/>
    <p:sldId id="316" r:id="rId18"/>
    <p:sldId id="320" r:id="rId19"/>
    <p:sldId id="321" r:id="rId20"/>
    <p:sldId id="322" r:id="rId21"/>
    <p:sldId id="324" r:id="rId22"/>
    <p:sldId id="304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E7B"/>
    <a:srgbClr val="2E4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7314" autoAdjust="0"/>
  </p:normalViewPr>
  <p:slideViewPr>
    <p:cSldViewPr>
      <p:cViewPr varScale="1">
        <p:scale>
          <a:sx n="47" d="100"/>
          <a:sy n="47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321E67-CA74-41B9-9CEA-FF75161DF151}" type="datetimeFigureOut">
              <a:rPr lang="en-US" smtClean="0"/>
              <a:pPr/>
              <a:t>8/25/2014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641CF8-48A5-4B6E-BF84-3E319FB7F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41CF8-48A5-4B6E-BF84-3E319FB7F8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12A0249-E6F8-460C-BD3F-EAE80B069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>
            <a:lvl1pPr algn="r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948A54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24400" y="1600200"/>
            <a:ext cx="3733800" cy="4495800"/>
          </a:xfrm>
          <a:prstGeom prst="rect">
            <a:avLst/>
          </a:prstGeom>
        </p:spPr>
        <p:txBody>
          <a:bodyPr/>
          <a:lstStyle>
            <a:lvl1pPr indent="0">
              <a:buFont typeface="Calibri" pitchFamily="34" charset="0"/>
              <a:buNone/>
              <a:defRPr sz="2400"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 baseline="0">
                <a:latin typeface="Arial" pitchFamily="34" charset="0"/>
              </a:defRPr>
            </a:lvl2pPr>
            <a:lvl3pPr>
              <a:buFont typeface="Calibri" pitchFamily="34" charset="0"/>
              <a:buChar char="□"/>
              <a:defRPr baseline="0">
                <a:latin typeface="Arial" pitchFamily="34" charset="0"/>
              </a:defRPr>
            </a:lvl3pPr>
            <a:lvl4pPr>
              <a:buFont typeface="Calibri" pitchFamily="34" charset="0"/>
              <a:buChar char="□"/>
              <a:defRPr baseline="0">
                <a:latin typeface="Arial" pitchFamily="34" charset="0"/>
              </a:defRPr>
            </a:lvl4pPr>
            <a:lvl5pPr>
              <a:buFont typeface="Calibri" pitchFamily="34" charset="0"/>
              <a:buChar char="□"/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>
                <a:solidFill>
                  <a:srgbClr val="062E7B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>
            <a:lvl1pPr algn="r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2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476876-FEA0-463A-9967-830D8B6A9106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E1E-F2BF-47CC-A484-8D62341B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8153400" cy="1143000"/>
          </a:xfrm>
          <a:prstGeom prst="rect">
            <a:avLst/>
          </a:prstGeom>
        </p:spPr>
        <p:txBody>
          <a:bodyPr/>
          <a:lstStyle>
            <a:lvl1pPr algn="r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438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34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057400" y="3200400"/>
            <a:ext cx="6858000" cy="762000"/>
          </a:xfrm>
          <a:prstGeom prst="rect">
            <a:avLst/>
          </a:prstGeom>
        </p:spPr>
        <p:txBody>
          <a:bodyPr/>
          <a:lstStyle>
            <a:lvl1pPr algn="r">
              <a:buNone/>
              <a:defRPr sz="2600" baseline="0"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baseline="0">
                <a:solidFill>
                  <a:srgbClr val="4F6228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>
            <a:lvl1pPr>
              <a:buFont typeface="Calibri" pitchFamily="34" charset="0"/>
              <a:buNone/>
              <a:defRPr b="1" i="0" baseline="0">
                <a:latin typeface="Arial" pitchFamily="34" charset="0"/>
              </a:defRPr>
            </a:lvl1pPr>
            <a:lvl2pPr>
              <a:buFont typeface="Calibri" pitchFamily="34" charset="0"/>
              <a:buChar char="□"/>
              <a:defRPr/>
            </a:lvl2pPr>
            <a:lvl3pPr>
              <a:buFont typeface="Calibri" pitchFamily="34" charset="0"/>
              <a:buChar char="□"/>
              <a:defRPr/>
            </a:lvl3pPr>
            <a:lvl4pPr>
              <a:buFont typeface="Calibri" pitchFamily="34" charset="0"/>
              <a:buChar char="□"/>
              <a:defRPr/>
            </a:lvl4pPr>
            <a:lvl5pPr>
              <a:buFont typeface="Calibri" pitchFamily="34" charset="0"/>
              <a:buChar char="□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start2.ps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6413"/>
            <a:ext cx="9144000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defTabSz="914400" rtl="0" eaLnBrk="1" latinLnBrk="0" hangingPunct="1">
        <a:spcBef>
          <a:spcPct val="0"/>
        </a:spcBef>
        <a:buNone/>
        <a:defRPr sz="4000" b="1" i="0" kern="1200" baseline="0">
          <a:solidFill>
            <a:srgbClr val="062E7B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2EB15268-26F1-4DD5-B340-DF25354D9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ower point start2-2.psd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79963" y="4430713"/>
            <a:ext cx="4373562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3" r:id="rId3"/>
    <p:sldLayoutId id="2147483692" r:id="rId4"/>
    <p:sldLayoutId id="2147483694" r:id="rId5"/>
    <p:sldLayoutId id="2147483695" r:id="rId6"/>
    <p:sldLayoutId id="2147483696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66888"/>
            <a:ext cx="91440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A12A0249-E6F8-460C-BD3F-EAE80B0696D9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 descr="Green.Bottom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100" y="4406900"/>
            <a:ext cx="44069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ld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66888"/>
            <a:ext cx="91440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532C3C86-F45C-4568-A57D-EB7383299B05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 descr="Gold.Bottom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100" y="4406900"/>
            <a:ext cx="44069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Business Opportunities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>Workshop</a:t>
            </a:r>
            <a:endParaRPr lang="en-US" sz="3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57400" y="3200400"/>
            <a:ext cx="6858000" cy="1600200"/>
          </a:xfrm>
        </p:spPr>
        <p:txBody>
          <a:bodyPr/>
          <a:lstStyle/>
          <a:p>
            <a:r>
              <a:rPr lang="en-US" sz="2000" b="1" dirty="0" smtClean="0"/>
              <a:t>Vicky Schiantarelli, Strategic Advisor</a:t>
            </a:r>
          </a:p>
          <a:p>
            <a:r>
              <a:rPr lang="en-US" sz="2000" dirty="0" smtClean="0"/>
              <a:t>Human Resource and Service Equity Branch</a:t>
            </a:r>
          </a:p>
          <a:p>
            <a:r>
              <a:rPr lang="en-US" sz="2000" i="1" dirty="0" smtClean="0"/>
              <a:t>Environmental Justice and Service Equity</a:t>
            </a:r>
            <a:endParaRPr lang="en-US" sz="2000" dirty="0" smtClean="0"/>
          </a:p>
          <a:p>
            <a:endParaRPr lang="en-US" sz="500" i="1" dirty="0" smtClean="0"/>
          </a:p>
        </p:txBody>
      </p:sp>
    </p:spTree>
    <p:extLst>
      <p:ext uri="{BB962C8B-B14F-4D97-AF65-F5344CB8AC3E}">
        <p14:creationId xmlns:p14="http://schemas.microsoft.com/office/powerpoint/2010/main" val="25205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 – The Future Is Now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4040188" cy="609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3962400" cy="414496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Familiarity/comfort is Driver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Firm Preference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Firm Name More Important Than Team Member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Principal-In-Charge  With Project Manager– Key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Silo Teams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WMBEs in Support Functions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Qualifications are Driver</a:t>
            </a:r>
          </a:p>
          <a:p>
            <a:pPr>
              <a:lnSpc>
                <a:spcPct val="120000"/>
              </a:lnSpc>
            </a:pP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Limiting Competition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52228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1905001"/>
            <a:ext cx="4343399" cy="4343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 is Driver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Nimble Firm Preference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Team Member More Important Than Firm Name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Manager  &amp; Critical Team Members – Key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Teams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WMBE in Key/Expert &amp; Support Functions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Extras are Driver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Future Capacity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Case Study – Delridge CSO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Ops Analysis/Design: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Subconsultant turned Small Prime (1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Try)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Team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 on Neighborhood Addressed in Proposal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WMBE firms in Key &amp; Support Roles with Mentoring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 Work With WMBE Primes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Field Ops SPU Staff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Approach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Budget &amp; Schedule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WMBE goal (19%) exceeded beyond proposal (24%)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$101M Estimated Project now $8.6M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sz="3600" dirty="0" smtClean="0"/>
              <a:t>Case Study – Phased Engineering - CSO Area (5 Sites)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3999"/>
            <a:ext cx="8229600" cy="44958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Ops Analysis/Design: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Team with Prime Providing Written Guarantees to Subs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WMBE firms Matrixed in Key &amp; Support Roles with Extensive Mentoring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WMBE &amp; Non-WMBE Firms Introduced to SPU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Known WMBEs Featured in New Roles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Partnerships Developed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Neighborhood Addressed in Proposal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Field Ops SPU Staff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Approach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Below Budget, Within Schedule &amp;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WMBE goal (35%) exceeded beyond proposal (over 40%)</a:t>
            </a:r>
          </a:p>
        </p:txBody>
      </p:sp>
    </p:spTree>
    <p:extLst>
      <p:ext uri="{BB962C8B-B14F-4D97-AF65-F5344CB8AC3E}">
        <p14:creationId xmlns:p14="http://schemas.microsoft.com/office/powerpoint/2010/main" val="3035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– Windermere &amp; Genesee CSOs GC/CM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/>
              <a:t>GC/CM Alternative Public Works Method:</a:t>
            </a:r>
          </a:p>
          <a:p>
            <a:r>
              <a:rPr lang="en-US" sz="2400" dirty="0" smtClean="0"/>
              <a:t>Prime’s Inclusion Plan Incorporated Into Approach / Matched Owner</a:t>
            </a:r>
          </a:p>
          <a:p>
            <a:r>
              <a:rPr lang="en-US" sz="2400" dirty="0" smtClean="0"/>
              <a:t>Included WMBEs Early in Process</a:t>
            </a:r>
          </a:p>
          <a:p>
            <a:r>
              <a:rPr lang="en-US" sz="2400" dirty="0" smtClean="0"/>
              <a:t>Included Knowledge of WMBE Capacity When Creating Bid Packages</a:t>
            </a:r>
          </a:p>
          <a:p>
            <a:r>
              <a:rPr lang="en-US" sz="2400" dirty="0" smtClean="0"/>
              <a:t>Outreached to Both WMBE Bidders &amp; Subs</a:t>
            </a:r>
          </a:p>
          <a:p>
            <a:pPr lvl="1"/>
            <a:r>
              <a:rPr lang="en-US" sz="2000" dirty="0" smtClean="0"/>
              <a:t>WMBE Goal = 12%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MBE Spend = 20% - Windermere; WMBE Spend = 16% - Genesee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7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WMBE Inclusion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endParaRPr lang="en-US" b="0" dirty="0" smtClean="0"/>
          </a:p>
          <a:p>
            <a:pPr algn="ctr"/>
            <a:endParaRPr lang="en-US" sz="4000" b="0" dirty="0" smtClean="0"/>
          </a:p>
          <a:p>
            <a:pPr algn="ctr"/>
            <a:r>
              <a:rPr lang="en-US" sz="4000" b="0" dirty="0" smtClean="0"/>
              <a:t>Questions???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endParaRPr lang="en-US" b="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 Priorities/Goals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b="0" dirty="0" smtClean="0"/>
              <a:t>Treat all customers fairly &amp; equitably by working closely with: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community business partners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community members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other City stakeholders</a:t>
            </a:r>
          </a:p>
          <a:p>
            <a:r>
              <a:rPr lang="en-US" sz="2400" b="0" dirty="0" smtClean="0"/>
              <a:t>Continue to work towards equitable women &amp; minority-owned business participation in </a:t>
            </a:r>
            <a:r>
              <a:rPr lang="en-US" sz="2400" b="0" smtClean="0"/>
              <a:t>our procurement:</a:t>
            </a:r>
            <a:endParaRPr lang="en-US" sz="2400" b="0" dirty="0" smtClean="0"/>
          </a:p>
          <a:p>
            <a:pPr lvl="2"/>
            <a:r>
              <a:rPr lang="en-US" dirty="0" smtClean="0"/>
              <a:t>purchasing</a:t>
            </a:r>
          </a:p>
          <a:p>
            <a:pPr lvl="2"/>
            <a:r>
              <a:rPr lang="en-US" dirty="0" smtClean="0"/>
              <a:t>consulting</a:t>
            </a:r>
          </a:p>
          <a:p>
            <a:pPr lvl="2"/>
            <a:r>
              <a:rPr lang="en-US" dirty="0" smtClean="0"/>
              <a:t>construction contracts.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12A0249-E6F8-460C-BD3F-EAE80B0696D9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62E7B"/>
                </a:solidFill>
              </a:rPr>
              <a:t>SPU WMBE Priorities/Goals</a:t>
            </a:r>
            <a:endParaRPr lang="en-US" dirty="0">
              <a:solidFill>
                <a:srgbClr val="062E7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 of the City of Seattle:</a:t>
            </a:r>
          </a:p>
          <a:p>
            <a:pPr marL="342900"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 Code 20.42.010</a:t>
            </a:r>
          </a:p>
          <a:p>
            <a:pPr marL="342900"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Mayor’s Executive Order 2014-03</a:t>
            </a:r>
          </a:p>
          <a:p>
            <a:pPr marL="342900"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City’s Race and Social Justice Initiative</a:t>
            </a:r>
          </a:p>
          <a:p>
            <a:pPr marL="342900" lvl="1" indent="-34290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SPU 2014 WMBE Consultant Goal  --  8%</a:t>
            </a:r>
          </a:p>
          <a:p>
            <a:pPr marL="342900" lvl="1" indent="-34290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SPU 2014 WMBE Purchasing Goal – 14%</a:t>
            </a:r>
          </a:p>
          <a:p>
            <a:pPr marL="342900" lvl="1" indent="-34290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SPU 2014 WMBE A/E Subconsultant Goal – 17%</a:t>
            </a:r>
          </a:p>
          <a:p>
            <a:pPr marL="342900" lvl="1" indent="-34290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SPU 2014 WMBE Other Consultant Goal – 14%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153400" cy="1828800"/>
          </a:xfrm>
        </p:spPr>
        <p:txBody>
          <a:bodyPr/>
          <a:lstStyle/>
          <a:p>
            <a:pPr algn="l"/>
            <a:r>
              <a:rPr lang="en-US" dirty="0" smtClean="0"/>
              <a:t>Public Involvement &amp; Community Outreach Services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2895600"/>
            <a:ext cx="7391400" cy="2743200"/>
          </a:xfrm>
        </p:spPr>
        <p:txBody>
          <a:bodyPr/>
          <a:lstStyle/>
          <a:p>
            <a:pPr algn="l"/>
            <a:r>
              <a:rPr lang="en-US" dirty="0" smtClean="0"/>
              <a:t>Need Proven Outreach Experience: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With communities in Seattle (esp. limited English speaking and underserved communities)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In public works projects (from planning, design to construction)</a:t>
            </a:r>
          </a:p>
          <a:p>
            <a:pPr algn="l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16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algn="ctr"/>
            <a:r>
              <a:rPr lang="en-US" dirty="0" smtClean="0"/>
              <a:t>WMBE Inclusion Tools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5268-26F1-4DD5-B340-DF25354D99C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WMBE Inclusion Plans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Custom Reports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Building Relationships </a:t>
            </a:r>
            <a:r>
              <a:rPr lang="en-US" b="0" dirty="0"/>
              <a:t>(</a:t>
            </a:r>
            <a:r>
              <a:rPr lang="en-US" b="0" dirty="0" smtClean="0"/>
              <a:t>“Coffees”) with Primes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Customized Outreach Workshops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Tipping Point</a:t>
            </a:r>
          </a:p>
          <a:p>
            <a:pPr marL="457200" lvl="1" indent="0">
              <a:buNone/>
            </a:pPr>
            <a:endParaRPr lang="en-US" b="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WMBE Goals &amp; Spend </a:t>
            </a:r>
            <a:r>
              <a:rPr lang="en-US" sz="3000" dirty="0" smtClean="0"/>
              <a:t>(Consultant)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US" dirty="0" smtClean="0"/>
              <a:t>SPU Department Goals</a:t>
            </a:r>
          </a:p>
          <a:p>
            <a:endParaRPr lang="en-US" sz="1000" b="0" dirty="0" smtClean="0"/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2013 Total SPU Spend = $36,380,493.19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2013 Total WMBE Spend = $2,658,904.19 (7.31%)</a:t>
            </a:r>
          </a:p>
          <a:p>
            <a:endParaRPr lang="en-US" sz="1800" b="0" dirty="0" smtClean="0"/>
          </a:p>
          <a:p>
            <a:r>
              <a:rPr lang="en-US" sz="3000" b="0" dirty="0" smtClean="0"/>
              <a:t> </a:t>
            </a:r>
            <a:r>
              <a:rPr lang="en-US" sz="3000" i="1" u="sng" dirty="0" smtClean="0"/>
              <a:t>NEW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A&amp;E Subconsultant Goal = 17.0%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Customer Programs Goal = 14.0%</a:t>
            </a:r>
          </a:p>
          <a:p>
            <a:pPr>
              <a:buFont typeface="Arial" pitchFamily="34" charset="0"/>
              <a:buChar char="•"/>
            </a:pPr>
            <a:endParaRPr lang="en-US" sz="3000" b="0" dirty="0" smtClean="0"/>
          </a:p>
          <a:p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037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WMBE Goals &amp; Spend </a:t>
            </a:r>
            <a:r>
              <a:rPr lang="en-US" sz="3000" dirty="0" smtClean="0"/>
              <a:t>(Consultant)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000" b="0" dirty="0" smtClean="0"/>
              <a:t>2013 Consultant Contracts (over $280,000)</a:t>
            </a:r>
          </a:p>
          <a:p>
            <a:pPr lvl="1">
              <a:buNone/>
            </a:pPr>
            <a:r>
              <a:rPr lang="en-US" sz="2600" b="0" dirty="0" smtClean="0"/>
              <a:t>$11,794,616.41  - Total Spend</a:t>
            </a:r>
          </a:p>
          <a:p>
            <a:pPr lvl="1">
              <a:buNone/>
            </a:pPr>
            <a:r>
              <a:rPr lang="en-US" sz="2600" b="0" dirty="0" smtClean="0"/>
              <a:t>      $1,001,746.67 – 3.15% WMBE Spend  </a:t>
            </a:r>
          </a:p>
          <a:p>
            <a:endParaRPr lang="en-US" sz="1800" b="0" dirty="0" smtClean="0"/>
          </a:p>
          <a:p>
            <a:r>
              <a:rPr lang="en-US" sz="3000" b="0" dirty="0" smtClean="0"/>
              <a:t>2013 Consultant Rosters (under $280,000)</a:t>
            </a:r>
          </a:p>
          <a:p>
            <a:pPr lvl="1">
              <a:buNone/>
            </a:pPr>
            <a:r>
              <a:rPr lang="en-US" sz="2600" b="0" dirty="0" smtClean="0"/>
              <a:t>$4,585,876.78 – Total Spend</a:t>
            </a:r>
          </a:p>
          <a:p>
            <a:pPr lvl="1">
              <a:buNone/>
            </a:pPr>
            <a:r>
              <a:rPr lang="en-US" sz="2600" dirty="0" smtClean="0"/>
              <a:t>$1,657,157.52 – 36.14% WMBE Spend</a:t>
            </a:r>
            <a:endParaRPr lang="en-US" sz="2600" b="0" dirty="0" smtClean="0"/>
          </a:p>
          <a:p>
            <a:endParaRPr lang="en-US" sz="2500" b="0" dirty="0" smtClean="0"/>
          </a:p>
          <a:p>
            <a:r>
              <a:rPr lang="en-US" sz="2500" b="0" dirty="0" smtClean="0"/>
              <a:t>Note: Does not include sub-consultant spend</a:t>
            </a:r>
          </a:p>
          <a:p>
            <a:pPr>
              <a:buFont typeface="Arial" pitchFamily="34" charset="0"/>
              <a:buChar char="•"/>
            </a:pPr>
            <a:endParaRPr lang="en-US" sz="3000" b="0" dirty="0" smtClean="0"/>
          </a:p>
          <a:p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23030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WMBE Goals &amp; Spend </a:t>
            </a:r>
            <a:r>
              <a:rPr lang="en-US" sz="3000" dirty="0" smtClean="0"/>
              <a:t>(Purchasing)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en-US" dirty="0" smtClean="0"/>
              <a:t>SPU Department Goals</a:t>
            </a:r>
          </a:p>
          <a:p>
            <a:endParaRPr lang="en-US" sz="1000" b="0" dirty="0" smtClean="0"/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2013 Total SPU Spend = $42,843,684.98</a:t>
            </a:r>
          </a:p>
          <a:p>
            <a:pPr>
              <a:buFont typeface="Arial" pitchFamily="34" charset="0"/>
              <a:buChar char="•"/>
            </a:pPr>
            <a:r>
              <a:rPr lang="en-US" sz="3000" b="0" dirty="0" smtClean="0"/>
              <a:t>2013 Total WMBE Spend = $5,664,603.95 (13.22%)</a:t>
            </a:r>
          </a:p>
          <a:p>
            <a:pPr>
              <a:buFont typeface="Arial" pitchFamily="34" charset="0"/>
              <a:buChar char="•"/>
            </a:pPr>
            <a:endParaRPr lang="en-US" sz="3000" b="0" dirty="0" smtClean="0"/>
          </a:p>
          <a:p>
            <a:r>
              <a:rPr lang="en-US" sz="3000" i="1" u="sng" dirty="0" smtClean="0"/>
              <a:t>NEW</a:t>
            </a:r>
            <a:r>
              <a:rPr lang="en-US" sz="3000" b="0" dirty="0" smtClean="0"/>
              <a:t> </a:t>
            </a:r>
          </a:p>
          <a:p>
            <a:r>
              <a:rPr lang="en-US" sz="3000" b="0" dirty="0" smtClean="0"/>
              <a:t>WMBE Inclusion Plan for Purchase Contracts</a:t>
            </a:r>
          </a:p>
          <a:p>
            <a:endParaRPr lang="en-US" sz="1800" b="0" dirty="0" smtClean="0"/>
          </a:p>
          <a:p>
            <a:r>
              <a:rPr lang="en-US" sz="3000" b="0" dirty="0" smtClean="0"/>
              <a:t> </a:t>
            </a:r>
          </a:p>
          <a:p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3321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WMBE Goals &amp; Spend </a:t>
            </a:r>
            <a:r>
              <a:rPr lang="en-US" sz="3000" dirty="0" smtClean="0"/>
              <a:t>(Purchasing)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2800" b="0" dirty="0" smtClean="0"/>
              <a:t>2013 Direct Vouchers</a:t>
            </a:r>
          </a:p>
          <a:p>
            <a:pPr lvl="1">
              <a:buNone/>
            </a:pPr>
            <a:r>
              <a:rPr lang="en-US" sz="2400" dirty="0" smtClean="0"/>
              <a:t>$2,749,353.14  - Total Spend</a:t>
            </a:r>
          </a:p>
          <a:p>
            <a:pPr lvl="1">
              <a:buNone/>
            </a:pPr>
            <a:r>
              <a:rPr lang="en-US" sz="2400" dirty="0" smtClean="0"/>
              <a:t>      $200,163.06 – 7.28% WMBE Spend  </a:t>
            </a:r>
          </a:p>
          <a:p>
            <a:endParaRPr lang="en-US" sz="1200" b="0" dirty="0" smtClean="0"/>
          </a:p>
          <a:p>
            <a:r>
              <a:rPr lang="en-US" sz="2800" b="0" dirty="0" smtClean="0"/>
              <a:t>2013 Purchasing Blanket Contracts</a:t>
            </a:r>
          </a:p>
          <a:p>
            <a:pPr lvl="1">
              <a:buNone/>
            </a:pPr>
            <a:r>
              <a:rPr lang="en-US" sz="2400" b="0" dirty="0" smtClean="0"/>
              <a:t>$32,421,138.97  - Total Spend</a:t>
            </a:r>
          </a:p>
          <a:p>
            <a:pPr lvl="1">
              <a:buNone/>
            </a:pPr>
            <a:r>
              <a:rPr lang="en-US" sz="2400" b="0" dirty="0" smtClean="0"/>
              <a:t>      $5,347,342.60 – 16.49% WMBE Spend  </a:t>
            </a:r>
          </a:p>
          <a:p>
            <a:endParaRPr lang="en-US" sz="1200" b="0" dirty="0" smtClean="0"/>
          </a:p>
          <a:p>
            <a:r>
              <a:rPr lang="en-US" sz="2800" b="0" dirty="0" smtClean="0"/>
              <a:t>2013 Purchase Contracts</a:t>
            </a:r>
          </a:p>
          <a:p>
            <a:pPr lvl="1">
              <a:buNone/>
            </a:pPr>
            <a:r>
              <a:rPr lang="en-US" sz="2400" b="0" dirty="0" smtClean="0"/>
              <a:t>$7,591,951.55 – Total Spend</a:t>
            </a:r>
          </a:p>
          <a:p>
            <a:pPr lvl="1">
              <a:buNone/>
            </a:pPr>
            <a:r>
              <a:rPr lang="en-US" sz="2400" dirty="0" smtClean="0"/>
              <a:t>$117,098.29 – 1.54% WMBE Spend</a:t>
            </a:r>
            <a:endParaRPr lang="en-US" sz="2400" b="0" dirty="0" smtClean="0"/>
          </a:p>
          <a:p>
            <a:endParaRPr lang="en-US" sz="2500" b="0" dirty="0" smtClean="0"/>
          </a:p>
          <a:p>
            <a:endParaRPr lang="en-US" sz="3000" b="0" dirty="0" smtClean="0"/>
          </a:p>
          <a:p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7645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U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B388D74326B041A706493ECE33F49C" ma:contentTypeVersion="0" ma:contentTypeDescription="Create a new document." ma:contentTypeScope="" ma:versionID="6a2e2e98821cdf0ba110f648d540b18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9FBA985-E56F-4646-B5A0-6DE44D3B44BA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E84672-83A8-401A-A1DD-6EE80EFB3E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2E71C0-EB16-4E99-9428-2B72DCE48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SPU PPT template</Template>
  <TotalTime>6946</TotalTime>
  <Words>657</Words>
  <Application>Microsoft Office PowerPoint</Application>
  <PresentationFormat>On-screen Show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SPU PPT template</vt:lpstr>
      <vt:lpstr>3_Custom Design</vt:lpstr>
      <vt:lpstr>1_Custom Design</vt:lpstr>
      <vt:lpstr>4_Custom Design</vt:lpstr>
      <vt:lpstr>2_Custom Design</vt:lpstr>
      <vt:lpstr>5_Custom Design</vt:lpstr>
      <vt:lpstr>Business Opportunities Workshop</vt:lpstr>
      <vt:lpstr>SPU Priorities/Goals  </vt:lpstr>
      <vt:lpstr>SPU WMBE Priorities/Goals</vt:lpstr>
      <vt:lpstr>Public Involvement &amp; Community Outreach Services </vt:lpstr>
      <vt:lpstr>WMBE Inclusion Tools </vt:lpstr>
      <vt:lpstr>WMBE Goals &amp; Spend (Consultant)</vt:lpstr>
      <vt:lpstr>WMBE Goals &amp; Spend (Consultant)</vt:lpstr>
      <vt:lpstr>WMBE Goals &amp; Spend (Purchasing)</vt:lpstr>
      <vt:lpstr>WMBE Goals &amp; Spend (Purchasing)</vt:lpstr>
      <vt:lpstr>Diversity – The Future Is Now</vt:lpstr>
      <vt:lpstr>Case Study – Delridge CSO</vt:lpstr>
      <vt:lpstr>Case Study – Phased Engineering - CSO Area (5 Sites) </vt:lpstr>
      <vt:lpstr>Case Study – Windermere &amp; Genesee CSOs GC/CM</vt:lpstr>
      <vt:lpstr>WMBE Inclusion 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Landsburg Facilities &amp; Chlorination Projects</dc:title>
  <dc:creator>KelleyMA</dc:creator>
  <cp:lastModifiedBy>Rogers, Linda L.</cp:lastModifiedBy>
  <cp:revision>684</cp:revision>
  <dcterms:created xsi:type="dcterms:W3CDTF">2011-03-09T21:40:34Z</dcterms:created>
  <dcterms:modified xsi:type="dcterms:W3CDTF">2014-08-26T01:51:15Z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0x010100E5B388D74326B041A706493ECE33F49C</vt:lpwstr>
  </property>
</Properties>
</file>