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73" r:id="rId6"/>
    <p:sldMasterId id="2147483684" r:id="rId7"/>
    <p:sldMasterId id="2147483675" r:id="rId8"/>
    <p:sldMasterId id="2147483688" r:id="rId9"/>
    <p:sldMasterId id="2147483937" r:id="rId10"/>
  </p:sldMasterIdLst>
  <p:notesMasterIdLst>
    <p:notesMasterId r:id="rId39"/>
  </p:notesMasterIdLst>
  <p:handoutMasterIdLst>
    <p:handoutMasterId r:id="rId40"/>
  </p:handoutMasterIdLst>
  <p:sldIdLst>
    <p:sldId id="326" r:id="rId11"/>
    <p:sldId id="260" r:id="rId12"/>
    <p:sldId id="352" r:id="rId13"/>
    <p:sldId id="311" r:id="rId14"/>
    <p:sldId id="288" r:id="rId15"/>
    <p:sldId id="328" r:id="rId16"/>
    <p:sldId id="329" r:id="rId17"/>
    <p:sldId id="323" r:id="rId18"/>
    <p:sldId id="322" r:id="rId19"/>
    <p:sldId id="334" r:id="rId20"/>
    <p:sldId id="336" r:id="rId21"/>
    <p:sldId id="337" r:id="rId22"/>
    <p:sldId id="354" r:id="rId23"/>
    <p:sldId id="338" r:id="rId24"/>
    <p:sldId id="340" r:id="rId25"/>
    <p:sldId id="341" r:id="rId26"/>
    <p:sldId id="342" r:id="rId27"/>
    <p:sldId id="343" r:id="rId28"/>
    <p:sldId id="344" r:id="rId29"/>
    <p:sldId id="345" r:id="rId30"/>
    <p:sldId id="349" r:id="rId31"/>
    <p:sldId id="332" r:id="rId32"/>
    <p:sldId id="333" r:id="rId33"/>
    <p:sldId id="348" r:id="rId34"/>
    <p:sldId id="353" r:id="rId35"/>
    <p:sldId id="355" r:id="rId36"/>
    <p:sldId id="356" r:id="rId37"/>
    <p:sldId id="351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F3F"/>
    <a:srgbClr val="FF70CB"/>
    <a:srgbClr val="FC70F2"/>
    <a:srgbClr val="FFFF99"/>
    <a:srgbClr val="B07BD7"/>
    <a:srgbClr val="FF9933"/>
    <a:srgbClr val="FCA342"/>
    <a:srgbClr val="FF8243"/>
    <a:srgbClr val="FA2AEB"/>
    <a:srgbClr val="FC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29" autoAdjust="0"/>
    <p:restoredTop sz="98180" autoAdjust="0"/>
  </p:normalViewPr>
  <p:slideViewPr>
    <p:cSldViewPr>
      <p:cViewPr varScale="1">
        <p:scale>
          <a:sx n="76" d="100"/>
          <a:sy n="76" d="100"/>
        </p:scale>
        <p:origin x="17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A05CD5C-87DB-4283-928D-EB7FBBBC2F69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68977116-6993-4AA7-9120-C1F5DE9F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38141AC-5FC8-4A25-A74A-049060D63C36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999BF34-D1DF-4048-AD87-50291A1C6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BF34-D1DF-4048-AD87-50291A1C60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2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Sherell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Welcome all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What is the project – why is it happening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BF34-D1DF-4048-AD87-50291A1C60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0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Sherell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BF34-D1DF-4048-AD87-50291A1C60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Sherell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BF34-D1DF-4048-AD87-50291A1C60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3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Infiltration BMPs are designed to facilitate infiltration of </a:t>
            </a:r>
            <a:r>
              <a:rPr lang="en-US" dirty="0" err="1"/>
              <a:t>stormwater</a:t>
            </a:r>
            <a:r>
              <a:rPr lang="en-US" dirty="0"/>
              <a:t> into the ground.</a:t>
            </a:r>
          </a:p>
          <a:p>
            <a:r>
              <a:rPr lang="en-US" dirty="0"/>
              <a:t>Infiltration is feasible only where sufficiently porous soils are available and where other</a:t>
            </a:r>
          </a:p>
          <a:p>
            <a:r>
              <a:rPr lang="en-US" dirty="0"/>
              <a:t>site constraints are not limiting (e.g., steep slopes, high groundwater),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6ADF-68A3-47BE-A89A-51B2462975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4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91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 algn="r">
              <a:defRPr sz="4000" b="1" i="0" baseline="0">
                <a:solidFill>
                  <a:srgbClr val="80A06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□"/>
              <a:defRPr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1935-F426-425B-A589-E285EDAA3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Arial" pitchFamily="34" charset="0"/>
              <a:buChar char="□"/>
              <a:defRPr sz="2400"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14C6-8E91-424A-88F3-468F56C54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80A06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□"/>
              <a:defRPr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DE51-6807-4FCF-A72C-FCF0C52A2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80A06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Calibri" pitchFamily="34" charset="0"/>
              <a:buNone/>
              <a:defRPr sz="2400"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3D5E-9545-41AD-BA4B-C6ADC4227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80A06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823A-B51B-4287-A79D-810E620F0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□"/>
              <a:defRPr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1935-F426-425B-A589-E285EDAA3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Arial" pitchFamily="34" charset="0"/>
              <a:buChar char="□"/>
              <a:defRPr sz="2400"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14C6-8E91-424A-88F3-468F56C54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 algn="r">
              <a:defRPr sz="4000" b="1" i="0" baseline="0">
                <a:solidFill>
                  <a:srgbClr val="B18A5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□"/>
              <a:defRPr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1935-F426-425B-A589-E285EDAA3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Arial" pitchFamily="34" charset="0"/>
              <a:buChar char="□"/>
              <a:defRPr sz="2400"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14C6-8E91-424A-88F3-468F56C54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B18A5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□"/>
              <a:defRPr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6566-E9F4-413F-92C4-702EE7F6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B18A5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Calibri" pitchFamily="34" charset="0"/>
              <a:buNone/>
              <a:defRPr sz="2400"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1699-A827-4D1D-9039-13B32C943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B18A5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9621-2618-4FD6-B351-10C723F11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325CCBE-C65E-44C9-BF86-EDEEDDAEE85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325CCBE-C65E-44C9-BF86-EDEEDDAEE85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14C6-8E91-424A-88F3-468F56C54E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325CCBE-C65E-44C9-BF86-EDEEDDAEE85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14C6-8E91-424A-88F3-468F56C54E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325CCBE-C65E-44C9-BF86-EDEEDDAEE85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0614C6-8E91-424A-88F3-468F56C54E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4A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□"/>
              <a:defRPr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1935-F426-425B-A589-E285EDAA3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Arial" pitchFamily="34" charset="0"/>
              <a:buChar char="□"/>
              <a:defRPr sz="2400" b="0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14C6-8E91-424A-88F3-468F56C54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394A9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AFE4-BCE9-44FF-B24C-5667CFC6E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ower point start2.psd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76413"/>
            <a:ext cx="91440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929" r:id="rId2"/>
    <p:sldLayoutId id="2147483930" r:id="rId3"/>
    <p:sldLayoutId id="2147483931" r:id="rId4"/>
    <p:sldLayoutId id="2147483932" r:id="rId5"/>
    <p:sldLayoutId id="2147483933" r:id="rId6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2E7B"/>
          </a:solidFill>
          <a:latin typeface="Arial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2E7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1257A8D-CE78-41D6-AB9F-45C3DA6B2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5" name="Picture 6" descr="power point start2-2.psd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9963" y="4430713"/>
            <a:ext cx="43735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1" r:id="rId4"/>
    <p:sldLayoutId id="2147483934" r:id="rId5"/>
    <p:sldLayoutId id="2147483935" r:id="rId6"/>
    <p:sldLayoutId id="214748393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reen.ps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66888"/>
            <a:ext cx="91440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2" r:id="rId2"/>
    <p:sldLayoutId id="214748370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F9A471-A240-4272-927D-FED54F574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3" name="Picture 6" descr="Green.Bottom.psd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7100" y="4406900"/>
            <a:ext cx="44069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82461D9F-FC31-4B26-AC7B-AD33E2C52E8F@hs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05000"/>
            <a:ext cx="88820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1384D-8E2C-43BD-83AF-C3131AE23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1" name="Picture 4" descr="177AC87C-3974-4CCB-8CBB-012B86AD3DD8@hsd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6825" y="3886200"/>
            <a:ext cx="5337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864" r:id="rId4"/>
    <p:sldLayoutId id="2147483865" r:id="rId5"/>
    <p:sldLayoutId id="2147483866" r:id="rId6"/>
    <p:sldLayoutId id="2147483867" r:id="rId7"/>
    <p:sldLayoutId id="2147483868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11/8/2016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Dripps@Seattle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eb6.seattle.gov/DPD/Maps/dpdgis.aspx" TargetMode="Externa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dpd/codesrules/codes/stormwater/default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ideSewerInfo@seattle.gov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dpd/cs/groups/pan/@pan/documents/web_informational/p2385087.xlsm" TargetMode="External"/><Relationship Id="rId2" Type="http://schemas.openxmlformats.org/officeDocument/2006/relationships/hyperlink" Target="http://www.seattle.gov/dpd/cs/groups/pan/@pan/documents/web_informational/p2358610.xlsm" TargetMode="Externa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dpd/cs/groups/pan/@pan/documents/web_informational/p2358611.pdf" TargetMode="External"/><Relationship Id="rId2" Type="http://schemas.openxmlformats.org/officeDocument/2006/relationships/hyperlink" Target="http://www.seattle.gov/dpd/cs/groups/pan/@pan/documents/web_informational/p2358274.pdf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seattle.gov/dpd/cs/groups/pan/@pan/documents/web_informational/p23586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872032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dirty="0"/>
              <a:t>2016 </a:t>
            </a:r>
            <a:r>
              <a:rPr lang="en-US" dirty="0" err="1"/>
              <a:t>Stormwater</a:t>
            </a:r>
            <a:r>
              <a:rPr lang="en-US" dirty="0"/>
              <a:t> Code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1143000"/>
            <a:ext cx="79248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3600" b="1" dirty="0"/>
              <a:t>SDCI Training</a:t>
            </a:r>
          </a:p>
          <a:p>
            <a:endParaRPr lang="en-US" sz="2000" b="1" dirty="0"/>
          </a:p>
          <a:p>
            <a:r>
              <a:rPr lang="en-US" sz="2000" b="1" dirty="0"/>
              <a:t>Seattle Municipal Tower, </a:t>
            </a:r>
          </a:p>
          <a:p>
            <a:r>
              <a:rPr lang="en-US" sz="2000" b="1" dirty="0"/>
              <a:t>Suite 4080</a:t>
            </a:r>
            <a:endParaRPr lang="en-US" sz="2800" b="1" dirty="0"/>
          </a:p>
          <a:p>
            <a:endParaRPr lang="en-US" sz="800" b="1" dirty="0"/>
          </a:p>
          <a:p>
            <a:r>
              <a:rPr lang="en-US" sz="2400" b="1" dirty="0"/>
              <a:t>Presented by:</a:t>
            </a:r>
          </a:p>
          <a:p>
            <a:r>
              <a:rPr lang="en-US" sz="2400" b="1" dirty="0"/>
              <a:t>Eric Dripps</a:t>
            </a:r>
          </a:p>
          <a:p>
            <a:r>
              <a:rPr lang="en-US" sz="2400" dirty="0" err="1">
                <a:hlinkClick r:id="rId3"/>
              </a:rPr>
              <a:t>Eric.Dripps@Seattle.Gov</a:t>
            </a:r>
            <a:endParaRPr lang="en-US" sz="2400" dirty="0"/>
          </a:p>
          <a:p>
            <a:endParaRPr lang="en-US" sz="2000" dirty="0"/>
          </a:p>
          <a:p>
            <a:r>
              <a:rPr lang="en-US" sz="2000" dirty="0"/>
              <a:t>Matthew Bateman</a:t>
            </a:r>
          </a:p>
          <a:p>
            <a:r>
              <a:rPr lang="en-US" sz="1400" dirty="0"/>
              <a:t>Drainage Review</a:t>
            </a:r>
          </a:p>
          <a:p>
            <a:r>
              <a:rPr lang="en-US" sz="2000" dirty="0"/>
              <a:t>Ede Courtenay</a:t>
            </a:r>
          </a:p>
          <a:p>
            <a:r>
              <a:rPr lang="en-US" sz="1400" dirty="0"/>
              <a:t>Drainage Review Supervisor</a:t>
            </a:r>
          </a:p>
          <a:p>
            <a:r>
              <a:rPr lang="en-US" sz="2000" dirty="0"/>
              <a:t>Roger Moore</a:t>
            </a:r>
          </a:p>
          <a:p>
            <a:r>
              <a:rPr lang="en-US" sz="1400" dirty="0"/>
              <a:t>Site Inspection Supervisor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5085844" cy="2262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795528" cy="80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3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Infiltration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16" y="3997116"/>
            <a:ext cx="3843777" cy="25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143000"/>
            <a:ext cx="4014788" cy="24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" y="2342676"/>
            <a:ext cx="31273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9671709">
            <a:off x="3472844" y="3119770"/>
            <a:ext cx="1139825" cy="259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6285308" y="3414804"/>
            <a:ext cx="788194" cy="197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33686" y="4736254"/>
            <a:ext cx="196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Investigation and Testing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5734" y="773668"/>
            <a:ext cx="138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2216" y="6495833"/>
            <a:ext cx="179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36835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Infiltration BMPs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7" y="2590800"/>
            <a:ext cx="8407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2671571"/>
          </a:xfrm>
        </p:spPr>
        <p:txBody>
          <a:bodyPr>
            <a:normAutofit/>
          </a:bodyPr>
          <a:lstStyle/>
          <a:p>
            <a:r>
              <a:rPr lang="en-US" dirty="0"/>
              <a:t>On-site </a:t>
            </a:r>
            <a:r>
              <a:rPr lang="en-US" dirty="0" err="1"/>
              <a:t>Stormwater</a:t>
            </a:r>
            <a:r>
              <a:rPr lang="en-US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311293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Infiltration Feasibility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4" y="1600200"/>
            <a:ext cx="8496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3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dirty="0">
                <a:hlinkClick r:id="rId2"/>
              </a:rPr>
              <a:t>http://web6.seattle.gov/DPD/Maps/dpdgis.aspx</a:t>
            </a:r>
            <a:endParaRPr lang="en-US" sz="24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Infiltration </a:t>
            </a:r>
            <a:r>
              <a:rPr lang="en-US" dirty="0" err="1"/>
              <a:t>Eval</a:t>
            </a:r>
            <a:r>
              <a:rPr lang="en-US" dirty="0"/>
              <a:t> Not </a:t>
            </a:r>
            <a:r>
              <a:rPr lang="en-US" dirty="0" err="1"/>
              <a:t>Req’d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941800"/>
            <a:ext cx="7509935" cy="43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4"/>
            <a:ext cx="9168990" cy="606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9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86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6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Subsurface Investigation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idx="1"/>
          </p:nvPr>
        </p:nvSpPr>
        <p:spPr>
          <a:xfrm>
            <a:off x="5838772" y="4148797"/>
            <a:ext cx="3278332" cy="21972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Soil Strata Characteristics</a:t>
            </a:r>
          </a:p>
          <a:p>
            <a:r>
              <a:rPr lang="en-US" dirty="0"/>
              <a:t>Detailed Soil Logs</a:t>
            </a:r>
          </a:p>
          <a:p>
            <a:r>
              <a:rPr lang="en-US" dirty="0"/>
              <a:t>Comprehensive by licensed professional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5901524" y="1447799"/>
            <a:ext cx="3152828" cy="219729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Map of investigation and testing locations</a:t>
            </a:r>
          </a:p>
          <a:p>
            <a:r>
              <a:rPr lang="en-US" dirty="0"/>
              <a:t>Soil Characteristics</a:t>
            </a:r>
          </a:p>
          <a:p>
            <a:r>
              <a:rPr lang="en-US" dirty="0"/>
              <a:t>Depth to Groundwater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6892" y="3815862"/>
            <a:ext cx="3321148" cy="304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600" dirty="0"/>
              <a:t>Standard/ Comprehensive</a:t>
            </a:r>
          </a:p>
          <a:p>
            <a:endParaRPr lang="en-US" dirty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123772" y="1142999"/>
            <a:ext cx="3321148" cy="304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600" dirty="0"/>
              <a:t>Simple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219" t="2925" r="2439" b="10599"/>
          <a:stretch/>
        </p:blipFill>
        <p:spPr>
          <a:xfrm>
            <a:off x="-76200" y="1600199"/>
            <a:ext cx="6172200" cy="1752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90" t="13492"/>
          <a:stretch/>
        </p:blipFill>
        <p:spPr>
          <a:xfrm>
            <a:off x="75195" y="4174923"/>
            <a:ext cx="6096000" cy="22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4832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Checklist</a:t>
            </a:r>
          </a:p>
          <a:p>
            <a:r>
              <a:rPr lang="en-US" dirty="0"/>
              <a:t>Dry Season vs Wet Season</a:t>
            </a:r>
          </a:p>
          <a:p>
            <a:r>
              <a:rPr lang="en-US" dirty="0"/>
              <a:t>Minimum 2-feet deep x 2 across-feet hole</a:t>
            </a:r>
          </a:p>
          <a:p>
            <a:r>
              <a:rPr lang="en-US" dirty="0"/>
              <a:t>Pre-soak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Measured Rate</a:t>
            </a:r>
          </a:p>
          <a:p>
            <a:r>
              <a:rPr lang="en-US" dirty="0"/>
              <a:t>Design 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Infiltration Test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128491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7" y="3776572"/>
            <a:ext cx="2321955" cy="308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1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Infiltration Test (PIT)</a:t>
            </a:r>
          </a:p>
        </p:txBody>
      </p:sp>
      <p:pic>
        <p:nvPicPr>
          <p:cNvPr id="3074" name="Picture 2" descr="https://www.djc.com/stories/images/20120927/StormwaterLID_DeepPIT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267200" cy="3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483291"/>
          </a:xfrm>
        </p:spPr>
        <p:txBody>
          <a:bodyPr>
            <a:normAutofit/>
          </a:bodyPr>
          <a:lstStyle/>
          <a:p>
            <a:r>
              <a:rPr lang="en-US" dirty="0"/>
              <a:t>Mimics constructed facility</a:t>
            </a:r>
          </a:p>
          <a:p>
            <a:r>
              <a:rPr lang="en-US" dirty="0"/>
              <a:t>Licensed Professional Required</a:t>
            </a:r>
          </a:p>
          <a:p>
            <a:r>
              <a:rPr lang="en-US" dirty="0"/>
              <a:t>Small vs Large PIT</a:t>
            </a:r>
          </a:p>
          <a:p>
            <a:r>
              <a:rPr lang="en-US" dirty="0"/>
              <a:t>Use Checklist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9641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7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5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5344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Review Thresholds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Onsite </a:t>
            </a:r>
            <a:r>
              <a:rPr lang="en-US" sz="2000" dirty="0" err="1"/>
              <a:t>Stormwater</a:t>
            </a:r>
            <a:r>
              <a:rPr lang="en-US" sz="2000" dirty="0"/>
              <a:t> Management – Using the calculator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Infiltration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Standard Plans and Examples		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 algn="ctr">
              <a:buNone/>
            </a:pPr>
            <a:r>
              <a:rPr lang="en-US" sz="2000" b="1" dirty="0"/>
              <a:t>Visit the Stormwater Code Page for all of the documents discussed in this presentation </a:t>
            </a:r>
          </a:p>
          <a:p>
            <a:pPr marL="0" indent="0" algn="ctr">
              <a:buNone/>
            </a:pPr>
            <a:r>
              <a:rPr lang="en-US" sz="2000" b="1" dirty="0">
                <a:hlinkClick r:id="rId3"/>
              </a:rPr>
              <a:t>http://www.seattle.gov/dpd/codesrules/codes/stormwater/default.htm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800" b="1" dirty="0"/>
              <a:t> 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/>
              <a:t>Agenda</a:t>
            </a:r>
            <a:br>
              <a:rPr lang="en-US" dirty="0"/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3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Calculator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838183"/>
            <a:ext cx="7982054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4084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4688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 Sheet: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062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BMP Sizing:</a:t>
            </a:r>
          </a:p>
        </p:txBody>
      </p:sp>
    </p:spTree>
    <p:extLst>
      <p:ext uri="{BB962C8B-B14F-4D97-AF65-F5344CB8AC3E}">
        <p14:creationId xmlns:p14="http://schemas.microsoft.com/office/powerpoint/2010/main" val="325389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Drainage and Wastewater Control (DWC) Plan</a:t>
            </a:r>
          </a:p>
          <a:p>
            <a:r>
              <a:rPr lang="en-US" dirty="0"/>
              <a:t>Standard Construction </a:t>
            </a:r>
            <a:r>
              <a:rPr lang="en-US" dirty="0" err="1"/>
              <a:t>Stormwater</a:t>
            </a:r>
            <a:r>
              <a:rPr lang="en-US" dirty="0"/>
              <a:t> Control and Post Construction Soil Management Plan (CSC or CSC/SOIL Plan)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Plans</a:t>
            </a:r>
          </a:p>
        </p:txBody>
      </p:sp>
    </p:spTree>
    <p:extLst>
      <p:ext uri="{BB962C8B-B14F-4D97-AF65-F5344CB8AC3E}">
        <p14:creationId xmlns:p14="http://schemas.microsoft.com/office/powerpoint/2010/main" val="175074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05634"/>
              </p:ext>
            </p:extLst>
          </p:nvPr>
        </p:nvGraphicFramePr>
        <p:xfrm>
          <a:off x="0" y="2286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24688684" imgH="16459084" progId="Acrobat.Document.2015">
                  <p:embed/>
                </p:oleObj>
              </mc:Choice>
              <mc:Fallback>
                <p:oleObj name="Acrobat Document" r:id="rId3" imgW="24688684" imgH="1645908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86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057400"/>
            <a:ext cx="4544969" cy="37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06359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3" imgW="24688684" imgH="16459084" progId="Acrobat.Document.2015">
                  <p:embed/>
                </p:oleObj>
              </mc:Choice>
              <mc:Fallback>
                <p:oleObj name="Acrobat Document" r:id="rId3" imgW="24688684" imgH="1645908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810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304800"/>
            <a:ext cx="4343400" cy="2448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118" y="2753618"/>
            <a:ext cx="4218198" cy="38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580"/>
          <a:stretch/>
        </p:blipFill>
        <p:spPr>
          <a:xfrm>
            <a:off x="2209799" y="457200"/>
            <a:ext cx="6901543" cy="571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6666" b="70000"/>
          <a:stretch/>
        </p:blipFill>
        <p:spPr>
          <a:xfrm>
            <a:off x="76200" y="200864"/>
            <a:ext cx="57912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451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06"/>
            <a:ext cx="9144000" cy="6437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" y="0"/>
            <a:ext cx="6172200" cy="1278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15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618197" cy="436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755469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Key Plan</a:t>
            </a:r>
          </a:p>
        </p:txBody>
      </p:sp>
    </p:spTree>
    <p:extLst>
      <p:ext uri="{BB962C8B-B14F-4D97-AF65-F5344CB8AC3E}">
        <p14:creationId xmlns:p14="http://schemas.microsoft.com/office/powerpoint/2010/main" val="3528188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126"/>
            <a:ext cx="5257800" cy="6616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232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5855" r="23333" b="7786"/>
          <a:stretch/>
        </p:blipFill>
        <p:spPr>
          <a:xfrm>
            <a:off x="2057400" y="914400"/>
            <a:ext cx="4953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5410200"/>
            <a:ext cx="8229600" cy="10332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dirty="0">
                <a:hlinkClick r:id="rId3"/>
              </a:rPr>
              <a:t>SideSewerInfo@seattle.gov</a:t>
            </a:r>
            <a:endParaRPr lang="en-US" sz="2400" dirty="0"/>
          </a:p>
          <a:p>
            <a:pPr marL="109728" indent="0" algn="ctr">
              <a:buNone/>
            </a:pPr>
            <a:r>
              <a:rPr lang="en-US" sz="2400" dirty="0"/>
              <a:t>206-684-5362</a:t>
            </a:r>
          </a:p>
        </p:txBody>
      </p:sp>
    </p:spTree>
    <p:extLst>
      <p:ext uri="{BB962C8B-B14F-4D97-AF65-F5344CB8AC3E}">
        <p14:creationId xmlns:p14="http://schemas.microsoft.com/office/powerpoint/2010/main" val="130046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and Company</a:t>
            </a:r>
          </a:p>
          <a:p>
            <a:r>
              <a:rPr lang="en-US" dirty="0"/>
              <a:t>Specific Questions or Challenges meeting the </a:t>
            </a:r>
            <a:r>
              <a:rPr lang="en-US" dirty="0" err="1"/>
              <a:t>Stormwater</a:t>
            </a:r>
            <a:r>
              <a:rPr lang="en-US" dirty="0"/>
              <a:t> Code</a:t>
            </a:r>
          </a:p>
          <a:p>
            <a:pPr lvl="1"/>
            <a:r>
              <a:rPr lang="en-US" dirty="0"/>
              <a:t>OSM Calculator?</a:t>
            </a:r>
          </a:p>
          <a:p>
            <a:pPr lvl="1"/>
            <a:r>
              <a:rPr lang="en-US" dirty="0"/>
              <a:t>Selecting/Designing BMPs?</a:t>
            </a:r>
          </a:p>
          <a:p>
            <a:pPr lvl="1"/>
            <a:r>
              <a:rPr lang="en-US" dirty="0"/>
              <a:t>Drainage Plan Requirements? </a:t>
            </a:r>
          </a:p>
          <a:p>
            <a:pPr lvl="1"/>
            <a:r>
              <a:rPr lang="en-US" dirty="0"/>
              <a:t>Infiltration testing?</a:t>
            </a:r>
          </a:p>
          <a:p>
            <a:pPr lvl="1"/>
            <a:r>
              <a:rPr lang="en-US" dirty="0"/>
              <a:t>Construction?</a:t>
            </a:r>
          </a:p>
          <a:p>
            <a:pPr lvl="1"/>
            <a:r>
              <a:rPr lang="en-US" dirty="0"/>
              <a:t>Other?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414260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Thresholds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98159"/>
              </p:ext>
            </p:extLst>
          </p:nvPr>
        </p:nvGraphicFramePr>
        <p:xfrm>
          <a:off x="457202" y="1397000"/>
          <a:ext cx="838199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186">
                  <a:extLst>
                    <a:ext uri="{9D8B030D-6E8A-4147-A177-3AD203B41FA5}">
                      <a16:colId xmlns:a16="http://schemas.microsoft.com/office/drawing/2014/main" val="4260803398"/>
                    </a:ext>
                  </a:extLst>
                </a:gridCol>
                <a:gridCol w="1409362">
                  <a:extLst>
                    <a:ext uri="{9D8B030D-6E8A-4147-A177-3AD203B41FA5}">
                      <a16:colId xmlns:a16="http://schemas.microsoft.com/office/drawing/2014/main" val="167318794"/>
                    </a:ext>
                  </a:extLst>
                </a:gridCol>
                <a:gridCol w="1409362">
                  <a:extLst>
                    <a:ext uri="{9D8B030D-6E8A-4147-A177-3AD203B41FA5}">
                      <a16:colId xmlns:a16="http://schemas.microsoft.com/office/drawing/2014/main" val="362147749"/>
                    </a:ext>
                  </a:extLst>
                </a:gridCol>
                <a:gridCol w="1409362">
                  <a:extLst>
                    <a:ext uri="{9D8B030D-6E8A-4147-A177-3AD203B41FA5}">
                      <a16:colId xmlns:a16="http://schemas.microsoft.com/office/drawing/2014/main" val="1393787352"/>
                    </a:ext>
                  </a:extLst>
                </a:gridCol>
                <a:gridCol w="1409362">
                  <a:extLst>
                    <a:ext uri="{9D8B030D-6E8A-4147-A177-3AD203B41FA5}">
                      <a16:colId xmlns:a16="http://schemas.microsoft.com/office/drawing/2014/main" val="2089285026"/>
                    </a:ext>
                  </a:extLst>
                </a:gridCol>
                <a:gridCol w="1409362">
                  <a:extLst>
                    <a:ext uri="{9D8B030D-6E8A-4147-A177-3AD203B41FA5}">
                      <a16:colId xmlns:a16="http://schemas.microsoft.com/office/drawing/2014/main" val="4274984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750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&gt;750</a:t>
                      </a:r>
                      <a:r>
                        <a:rPr lang="en-US" baseline="0" dirty="0"/>
                        <a:t> SF + New 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&gt;1,500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&gt;2,000 SF Parcel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&gt;5,000 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4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Side Sewer</a:t>
                      </a:r>
                      <a:r>
                        <a:rPr lang="en-US" baseline="0" dirty="0"/>
                        <a:t>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Drainage</a:t>
                      </a:r>
                      <a:r>
                        <a:rPr lang="en-US" baseline="0" dirty="0"/>
                        <a:t>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Drainage</a:t>
                      </a:r>
                      <a:r>
                        <a:rPr lang="en-US" baseline="0" dirty="0"/>
                        <a:t> Review and OSM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OSM All</a:t>
                      </a:r>
                      <a:r>
                        <a:rPr lang="en-US" baseline="0" dirty="0"/>
                        <a:t>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 may apply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 REQ</a:t>
                      </a:r>
                    </a:p>
                    <a:p>
                      <a:r>
                        <a:rPr lang="en-US" dirty="0"/>
                        <a:t>WQ</a:t>
                      </a:r>
                      <a:r>
                        <a:rPr lang="en-US" baseline="0" dirty="0"/>
                        <a:t> may apply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1878"/>
                  </a:ext>
                </a:extLst>
              </a:tr>
              <a:tr h="23825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SS Conflicts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Discharge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CSC</a:t>
                      </a:r>
                      <a:r>
                        <a:rPr lang="en-US" sz="1200" baseline="0" dirty="0"/>
                        <a:t> Sheet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DWC Sheet with OSM Project Info Completed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Small PIT for no approved discharge 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OSM BMPs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Complete</a:t>
                      </a:r>
                      <a:r>
                        <a:rPr lang="en-US" sz="1200" baseline="0" dirty="0"/>
                        <a:t> Summary Sheet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PDF of entire workbook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Infiltration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856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09800" y="990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New Plus Replaced Hard Surface</a:t>
            </a:r>
          </a:p>
        </p:txBody>
      </p:sp>
      <p:sp>
        <p:nvSpPr>
          <p:cNvPr id="12" name="Arrow: Right 11"/>
          <p:cNvSpPr/>
          <p:nvPr/>
        </p:nvSpPr>
        <p:spPr>
          <a:xfrm>
            <a:off x="1600200" y="3352800"/>
            <a:ext cx="6705600" cy="4571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>
            <a:off x="3048000" y="3810000"/>
            <a:ext cx="5257800" cy="4571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4572000" y="4419600"/>
            <a:ext cx="3733800" cy="4571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On-site </a:t>
            </a:r>
            <a:r>
              <a:rPr lang="en-US" dirty="0" err="1"/>
              <a:t>Stormwater</a:t>
            </a:r>
            <a:r>
              <a:rPr lang="en-US" dirty="0"/>
              <a:t> Management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99364"/>
              </p:ext>
            </p:extLst>
          </p:nvPr>
        </p:nvGraphicFramePr>
        <p:xfrm>
          <a:off x="990600" y="1828800"/>
          <a:ext cx="6934200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417690930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3580711874"/>
                    </a:ext>
                  </a:extLst>
                </a:gridCol>
              </a:tblGrid>
              <a:tr h="817880">
                <a:tc>
                  <a:txBody>
                    <a:bodyPr/>
                    <a:lstStyle/>
                    <a:p>
                      <a:r>
                        <a:rPr lang="en-US" dirty="0"/>
                        <a:t>On-Site</a:t>
                      </a:r>
                      <a:r>
                        <a:rPr lang="en-US" baseline="0" dirty="0"/>
                        <a:t> List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On-site</a:t>
                      </a:r>
                      <a:r>
                        <a:rPr lang="en-US" baseline="0" dirty="0"/>
                        <a:t> Performance Standard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049181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Choose BMP</a:t>
                      </a:r>
                      <a:r>
                        <a:rPr lang="en-US" baseline="0" dirty="0"/>
                        <a:t> in highest category feasible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Choose BMP’s to meet discharge</a:t>
                      </a:r>
                      <a:r>
                        <a:rPr lang="en-US" baseline="0" dirty="0"/>
                        <a:t> requirements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341896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BMPs are</a:t>
                      </a:r>
                      <a:r>
                        <a:rPr lang="en-US" baseline="0" dirty="0"/>
                        <a:t> pre-sized except Rainwater Harvesting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Continuous</a:t>
                      </a:r>
                      <a:r>
                        <a:rPr lang="en-US" baseline="0" dirty="0"/>
                        <a:t> Rainfall-Runoff Modeling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Requires a report and sizing calculations (PE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1623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1295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Methods to Meet Requirement:</a:t>
            </a:r>
          </a:p>
        </p:txBody>
      </p:sp>
    </p:spTree>
    <p:extLst>
      <p:ext uri="{BB962C8B-B14F-4D97-AF65-F5344CB8AC3E}">
        <p14:creationId xmlns:p14="http://schemas.microsoft.com/office/powerpoint/2010/main" val="424133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 descr="H:\My Documents\Training\SFR 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62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0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57A8D-CE78-41D6-AB9F-45C3DA6B26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 descr="H:\My Documents\Training\Parcel Project Checklist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9725"/>
            <a:ext cx="6781799" cy="61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6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z="2000" dirty="0">
              <a:hlinkClick r:id="rId2"/>
            </a:endParaRPr>
          </a:p>
          <a:p>
            <a:r>
              <a:rPr lang="en-US" sz="2000" dirty="0">
                <a:hlinkClick r:id="rId3"/>
              </a:rPr>
              <a:t>http://www.seattle.gov/dpd/cs/groups/pan/@pan/documents/web_informational/p2385087.xlsm</a:t>
            </a:r>
            <a:endParaRPr lang="en-US" sz="2000" dirty="0"/>
          </a:p>
          <a:p>
            <a:pPr lvl="1"/>
            <a:r>
              <a:rPr lang="en-US" sz="1600" dirty="0"/>
              <a:t>Updates periodically. Please use the most up-to-date version from the website.</a:t>
            </a:r>
          </a:p>
          <a:p>
            <a:pPr lvl="1"/>
            <a:r>
              <a:rPr lang="en-US" sz="1600" dirty="0"/>
              <a:t>Use the Preliminary Assessment Report (PAR)</a:t>
            </a:r>
          </a:p>
          <a:p>
            <a:pPr lvl="1"/>
            <a:r>
              <a:rPr lang="en-US" sz="1600" dirty="0"/>
              <a:t>Enable Content</a:t>
            </a:r>
          </a:p>
          <a:p>
            <a:pPr lvl="1"/>
            <a:r>
              <a:rPr lang="en-US" sz="1600" dirty="0"/>
              <a:t>Combine as many surfaces as possible for clarity 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Onsite Stormwater </a:t>
            </a:r>
            <a:br>
              <a:rPr lang="en-US" sz="4000" dirty="0"/>
            </a:br>
            <a:r>
              <a:rPr lang="en-US" sz="4000" dirty="0"/>
              <a:t>Management Calculator </a:t>
            </a:r>
          </a:p>
        </p:txBody>
      </p:sp>
    </p:spTree>
    <p:extLst>
      <p:ext uri="{BB962C8B-B14F-4D97-AF65-F5344CB8AC3E}">
        <p14:creationId xmlns:p14="http://schemas.microsoft.com/office/powerpoint/2010/main" val="28427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000" dirty="0"/>
              <a:t>The Manual</a:t>
            </a:r>
          </a:p>
          <a:p>
            <a:pPr marL="109728" indent="0">
              <a:buNone/>
            </a:pPr>
            <a:r>
              <a:rPr lang="en-US" sz="2000" dirty="0"/>
              <a:t>Volume 3, 3.2. Determine Infiltration Feasibility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Appendix D</a:t>
            </a:r>
          </a:p>
          <a:p>
            <a:pPr marL="109728" indent="0">
              <a:buNone/>
            </a:pPr>
            <a:r>
              <a:rPr lang="en-US" sz="2000" dirty="0">
                <a:hlinkClick r:id="rId2"/>
              </a:rPr>
              <a:t>http://www.seattle.gov/dpd/cs/groups/pan/@pan/documents/web_informational/p2358274.pdf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Simple Test Checklist</a:t>
            </a:r>
          </a:p>
          <a:p>
            <a:pPr marL="109728" indent="0">
              <a:buNone/>
            </a:pPr>
            <a:r>
              <a:rPr lang="en-US" sz="2000" dirty="0">
                <a:hlinkClick r:id="rId3"/>
              </a:rPr>
              <a:t>http://www.seattle.gov/dpd/cs/groups/pan/@pan/documents/web_informational/p2358611.pdf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Pilot Infiltration Test Checklist</a:t>
            </a:r>
          </a:p>
          <a:p>
            <a:pPr marL="109728" indent="0">
              <a:buNone/>
            </a:pPr>
            <a:r>
              <a:rPr lang="en-US" sz="2000" dirty="0">
                <a:hlinkClick r:id="rId4"/>
              </a:rPr>
              <a:t>http://www.seattle.gov/dpd/cs/groups/pan/@pan/documents/web_informational/p2358612.pdf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11935-F426-425B-A589-E285EDAA36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/>
              <a:t>Infiltration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24557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00 PowerPoint PSA_15_01_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9539954DE6489FDC7E5768B01DB5" ma:contentTypeVersion="7" ma:contentTypeDescription="Create a new document." ma:contentTypeScope="" ma:versionID="9d08dee243d07636cec81b8d06a240b5">
  <xsd:schema xmlns:xsd="http://www.w3.org/2001/XMLSchema" xmlns:xs="http://www.w3.org/2001/XMLSchema" xmlns:p="http://schemas.microsoft.com/office/2006/metadata/properties" xmlns:ns2="dfee4af4-96dc-42f5-8a38-a6027422e380" targetNamespace="http://schemas.microsoft.com/office/2006/metadata/properties" ma:root="true" ma:fieldsID="992a79c61da75c5a978190dccd806530" ns2:_="">
    <xsd:import namespace="dfee4af4-96dc-42f5-8a38-a6027422e3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e4af4-96dc-42f5-8a38-a6027422e3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E142F-D8E2-4420-90B8-E89683864FB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dfee4af4-96dc-42f5-8a38-a6027422e38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0CB3F60-FAD2-46B5-84BF-59B1550D9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e4af4-96dc-42f5-8a38-a6027422e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B4F314-B314-48B1-8FCE-1FDD9009B5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 PowerPoint PSA_15_01_26</Template>
  <TotalTime>14212</TotalTime>
  <Words>486</Words>
  <Application>Microsoft Office PowerPoint</Application>
  <PresentationFormat>On-screen Show (4:3)</PresentationFormat>
  <Paragraphs>171</Paragraphs>
  <Slides>28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00 PowerPoint PSA_15_01_26</vt:lpstr>
      <vt:lpstr>3_Custom Design</vt:lpstr>
      <vt:lpstr>1_Custom Design</vt:lpstr>
      <vt:lpstr>4_Custom Design</vt:lpstr>
      <vt:lpstr>2_Custom Design</vt:lpstr>
      <vt:lpstr>5_Custom Design</vt:lpstr>
      <vt:lpstr>Concourse</vt:lpstr>
      <vt:lpstr>Acrobat Document</vt:lpstr>
      <vt:lpstr>2016 Stormwater Code </vt:lpstr>
      <vt:lpstr>Agenda </vt:lpstr>
      <vt:lpstr>Introductions</vt:lpstr>
      <vt:lpstr>Thresholds</vt:lpstr>
      <vt:lpstr>On-site Stormwater Management</vt:lpstr>
      <vt:lpstr>PowerPoint Presentation</vt:lpstr>
      <vt:lpstr>PowerPoint Presentation</vt:lpstr>
      <vt:lpstr>Onsite Stormwater  Management Calculator </vt:lpstr>
      <vt:lpstr>Infiltration</vt:lpstr>
      <vt:lpstr>Infiltration</vt:lpstr>
      <vt:lpstr>Infiltration BMPs</vt:lpstr>
      <vt:lpstr>Infiltration Feasibility</vt:lpstr>
      <vt:lpstr>Infiltration Eval Not Req’d</vt:lpstr>
      <vt:lpstr>PowerPoint Presentation</vt:lpstr>
      <vt:lpstr>PowerPoint Presentation</vt:lpstr>
      <vt:lpstr>Subsurface Investigation</vt:lpstr>
      <vt:lpstr>Simple Infiltration Test</vt:lpstr>
      <vt:lpstr>Pilot Infiltration Test (PIT)</vt:lpstr>
      <vt:lpstr>PowerPoint Presentation</vt:lpstr>
      <vt:lpstr>On-Site Calculator</vt:lpstr>
      <vt:lpstr>Standard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Seattle Public Utilities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DCI - Stormwater Code Training</dc:title>
  <dc:creator>Sherell Ehlers</dc:creator>
  <cp:lastModifiedBy>Shark, Wendy</cp:lastModifiedBy>
  <cp:revision>147</cp:revision>
  <cp:lastPrinted>2015-06-10T18:26:46Z</cp:lastPrinted>
  <dcterms:created xsi:type="dcterms:W3CDTF">2015-02-19T21:55:17Z</dcterms:created>
  <dcterms:modified xsi:type="dcterms:W3CDTF">2016-11-08T21:45:44Z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0x010100E4519539954DE6489FDC7E5768B01DB5</vt:lpwstr>
  </property>
</Properties>
</file>