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handoutMasterIdLst>
    <p:handoutMasterId r:id="rId77"/>
  </p:handoutMasterIdLst>
  <p:sldIdLst>
    <p:sldId id="511" r:id="rId2"/>
    <p:sldId id="565" r:id="rId3"/>
    <p:sldId id="566" r:id="rId4"/>
    <p:sldId id="567" r:id="rId5"/>
    <p:sldId id="568" r:id="rId6"/>
    <p:sldId id="569" r:id="rId7"/>
    <p:sldId id="570" r:id="rId8"/>
    <p:sldId id="571" r:id="rId9"/>
    <p:sldId id="572" r:id="rId10"/>
    <p:sldId id="573" r:id="rId11"/>
    <p:sldId id="574" r:id="rId12"/>
    <p:sldId id="575" r:id="rId13"/>
    <p:sldId id="512" r:id="rId14"/>
    <p:sldId id="554" r:id="rId15"/>
    <p:sldId id="577" r:id="rId16"/>
    <p:sldId id="482" r:id="rId17"/>
    <p:sldId id="484" r:id="rId18"/>
    <p:sldId id="485" r:id="rId19"/>
    <p:sldId id="483" r:id="rId20"/>
    <p:sldId id="514" r:id="rId21"/>
    <p:sldId id="582" r:id="rId22"/>
    <p:sldId id="516" r:id="rId23"/>
    <p:sldId id="563" r:id="rId24"/>
    <p:sldId id="545" r:id="rId25"/>
    <p:sldId id="515" r:id="rId26"/>
    <p:sldId id="583" r:id="rId27"/>
    <p:sldId id="578" r:id="rId28"/>
    <p:sldId id="579" r:id="rId29"/>
    <p:sldId id="580" r:id="rId30"/>
    <p:sldId id="602" r:id="rId31"/>
    <p:sldId id="517" r:id="rId32"/>
    <p:sldId id="586" r:id="rId33"/>
    <p:sldId id="518" r:id="rId34"/>
    <p:sldId id="587" r:id="rId35"/>
    <p:sldId id="520" r:id="rId36"/>
    <p:sldId id="590" r:id="rId37"/>
    <p:sldId id="536" r:id="rId38"/>
    <p:sldId id="591" r:id="rId39"/>
    <p:sldId id="521" r:id="rId40"/>
    <p:sldId id="537" r:id="rId41"/>
    <p:sldId id="538" r:id="rId42"/>
    <p:sldId id="522" r:id="rId43"/>
    <p:sldId id="603" r:id="rId44"/>
    <p:sldId id="592" r:id="rId45"/>
    <p:sldId id="544" r:id="rId46"/>
    <p:sldId id="593" r:id="rId47"/>
    <p:sldId id="523" r:id="rId48"/>
    <p:sldId id="594" r:id="rId49"/>
    <p:sldId id="600" r:id="rId50"/>
    <p:sldId id="525" r:id="rId51"/>
    <p:sldId id="595" r:id="rId52"/>
    <p:sldId id="526" r:id="rId53"/>
    <p:sldId id="604" r:id="rId54"/>
    <p:sldId id="605" r:id="rId55"/>
    <p:sldId id="527" r:id="rId56"/>
    <p:sldId id="597" r:id="rId57"/>
    <p:sldId id="524" r:id="rId58"/>
    <p:sldId id="598" r:id="rId59"/>
    <p:sldId id="539" r:id="rId60"/>
    <p:sldId id="599" r:id="rId61"/>
    <p:sldId id="319" r:id="rId62"/>
    <p:sldId id="606" r:id="rId63"/>
    <p:sldId id="377" r:id="rId64"/>
    <p:sldId id="462" r:id="rId65"/>
    <p:sldId id="493" r:id="rId66"/>
    <p:sldId id="292" r:id="rId67"/>
    <p:sldId id="556" r:id="rId68"/>
    <p:sldId id="561" r:id="rId69"/>
    <p:sldId id="562" r:id="rId70"/>
    <p:sldId id="557" r:id="rId71"/>
    <p:sldId id="558" r:id="rId72"/>
    <p:sldId id="559" r:id="rId73"/>
    <p:sldId id="560" r:id="rId74"/>
    <p:sldId id="293" r:id="rId75"/>
  </p:sldIdLst>
  <p:sldSz cx="9144000" cy="6858000" type="screen4x3"/>
  <p:notesSz cx="6858000" cy="9296400"/>
  <p:defaultTextStyle>
    <a:lvl1pPr>
      <a:defRPr b="1">
        <a:latin typeface="+mn-lt"/>
        <a:ea typeface="+mn-ea"/>
        <a:cs typeface="+mn-cs"/>
        <a:sym typeface="Helvetica Neue"/>
      </a:defRPr>
    </a:lvl1pPr>
    <a:lvl2pPr>
      <a:defRPr b="1">
        <a:latin typeface="+mn-lt"/>
        <a:ea typeface="+mn-ea"/>
        <a:cs typeface="+mn-cs"/>
        <a:sym typeface="Helvetica Neue"/>
      </a:defRPr>
    </a:lvl2pPr>
    <a:lvl3pPr>
      <a:defRPr b="1">
        <a:latin typeface="+mn-lt"/>
        <a:ea typeface="+mn-ea"/>
        <a:cs typeface="+mn-cs"/>
        <a:sym typeface="Helvetica Neue"/>
      </a:defRPr>
    </a:lvl3pPr>
    <a:lvl4pPr>
      <a:defRPr b="1">
        <a:latin typeface="+mn-lt"/>
        <a:ea typeface="+mn-ea"/>
        <a:cs typeface="+mn-cs"/>
        <a:sym typeface="Helvetica Neue"/>
      </a:defRPr>
    </a:lvl4pPr>
    <a:lvl5pPr>
      <a:defRPr b="1">
        <a:latin typeface="+mn-lt"/>
        <a:ea typeface="+mn-ea"/>
        <a:cs typeface="+mn-cs"/>
        <a:sym typeface="Helvetica Neue"/>
      </a:defRPr>
    </a:lvl5pPr>
    <a:lvl6pPr>
      <a:defRPr b="1">
        <a:latin typeface="+mn-lt"/>
        <a:ea typeface="+mn-ea"/>
        <a:cs typeface="+mn-cs"/>
        <a:sym typeface="Helvetica Neue"/>
      </a:defRPr>
    </a:lvl6pPr>
    <a:lvl7pPr>
      <a:defRPr b="1">
        <a:latin typeface="+mn-lt"/>
        <a:ea typeface="+mn-ea"/>
        <a:cs typeface="+mn-cs"/>
        <a:sym typeface="Helvetica Neue"/>
      </a:defRPr>
    </a:lvl7pPr>
    <a:lvl8pPr>
      <a:defRPr b="1">
        <a:latin typeface="+mn-lt"/>
        <a:ea typeface="+mn-ea"/>
        <a:cs typeface="+mn-cs"/>
        <a:sym typeface="Helvetica Neue"/>
      </a:defRPr>
    </a:lvl8pPr>
    <a:lvl9pPr>
      <a:defRPr b="1">
        <a:latin typeface="+mn-lt"/>
        <a:ea typeface="+mn-ea"/>
        <a:cs typeface="+mn-cs"/>
        <a:sym typeface="Helvetica Neue"/>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ff">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77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FCECA"/>
          </a:solidFill>
        </a:fill>
      </a:tcStyle>
    </a:wholeTbl>
    <a:band2H>
      <a:tcTxStyle/>
      <a:tcStyle>
        <a:tcBdr/>
        <a:fill>
          <a:solidFill>
            <a:srgbClr val="F7E8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481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481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34817"/>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AD3"/>
          </a:solidFill>
        </a:fill>
      </a:tcStyle>
    </a:wholeTbl>
    <a:band2H>
      <a:tcTxStyle/>
      <a:tcStyle>
        <a:tcBdr/>
        <a:fill>
          <a:solidFill>
            <a:srgbClr val="F0EDEA"/>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8E6A"/>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8E6A"/>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28E6A"/>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D1D1"/>
          </a:solidFill>
        </a:fill>
      </a:tcStyle>
    </a:wholeTbl>
    <a:band2H>
      <a:tcTxStyle/>
      <a:tcStyle>
        <a:tcBdr/>
        <a:fill>
          <a:solidFill>
            <a:srgbClr val="EDE9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5D5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5D5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5D5D"/>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34817"/>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34817"/>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4660"/>
  </p:normalViewPr>
  <p:slideViewPr>
    <p:cSldViewPr>
      <p:cViewPr varScale="1">
        <p:scale>
          <a:sx n="68" d="100"/>
          <a:sy n="68" d="100"/>
        </p:scale>
        <p:origin x="151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70C0"/>
            </a:solidFill>
            <a:ln>
              <a:noFill/>
            </a:ln>
            <a:effectLst/>
          </c:spPr>
          <c:invertIfNegative val="0"/>
          <c:dLbls>
            <c:dLbl>
              <c:idx val="0"/>
              <c:layout>
                <c:manualLayout>
                  <c:x val="0.15675551392758816"/>
                  <c:y val="0"/>
                </c:manualLayout>
              </c:layout>
              <c:tx>
                <c:rich>
                  <a:bodyPr/>
                  <a:lstStyle/>
                  <a:p>
                    <a:r>
                      <a:rPr lang="en-US" dirty="0"/>
                      <a:t>3,965</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731555967114927"/>
                      <c:h val="0.33269677386242619"/>
                    </c:manualLayout>
                  </c15:layout>
                </c:ext>
                <c:ext xmlns:c16="http://schemas.microsoft.com/office/drawing/2014/chart" uri="{C3380CC4-5D6E-409C-BE32-E72D297353CC}">
                  <c16:uniqueId val="{00000000-2697-4B45-9BE6-E28EBA1AE0F2}"/>
                </c:ext>
              </c:extLst>
            </c:dLbl>
            <c:dLbl>
              <c:idx val="1"/>
              <c:tx>
                <c:rich>
                  <a:bodyPr/>
                  <a:lstStyle/>
                  <a:p>
                    <a:r>
                      <a:rPr lang="en-US" dirty="0"/>
                      <a:t>219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97-4B45-9BE6-E28EBA1AE0F2}"/>
                </c:ext>
              </c:extLst>
            </c:dLbl>
            <c:dLbl>
              <c:idx val="2"/>
              <c:tx>
                <c:rich>
                  <a:bodyPr/>
                  <a:lstStyle/>
                  <a:p>
                    <a:r>
                      <a:rPr lang="en-US" dirty="0"/>
                      <a:t>314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97-4B45-9BE6-E28EBA1AE0F2}"/>
                </c:ext>
              </c:extLst>
            </c:dLbl>
            <c:dLbl>
              <c:idx val="3"/>
              <c:layout>
                <c:manualLayout>
                  <c:x val="-2.5518339476584124E-2"/>
                  <c:y val="-2.7158920315300126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dirty="0"/>
                      <a:t>1,412</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67008260306582"/>
                      <c:h val="0.33269677386242619"/>
                    </c:manualLayout>
                  </c15:layout>
                </c:ext>
                <c:ext xmlns:c16="http://schemas.microsoft.com/office/drawing/2014/chart" uri="{C3380CC4-5D6E-409C-BE32-E72D297353CC}">
                  <c16:uniqueId val="{00000003-2697-4B45-9BE6-E28EBA1AE0F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Sheet1!$B$2:$B$5</c:f>
              <c:numCache>
                <c:formatCode>General</c:formatCode>
                <c:ptCount val="4"/>
                <c:pt idx="0" formatCode="#,##0">
                  <c:v>3965</c:v>
                </c:pt>
                <c:pt idx="1">
                  <c:v>219</c:v>
                </c:pt>
                <c:pt idx="2" formatCode="#,##0">
                  <c:v>314</c:v>
                </c:pt>
                <c:pt idx="3" formatCode="#,##0">
                  <c:v>1412</c:v>
                </c:pt>
              </c:numCache>
            </c:numRef>
          </c:val>
          <c:extLst>
            <c:ext xmlns:c16="http://schemas.microsoft.com/office/drawing/2014/chart" uri="{C3380CC4-5D6E-409C-BE32-E72D297353CC}">
              <c16:uniqueId val="{00000000-8769-43D0-AEF0-9F4933E699B2}"/>
            </c:ext>
          </c:extLst>
        </c:ser>
        <c:ser>
          <c:idx val="1"/>
          <c:order val="1"/>
          <c:tx>
            <c:strRef>
              <c:f>Sheet1!$C$1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Sheet1!$C$2:$C$5</c:f>
              <c:numCache>
                <c:formatCode>General</c:formatCode>
                <c:ptCount val="4"/>
              </c:numCache>
            </c:numRef>
          </c:val>
          <c:extLst>
            <c:ext xmlns:c16="http://schemas.microsoft.com/office/drawing/2014/chart" uri="{C3380CC4-5D6E-409C-BE32-E72D297353CC}">
              <c16:uniqueId val="{00000001-8769-43D0-AEF0-9F4933E699B2}"/>
            </c:ext>
          </c:extLst>
        </c:ser>
        <c:ser>
          <c:idx val="2"/>
          <c:order val="2"/>
          <c:tx>
            <c:strRef>
              <c:f>Sheet1!$D$1</c:f>
              <c:strCache>
                <c:ptCount val="1"/>
                <c:pt idx="0">
                  <c:v>Column3</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Sheet1!$D$2:$D$5</c:f>
              <c:numCache>
                <c:formatCode>General</c:formatCode>
                <c:ptCount val="4"/>
              </c:numCache>
            </c:numRef>
          </c:val>
          <c:extLst>
            <c:ext xmlns:c16="http://schemas.microsoft.com/office/drawing/2014/chart" uri="{C3380CC4-5D6E-409C-BE32-E72D297353CC}">
              <c16:uniqueId val="{00000002-8769-43D0-AEF0-9F4933E699B2}"/>
            </c:ext>
          </c:extLst>
        </c:ser>
        <c:dLbls>
          <c:showLegendKey val="0"/>
          <c:showVal val="0"/>
          <c:showCatName val="0"/>
          <c:showSerName val="0"/>
          <c:showPercent val="0"/>
          <c:showBubbleSize val="0"/>
        </c:dLbls>
        <c:gapWidth val="500"/>
        <c:overlap val="100"/>
        <c:axId val="437081184"/>
        <c:axId val="490952504"/>
      </c:barChart>
      <c:catAx>
        <c:axId val="4370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90952504"/>
        <c:crosses val="autoZero"/>
        <c:auto val="1"/>
        <c:lblAlgn val="ctr"/>
        <c:lblOffset val="100"/>
        <c:noMultiLvlLbl val="0"/>
      </c:catAx>
      <c:valAx>
        <c:axId val="490952504"/>
        <c:scaling>
          <c:orientation val="minMax"/>
          <c:max val="450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081184"/>
        <c:crosses val="autoZero"/>
        <c:crossBetween val="between"/>
        <c:majorUnit val="200"/>
        <c:min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C00000"/>
            </a:solidFill>
            <a:ln>
              <a:noFill/>
            </a:ln>
            <a:effectLst/>
          </c:spPr>
          <c:invertIfNegative val="0"/>
          <c:dLbls>
            <c:dLbl>
              <c:idx val="0"/>
              <c:tx>
                <c:rich>
                  <a:bodyPr/>
                  <a:lstStyle/>
                  <a:p>
                    <a:r>
                      <a:rPr lang="en-US" dirty="0"/>
                      <a:t>1,441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6A-4740-9B5B-84D4513D1CF8}"/>
                </c:ext>
              </c:extLst>
            </c:dLbl>
            <c:dLbl>
              <c:idx val="1"/>
              <c:tx>
                <c:rich>
                  <a:bodyPr/>
                  <a:lstStyle/>
                  <a:p>
                    <a:r>
                      <a:rPr lang="en-US" dirty="0"/>
                      <a:t>128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6A-4740-9B5B-84D4513D1CF8}"/>
                </c:ext>
              </c:extLst>
            </c:dLbl>
            <c:dLbl>
              <c:idx val="2"/>
              <c:tx>
                <c:rich>
                  <a:bodyPr/>
                  <a:lstStyle/>
                  <a:p>
                    <a:r>
                      <a:rPr lang="en-US"/>
                      <a:t>397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6A-4740-9B5B-84D4513D1CF8}"/>
                </c:ext>
              </c:extLst>
            </c:dLbl>
            <c:dLbl>
              <c:idx val="3"/>
              <c:tx>
                <c:rich>
                  <a:bodyPr/>
                  <a:lstStyle/>
                  <a:p>
                    <a:r>
                      <a:rPr lang="en-US" dirty="0"/>
                      <a:t>468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6A-4740-9B5B-84D4513D1CF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Sheet1!$B$2:$B$5</c:f>
              <c:numCache>
                <c:formatCode>General</c:formatCode>
                <c:ptCount val="4"/>
                <c:pt idx="0" formatCode="#,##0">
                  <c:v>1441</c:v>
                </c:pt>
                <c:pt idx="1">
                  <c:v>128</c:v>
                </c:pt>
                <c:pt idx="2" formatCode="#,##0">
                  <c:v>397</c:v>
                </c:pt>
                <c:pt idx="3" formatCode="#,##0">
                  <c:v>468</c:v>
                </c:pt>
              </c:numCache>
            </c:numRef>
          </c:val>
          <c:extLst>
            <c:ext xmlns:c16="http://schemas.microsoft.com/office/drawing/2014/chart" uri="{C3380CC4-5D6E-409C-BE32-E72D297353CC}">
              <c16:uniqueId val="{00000000-C041-4932-93CE-6A7B58C34F1A}"/>
            </c:ext>
          </c:extLst>
        </c:ser>
        <c:ser>
          <c:idx val="1"/>
          <c:order val="1"/>
          <c:tx>
            <c:strRef>
              <c:f>Sheet1!$C$1</c:f>
              <c:strCache>
                <c:ptCount val="1"/>
                <c:pt idx="0">
                  <c:v>Column2</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Sheet1!$C$2:$C$5</c:f>
              <c:numCache>
                <c:formatCode>General</c:formatCode>
                <c:ptCount val="4"/>
              </c:numCache>
            </c:numRef>
          </c:val>
          <c:extLst>
            <c:ext xmlns:c16="http://schemas.microsoft.com/office/drawing/2014/chart" uri="{C3380CC4-5D6E-409C-BE32-E72D297353CC}">
              <c16:uniqueId val="{00000001-C041-4932-93CE-6A7B58C34F1A}"/>
            </c:ext>
          </c:extLst>
        </c:ser>
        <c:ser>
          <c:idx val="2"/>
          <c:order val="2"/>
          <c:tx>
            <c:strRef>
              <c:f>Sheet1!$D$1</c:f>
              <c:strCache>
                <c:ptCount val="1"/>
                <c:pt idx="0">
                  <c:v>Column3</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Sheet1!$D$2:$D$5</c:f>
              <c:numCache>
                <c:formatCode>General</c:formatCode>
                <c:ptCount val="4"/>
              </c:numCache>
            </c:numRef>
          </c:val>
          <c:extLst>
            <c:ext xmlns:c16="http://schemas.microsoft.com/office/drawing/2014/chart" uri="{C3380CC4-5D6E-409C-BE32-E72D297353CC}">
              <c16:uniqueId val="{00000002-C041-4932-93CE-6A7B58C34F1A}"/>
            </c:ext>
          </c:extLst>
        </c:ser>
        <c:ser>
          <c:idx val="3"/>
          <c:order val="3"/>
          <c:tx>
            <c:strRef>
              <c:f>Sheet1!$E$1</c:f>
              <c:strCache>
                <c:ptCount val="1"/>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Sheet1!$E$2:$E$5</c:f>
              <c:numCache>
                <c:formatCode>General</c:formatCode>
                <c:ptCount val="4"/>
              </c:numCache>
            </c:numRef>
          </c:val>
          <c:extLst>
            <c:ext xmlns:c16="http://schemas.microsoft.com/office/drawing/2014/chart" uri="{C3380CC4-5D6E-409C-BE32-E72D297353CC}">
              <c16:uniqueId val="{00000003-C041-4932-93CE-6A7B58C34F1A}"/>
            </c:ext>
          </c:extLst>
        </c:ser>
        <c:dLbls>
          <c:showLegendKey val="0"/>
          <c:showVal val="0"/>
          <c:showCatName val="0"/>
          <c:showSerName val="0"/>
          <c:showPercent val="0"/>
          <c:showBubbleSize val="0"/>
        </c:dLbls>
        <c:gapWidth val="500"/>
        <c:overlap val="100"/>
        <c:axId val="437081184"/>
        <c:axId val="490952504"/>
      </c:barChart>
      <c:catAx>
        <c:axId val="4370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90952504"/>
        <c:crosses val="autoZero"/>
        <c:auto val="1"/>
        <c:lblAlgn val="ctr"/>
        <c:lblOffset val="100"/>
        <c:tickLblSkip val="1"/>
        <c:noMultiLvlLbl val="0"/>
      </c:catAx>
      <c:valAx>
        <c:axId val="490952504"/>
        <c:scaling>
          <c:orientation val="minMax"/>
          <c:max val="250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081184"/>
        <c:crosses val="autoZero"/>
        <c:crossBetween val="between"/>
        <c:majorUnit val="100"/>
        <c:min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70C0"/>
            </a:solidFill>
            <a:ln>
              <a:noFill/>
            </a:ln>
            <a:effectLst/>
          </c:spPr>
          <c:invertIfNegative val="0"/>
          <c:dLbls>
            <c:dLbl>
              <c:idx val="0"/>
              <c:layout>
                <c:manualLayout>
                  <c:x val="0"/>
                  <c:y val="0"/>
                </c:manualLayout>
              </c:layout>
              <c:tx>
                <c:rich>
                  <a:bodyPr/>
                  <a:lstStyle/>
                  <a:p>
                    <a:r>
                      <a:rPr lang="en-US" dirty="0"/>
                      <a:t>34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4C-4306-8986-CF2A95656889}"/>
                </c:ext>
              </c:extLst>
            </c:dLbl>
            <c:dLbl>
              <c:idx val="1"/>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4C-4306-8986-CF2A95656889}"/>
                </c:ext>
              </c:extLst>
            </c:dLbl>
            <c:dLbl>
              <c:idx val="2"/>
              <c:tx>
                <c:rich>
                  <a:bodyPr/>
                  <a:lstStyle/>
                  <a:p>
                    <a:r>
                      <a:rPr lang="en-US" dirty="0"/>
                      <a:t>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4C-4306-8986-CF2A95656889}"/>
                </c:ext>
              </c:extLst>
            </c:dLbl>
            <c:dLbl>
              <c:idx val="3"/>
              <c:tx>
                <c:rich>
                  <a:bodyPr/>
                  <a:lstStyle/>
                  <a:p>
                    <a:r>
                      <a:rPr lang="en-US" dirty="0"/>
                      <a:t>15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4C-4306-8986-CF2A95656889}"/>
                </c:ext>
              </c:extLst>
            </c:dLbl>
            <c:dLbl>
              <c:idx val="4"/>
              <c:tx>
                <c:rich>
                  <a:bodyPr/>
                  <a:lstStyle/>
                  <a:p>
                    <a:r>
                      <a:rPr lang="en-US" dirty="0"/>
                      <a:t>26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4C-4306-8986-CF2A95656889}"/>
                </c:ext>
              </c:extLst>
            </c:dLbl>
            <c:dLbl>
              <c:idx val="5"/>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4C-4306-8986-CF2A95656889}"/>
                </c:ext>
              </c:extLst>
            </c:dLbl>
            <c:dLbl>
              <c:idx val="6"/>
              <c:tx>
                <c:rich>
                  <a:bodyPr/>
                  <a:lstStyle/>
                  <a:p>
                    <a:r>
                      <a:rPr lang="en-US" dirty="0"/>
                      <a:t>16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4C-4306-8986-CF2A9565688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PSST</c:v>
                </c:pt>
                <c:pt idx="1">
                  <c:v>FCE</c:v>
                </c:pt>
                <c:pt idx="2">
                  <c:v>WT</c:v>
                </c:pt>
                <c:pt idx="3">
                  <c:v>MW</c:v>
                </c:pt>
                <c:pt idx="4">
                  <c:v>SS</c:v>
                </c:pt>
                <c:pt idx="5">
                  <c:v>HEHS</c:v>
                </c:pt>
                <c:pt idx="6">
                  <c:v>General</c:v>
                </c:pt>
              </c:strCache>
            </c:strRef>
          </c:cat>
          <c:val>
            <c:numRef>
              <c:f>Sheet1!$B$2:$B$8</c:f>
              <c:numCache>
                <c:formatCode>General</c:formatCode>
                <c:ptCount val="7"/>
                <c:pt idx="0" formatCode="#,##0">
                  <c:v>34</c:v>
                </c:pt>
                <c:pt idx="1">
                  <c:v>1</c:v>
                </c:pt>
                <c:pt idx="2" formatCode="#,##0">
                  <c:v>7</c:v>
                </c:pt>
                <c:pt idx="3" formatCode="#,##0">
                  <c:v>15</c:v>
                </c:pt>
                <c:pt idx="4">
                  <c:v>26</c:v>
                </c:pt>
                <c:pt idx="5">
                  <c:v>2</c:v>
                </c:pt>
                <c:pt idx="6">
                  <c:v>16</c:v>
                </c:pt>
              </c:numCache>
            </c:numRef>
          </c:val>
          <c:extLst>
            <c:ext xmlns:c16="http://schemas.microsoft.com/office/drawing/2014/chart" uri="{C3380CC4-5D6E-409C-BE32-E72D297353CC}">
              <c16:uniqueId val="{00000000-8769-43D0-AEF0-9F4933E699B2}"/>
            </c:ext>
          </c:extLst>
        </c:ser>
        <c:ser>
          <c:idx val="1"/>
          <c:order val="1"/>
          <c:tx>
            <c:strRef>
              <c:f>Sheet1!$C$1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PSST</c:v>
                </c:pt>
                <c:pt idx="1">
                  <c:v>FCE</c:v>
                </c:pt>
                <c:pt idx="2">
                  <c:v>WT</c:v>
                </c:pt>
                <c:pt idx="3">
                  <c:v>MW</c:v>
                </c:pt>
                <c:pt idx="4">
                  <c:v>SS</c:v>
                </c:pt>
                <c:pt idx="5">
                  <c:v>HEHS</c:v>
                </c:pt>
                <c:pt idx="6">
                  <c:v>General</c:v>
                </c:pt>
              </c:strCache>
            </c:strRef>
          </c:cat>
          <c:val>
            <c:numRef>
              <c:f>Sheet1!$C$2:$C$8</c:f>
              <c:numCache>
                <c:formatCode>General</c:formatCode>
                <c:ptCount val="7"/>
              </c:numCache>
            </c:numRef>
          </c:val>
          <c:extLst>
            <c:ext xmlns:c16="http://schemas.microsoft.com/office/drawing/2014/chart" uri="{C3380CC4-5D6E-409C-BE32-E72D297353CC}">
              <c16:uniqueId val="{00000001-8769-43D0-AEF0-9F4933E699B2}"/>
            </c:ext>
          </c:extLst>
        </c:ser>
        <c:ser>
          <c:idx val="2"/>
          <c:order val="2"/>
          <c:tx>
            <c:strRef>
              <c:f>Sheet1!$D$1</c:f>
              <c:strCache>
                <c:ptCount val="1"/>
                <c:pt idx="0">
                  <c:v>Column3</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PSST</c:v>
                </c:pt>
                <c:pt idx="1">
                  <c:v>FCE</c:v>
                </c:pt>
                <c:pt idx="2">
                  <c:v>WT</c:v>
                </c:pt>
                <c:pt idx="3">
                  <c:v>MW</c:v>
                </c:pt>
                <c:pt idx="4">
                  <c:v>SS</c:v>
                </c:pt>
                <c:pt idx="5">
                  <c:v>HEHS</c:v>
                </c:pt>
                <c:pt idx="6">
                  <c:v>General</c:v>
                </c:pt>
              </c:strCache>
            </c:strRef>
          </c:cat>
          <c:val>
            <c:numRef>
              <c:f>Sheet1!$D$2:$D$8</c:f>
              <c:numCache>
                <c:formatCode>General</c:formatCode>
                <c:ptCount val="7"/>
              </c:numCache>
            </c:numRef>
          </c:val>
          <c:extLst>
            <c:ext xmlns:c16="http://schemas.microsoft.com/office/drawing/2014/chart" uri="{C3380CC4-5D6E-409C-BE32-E72D297353CC}">
              <c16:uniqueId val="{00000002-8769-43D0-AEF0-9F4933E699B2}"/>
            </c:ext>
          </c:extLst>
        </c:ser>
        <c:dLbls>
          <c:showLegendKey val="0"/>
          <c:showVal val="0"/>
          <c:showCatName val="0"/>
          <c:showSerName val="0"/>
          <c:showPercent val="0"/>
          <c:showBubbleSize val="0"/>
        </c:dLbls>
        <c:gapWidth val="500"/>
        <c:overlap val="100"/>
        <c:axId val="437081184"/>
        <c:axId val="490952504"/>
      </c:barChart>
      <c:catAx>
        <c:axId val="4370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90952504"/>
        <c:crosses val="autoZero"/>
        <c:auto val="1"/>
        <c:lblAlgn val="ctr"/>
        <c:lblOffset val="100"/>
        <c:noMultiLvlLbl val="0"/>
      </c:catAx>
      <c:valAx>
        <c:axId val="490952504"/>
        <c:scaling>
          <c:orientation val="minMax"/>
          <c:max val="4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08118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C00000"/>
            </a:solidFill>
            <a:ln>
              <a:noFill/>
            </a:ln>
            <a:effectLst/>
          </c:spPr>
          <c:invertIfNegative val="0"/>
          <c:dLbls>
            <c:dLbl>
              <c:idx val="0"/>
              <c:tx>
                <c:rich>
                  <a:bodyPr/>
                  <a:lstStyle/>
                  <a:p>
                    <a:r>
                      <a:rPr lang="en-US" dirty="0"/>
                      <a:t>36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D4-4F28-AF35-0E624C7E8527}"/>
                </c:ext>
              </c:extLst>
            </c:dLbl>
            <c:dLbl>
              <c:idx val="1"/>
              <c:tx>
                <c:rich>
                  <a:bodyPr/>
                  <a:lstStyle/>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D4-4F28-AF35-0E624C7E8527}"/>
                </c:ext>
              </c:extLst>
            </c:dLbl>
            <c:dLbl>
              <c:idx val="2"/>
              <c:tx>
                <c:rich>
                  <a:bodyPr/>
                  <a:lstStyle/>
                  <a:p>
                    <a:r>
                      <a:rPr lang="en-US"/>
                      <a:t>14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D4-4F28-AF35-0E624C7E8527}"/>
                </c:ext>
              </c:extLst>
            </c:dLbl>
            <c:dLbl>
              <c:idx val="3"/>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dirty="0"/>
                      <a:t>15</a:t>
                    </a:r>
                  </a:p>
                  <a:p>
                    <a:pPr>
                      <a:defRPr sz="2000" b="1" i="0" u="none" strike="noStrike" kern="1200" baseline="0">
                        <a:solidFill>
                          <a:schemeClr val="tx1">
                            <a:lumMod val="75000"/>
                            <a:lumOff val="25000"/>
                          </a:schemeClr>
                        </a:solidFill>
                        <a:latin typeface="+mn-lt"/>
                        <a:ea typeface="+mn-ea"/>
                        <a:cs typeface="+mn-cs"/>
                      </a:defRPr>
                    </a:pPr>
                    <a:endParaRPr lang="en-US"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5D4-4F28-AF35-0E624C7E852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Sheet1!$B$2:$B$5</c:f>
              <c:numCache>
                <c:formatCode>General</c:formatCode>
                <c:ptCount val="4"/>
                <c:pt idx="0" formatCode="#,##0">
                  <c:v>36</c:v>
                </c:pt>
                <c:pt idx="1">
                  <c:v>1</c:v>
                </c:pt>
                <c:pt idx="2" formatCode="#,##0">
                  <c:v>14</c:v>
                </c:pt>
                <c:pt idx="3" formatCode="#,##0">
                  <c:v>15</c:v>
                </c:pt>
              </c:numCache>
            </c:numRef>
          </c:val>
          <c:extLst>
            <c:ext xmlns:c16="http://schemas.microsoft.com/office/drawing/2014/chart" uri="{C3380CC4-5D6E-409C-BE32-E72D297353CC}">
              <c16:uniqueId val="{00000000-C041-4932-93CE-6A7B58C34F1A}"/>
            </c:ext>
          </c:extLst>
        </c:ser>
        <c:ser>
          <c:idx val="1"/>
          <c:order val="1"/>
          <c:tx>
            <c:strRef>
              <c:f>Sheet1!$C$1</c:f>
              <c:strCache>
                <c:ptCount val="1"/>
                <c:pt idx="0">
                  <c:v>Column2</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Sheet1!$C$2:$C$5</c:f>
              <c:numCache>
                <c:formatCode>General</c:formatCode>
                <c:ptCount val="4"/>
              </c:numCache>
            </c:numRef>
          </c:val>
          <c:extLst>
            <c:ext xmlns:c16="http://schemas.microsoft.com/office/drawing/2014/chart" uri="{C3380CC4-5D6E-409C-BE32-E72D297353CC}">
              <c16:uniqueId val="{00000001-C041-4932-93CE-6A7B58C34F1A}"/>
            </c:ext>
          </c:extLst>
        </c:ser>
        <c:ser>
          <c:idx val="2"/>
          <c:order val="2"/>
          <c:tx>
            <c:strRef>
              <c:f>Sheet1!$D$1</c:f>
              <c:strCache>
                <c:ptCount val="1"/>
                <c:pt idx="0">
                  <c:v>Column3</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Sheet1!$D$2:$D$5</c:f>
              <c:numCache>
                <c:formatCode>General</c:formatCode>
                <c:ptCount val="4"/>
              </c:numCache>
            </c:numRef>
          </c:val>
          <c:extLst>
            <c:ext xmlns:c16="http://schemas.microsoft.com/office/drawing/2014/chart" uri="{C3380CC4-5D6E-409C-BE32-E72D297353CC}">
              <c16:uniqueId val="{00000002-C041-4932-93CE-6A7B58C34F1A}"/>
            </c:ext>
          </c:extLst>
        </c:ser>
        <c:ser>
          <c:idx val="3"/>
          <c:order val="3"/>
          <c:tx>
            <c:strRef>
              <c:f>Sheet1!$E$1</c:f>
              <c:strCache>
                <c:ptCount val="1"/>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Sheet1!$E$2:$E$5</c:f>
              <c:numCache>
                <c:formatCode>General</c:formatCode>
                <c:ptCount val="4"/>
              </c:numCache>
            </c:numRef>
          </c:val>
          <c:extLst>
            <c:ext xmlns:c16="http://schemas.microsoft.com/office/drawing/2014/chart" uri="{C3380CC4-5D6E-409C-BE32-E72D297353CC}">
              <c16:uniqueId val="{00000003-C041-4932-93CE-6A7B58C34F1A}"/>
            </c:ext>
          </c:extLst>
        </c:ser>
        <c:dLbls>
          <c:showLegendKey val="0"/>
          <c:showVal val="0"/>
          <c:showCatName val="0"/>
          <c:showSerName val="0"/>
          <c:showPercent val="0"/>
          <c:showBubbleSize val="0"/>
        </c:dLbls>
        <c:gapWidth val="500"/>
        <c:overlap val="100"/>
        <c:axId val="437081184"/>
        <c:axId val="490952504"/>
      </c:barChart>
      <c:catAx>
        <c:axId val="4370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90952504"/>
        <c:crosses val="autoZero"/>
        <c:auto val="1"/>
        <c:lblAlgn val="ctr"/>
        <c:lblOffset val="100"/>
        <c:noMultiLvlLbl val="0"/>
      </c:catAx>
      <c:valAx>
        <c:axId val="490952504"/>
        <c:scaling>
          <c:orientation val="minMax"/>
          <c:max val="5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081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70C0"/>
            </a:solidFill>
            <a:ln>
              <a:noFill/>
            </a:ln>
            <a:effectLst/>
          </c:spPr>
          <c:invertIfNegative val="0"/>
          <c:dLbls>
            <c:dLbl>
              <c:idx val="0"/>
              <c:tx>
                <c:rich>
                  <a:bodyPr/>
                  <a:lstStyle/>
                  <a:p>
                    <a:r>
                      <a:rPr lang="en-US" dirty="0"/>
                      <a:t>230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BC-4702-B12C-0E4968921A84}"/>
                </c:ext>
              </c:extLst>
            </c:dLbl>
            <c:dLbl>
              <c:idx val="1"/>
              <c:tx>
                <c:rich>
                  <a:bodyPr/>
                  <a:lstStyle/>
                  <a:p>
                    <a:r>
                      <a:rPr lang="en-US"/>
                      <a:t>97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BC-4702-B12C-0E4968921A84}"/>
                </c:ext>
              </c:extLst>
            </c:dLbl>
            <c:dLbl>
              <c:idx val="2"/>
              <c:tx>
                <c:rich>
                  <a:bodyPr/>
                  <a:lstStyle/>
                  <a:p>
                    <a:r>
                      <a:rPr lang="en-US" dirty="0"/>
                      <a:t>31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BC-4702-B12C-0E4968921A84}"/>
                </c:ext>
              </c:extLst>
            </c:dLbl>
            <c:dLbl>
              <c:idx val="3"/>
              <c:tx>
                <c:rich>
                  <a:bodyPr/>
                  <a:lstStyle/>
                  <a:p>
                    <a:r>
                      <a:rPr lang="en-US"/>
                      <a:t>133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BC-4702-B12C-0E4968921A8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Sheet1!$B$2:$B$5</c:f>
              <c:numCache>
                <c:formatCode>General</c:formatCode>
                <c:ptCount val="4"/>
                <c:pt idx="0" formatCode="#,##0">
                  <c:v>230</c:v>
                </c:pt>
                <c:pt idx="1">
                  <c:v>97</c:v>
                </c:pt>
                <c:pt idx="2" formatCode="#,##0">
                  <c:v>31</c:v>
                </c:pt>
                <c:pt idx="3" formatCode="#,##0">
                  <c:v>133</c:v>
                </c:pt>
              </c:numCache>
            </c:numRef>
          </c:val>
          <c:extLst>
            <c:ext xmlns:c16="http://schemas.microsoft.com/office/drawing/2014/chart" uri="{C3380CC4-5D6E-409C-BE32-E72D297353CC}">
              <c16:uniqueId val="{00000000-8769-43D0-AEF0-9F4933E699B2}"/>
            </c:ext>
          </c:extLst>
        </c:ser>
        <c:ser>
          <c:idx val="1"/>
          <c:order val="1"/>
          <c:tx>
            <c:strRef>
              <c:f>Sheet1!$C$1</c:f>
              <c:strCache>
                <c:ptCount val="1"/>
                <c:pt idx="0">
                  <c:v>Column2</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Sheet1!$C$2:$C$5</c:f>
              <c:numCache>
                <c:formatCode>General</c:formatCode>
                <c:ptCount val="4"/>
              </c:numCache>
            </c:numRef>
          </c:val>
          <c:extLst>
            <c:ext xmlns:c16="http://schemas.microsoft.com/office/drawing/2014/chart" uri="{C3380CC4-5D6E-409C-BE32-E72D297353CC}">
              <c16:uniqueId val="{00000001-8769-43D0-AEF0-9F4933E699B2}"/>
            </c:ext>
          </c:extLst>
        </c:ser>
        <c:ser>
          <c:idx val="2"/>
          <c:order val="2"/>
          <c:tx>
            <c:strRef>
              <c:f>Sheet1!$D$1</c:f>
              <c:strCache>
                <c:ptCount val="1"/>
                <c:pt idx="0">
                  <c:v>Column3</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Sheet1!$D$2:$D$5</c:f>
              <c:numCache>
                <c:formatCode>General</c:formatCode>
                <c:ptCount val="4"/>
              </c:numCache>
            </c:numRef>
          </c:val>
          <c:extLst>
            <c:ext xmlns:c16="http://schemas.microsoft.com/office/drawing/2014/chart" uri="{C3380CC4-5D6E-409C-BE32-E72D297353CC}">
              <c16:uniqueId val="{00000002-8769-43D0-AEF0-9F4933E699B2}"/>
            </c:ext>
          </c:extLst>
        </c:ser>
        <c:ser>
          <c:idx val="3"/>
          <c:order val="3"/>
          <c:tx>
            <c:strRef>
              <c:f>Sheet1!$E$1</c:f>
              <c:strCache>
                <c:ptCount val="1"/>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Sheet1!$E$2:$E$5</c:f>
              <c:numCache>
                <c:formatCode>General</c:formatCode>
                <c:ptCount val="4"/>
              </c:numCache>
            </c:numRef>
          </c:val>
          <c:extLst>
            <c:ext xmlns:c16="http://schemas.microsoft.com/office/drawing/2014/chart" uri="{C3380CC4-5D6E-409C-BE32-E72D297353CC}">
              <c16:uniqueId val="{00000003-8769-43D0-AEF0-9F4933E699B2}"/>
            </c:ext>
          </c:extLst>
        </c:ser>
        <c:dLbls>
          <c:dLblPos val="outEnd"/>
          <c:showLegendKey val="0"/>
          <c:showVal val="1"/>
          <c:showCatName val="0"/>
          <c:showSerName val="0"/>
          <c:showPercent val="0"/>
          <c:showBubbleSize val="0"/>
        </c:dLbls>
        <c:gapWidth val="500"/>
        <c:overlap val="100"/>
        <c:axId val="437081184"/>
        <c:axId val="490952504"/>
      </c:barChart>
      <c:catAx>
        <c:axId val="4370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90952504"/>
        <c:crosses val="autoZero"/>
        <c:auto val="1"/>
        <c:lblAlgn val="ctr"/>
        <c:lblOffset val="100"/>
        <c:noMultiLvlLbl val="0"/>
      </c:catAx>
      <c:valAx>
        <c:axId val="490952504"/>
        <c:scaling>
          <c:orientation val="minMax"/>
          <c:max val="30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081184"/>
        <c:crosses val="autoZero"/>
        <c:crossBetween val="between"/>
        <c:majorUnit val="15"/>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C00000"/>
            </a:solidFill>
            <a:ln>
              <a:noFill/>
            </a:ln>
            <a:effectLst/>
          </c:spPr>
          <c:invertIfNegative val="0"/>
          <c:dLbls>
            <c:dLbl>
              <c:idx val="0"/>
              <c:tx>
                <c:rich>
                  <a:bodyPr/>
                  <a:lstStyle/>
                  <a:p>
                    <a:r>
                      <a:rPr lang="en-US" dirty="0"/>
                      <a:t>151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5F-44EA-986D-E8D1757EF239}"/>
                </c:ext>
              </c:extLst>
            </c:dLbl>
            <c:dLbl>
              <c:idx val="1"/>
              <c:tx>
                <c:rich>
                  <a:bodyPr/>
                  <a:lstStyle/>
                  <a:p>
                    <a:r>
                      <a:rPr lang="en-US" dirty="0"/>
                      <a:t>79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5F-44EA-986D-E8D1757EF239}"/>
                </c:ext>
              </c:extLst>
            </c:dLbl>
            <c:dLbl>
              <c:idx val="2"/>
              <c:tx>
                <c:rich>
                  <a:bodyPr/>
                  <a:lstStyle/>
                  <a:p>
                    <a:r>
                      <a:rPr lang="en-US" dirty="0"/>
                      <a:t>20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5F-44EA-986D-E8D1757EF239}"/>
                </c:ext>
              </c:extLst>
            </c:dLbl>
            <c:dLbl>
              <c:idx val="3"/>
              <c:tx>
                <c:rich>
                  <a:bodyPr/>
                  <a:lstStyle/>
                  <a:p>
                    <a:r>
                      <a:rPr lang="en-US" dirty="0"/>
                      <a:t>78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5F-44EA-986D-E8D1757EF23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Sheet1!$B$2:$B$5</c:f>
              <c:numCache>
                <c:formatCode>General</c:formatCode>
                <c:ptCount val="4"/>
                <c:pt idx="0" formatCode="#,##0">
                  <c:v>151</c:v>
                </c:pt>
                <c:pt idx="1">
                  <c:v>79</c:v>
                </c:pt>
                <c:pt idx="2" formatCode="#,##0">
                  <c:v>20</c:v>
                </c:pt>
                <c:pt idx="3" formatCode="#,##0">
                  <c:v>78</c:v>
                </c:pt>
              </c:numCache>
            </c:numRef>
          </c:val>
          <c:extLst>
            <c:ext xmlns:c16="http://schemas.microsoft.com/office/drawing/2014/chart" uri="{C3380CC4-5D6E-409C-BE32-E72D297353CC}">
              <c16:uniqueId val="{00000000-C041-4932-93CE-6A7B58C34F1A}"/>
            </c:ext>
          </c:extLst>
        </c:ser>
        <c:ser>
          <c:idx val="1"/>
          <c:order val="1"/>
          <c:tx>
            <c:strRef>
              <c:f>Sheet1!$C$1</c:f>
              <c:strCache>
                <c:ptCount val="1"/>
                <c:pt idx="0">
                  <c:v>Column2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Sheet1!$C$2:$C$5</c:f>
              <c:numCache>
                <c:formatCode>General</c:formatCode>
                <c:ptCount val="4"/>
              </c:numCache>
            </c:numRef>
          </c:val>
          <c:extLst>
            <c:ext xmlns:c16="http://schemas.microsoft.com/office/drawing/2014/chart" uri="{C3380CC4-5D6E-409C-BE32-E72D297353CC}">
              <c16:uniqueId val="{00000001-C041-4932-93CE-6A7B58C34F1A}"/>
            </c:ext>
          </c:extLst>
        </c:ser>
        <c:ser>
          <c:idx val="2"/>
          <c:order val="2"/>
          <c:tx>
            <c:strRef>
              <c:f>Sheet1!$D$1</c:f>
              <c:strCache>
                <c:ptCount val="1"/>
                <c:pt idx="0">
                  <c:v>Column3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Sheet1!$D$2:$D$5</c:f>
              <c:numCache>
                <c:formatCode>General</c:formatCode>
                <c:ptCount val="4"/>
              </c:numCache>
            </c:numRef>
          </c:val>
          <c:extLst>
            <c:ext xmlns:c16="http://schemas.microsoft.com/office/drawing/2014/chart" uri="{C3380CC4-5D6E-409C-BE32-E72D297353CC}">
              <c16:uniqueId val="{00000002-C041-4932-93CE-6A7B58C34F1A}"/>
            </c:ext>
          </c:extLst>
        </c:ser>
        <c:ser>
          <c:idx val="3"/>
          <c:order val="3"/>
          <c:tx>
            <c:strRef>
              <c:f>Sheet1!$E$1</c:f>
              <c:strCache>
                <c:ptCount val="1"/>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Sheet1!$E$2:$E$5</c:f>
              <c:numCache>
                <c:formatCode>General</c:formatCode>
                <c:ptCount val="4"/>
              </c:numCache>
            </c:numRef>
          </c:val>
          <c:extLst>
            <c:ext xmlns:c16="http://schemas.microsoft.com/office/drawing/2014/chart" uri="{C3380CC4-5D6E-409C-BE32-E72D297353CC}">
              <c16:uniqueId val="{00000003-C041-4932-93CE-6A7B58C34F1A}"/>
            </c:ext>
          </c:extLst>
        </c:ser>
        <c:dLbls>
          <c:dLblPos val="outEnd"/>
          <c:showLegendKey val="0"/>
          <c:showVal val="1"/>
          <c:showCatName val="0"/>
          <c:showSerName val="0"/>
          <c:showPercent val="0"/>
          <c:showBubbleSize val="0"/>
        </c:dLbls>
        <c:gapWidth val="500"/>
        <c:overlap val="100"/>
        <c:axId val="437081184"/>
        <c:axId val="490952504"/>
      </c:barChart>
      <c:catAx>
        <c:axId val="4370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90952504"/>
        <c:crosses val="autoZero"/>
        <c:auto val="1"/>
        <c:lblAlgn val="ctr"/>
        <c:lblOffset val="100"/>
        <c:noMultiLvlLbl val="0"/>
      </c:catAx>
      <c:valAx>
        <c:axId val="490952504"/>
        <c:scaling>
          <c:orientation val="minMax"/>
          <c:max val="250"/>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081184"/>
        <c:crosses val="autoZero"/>
        <c:crossBetween val="between"/>
        <c:majorUnit val="1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70C0"/>
            </a:solidFill>
            <a:ln>
              <a:noFill/>
            </a:ln>
            <a:effectLst/>
          </c:spPr>
          <c:invertIfNegative val="0"/>
          <c:dLbls>
            <c:dLbl>
              <c:idx val="2"/>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28-4BDC-93CF-BE00B68F460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Sheet1!$B$2:$B$5</c:f>
              <c:numCache>
                <c:formatCode>General</c:formatCode>
                <c:ptCount val="4"/>
                <c:pt idx="0" formatCode="#,##0">
                  <c:v>79</c:v>
                </c:pt>
                <c:pt idx="1">
                  <c:v>18</c:v>
                </c:pt>
                <c:pt idx="2" formatCode="#,##0">
                  <c:v>11</c:v>
                </c:pt>
                <c:pt idx="3" formatCode="#,##0">
                  <c:v>55</c:v>
                </c:pt>
              </c:numCache>
            </c:numRef>
          </c:val>
          <c:extLst>
            <c:ext xmlns:c16="http://schemas.microsoft.com/office/drawing/2014/chart" uri="{C3380CC4-5D6E-409C-BE32-E72D297353CC}">
              <c16:uniqueId val="{00000000-8769-43D0-AEF0-9F4933E699B2}"/>
            </c:ext>
          </c:extLst>
        </c:ser>
        <c:ser>
          <c:idx val="1"/>
          <c:order val="1"/>
          <c:tx>
            <c:strRef>
              <c:f>Sheet1!$C$1</c:f>
              <c:strCache>
                <c:ptCount val="1"/>
                <c:pt idx="0">
                  <c:v>Column2</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Sheet1!$C$2:$C$5</c:f>
              <c:numCache>
                <c:formatCode>General</c:formatCode>
                <c:ptCount val="4"/>
              </c:numCache>
            </c:numRef>
          </c:val>
          <c:extLst>
            <c:ext xmlns:c16="http://schemas.microsoft.com/office/drawing/2014/chart" uri="{C3380CC4-5D6E-409C-BE32-E72D297353CC}">
              <c16:uniqueId val="{00000001-8769-43D0-AEF0-9F4933E699B2}"/>
            </c:ext>
          </c:extLst>
        </c:ser>
        <c:ser>
          <c:idx val="2"/>
          <c:order val="2"/>
          <c:tx>
            <c:strRef>
              <c:f>Sheet1!$D$1</c:f>
              <c:strCache>
                <c:ptCount val="1"/>
                <c:pt idx="0">
                  <c:v>Column3</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Sheet1!$D$2:$D$5</c:f>
              <c:numCache>
                <c:formatCode>General</c:formatCode>
                <c:ptCount val="4"/>
              </c:numCache>
            </c:numRef>
          </c:val>
          <c:extLst>
            <c:ext xmlns:c16="http://schemas.microsoft.com/office/drawing/2014/chart" uri="{C3380CC4-5D6E-409C-BE32-E72D297353CC}">
              <c16:uniqueId val="{00000002-8769-43D0-AEF0-9F4933E699B2}"/>
            </c:ext>
          </c:extLst>
        </c:ser>
        <c:ser>
          <c:idx val="3"/>
          <c:order val="3"/>
          <c:tx>
            <c:strRef>
              <c:f>Sheet1!$E$1</c:f>
              <c:strCache>
                <c:ptCount val="1"/>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PSST</c:v>
                </c:pt>
                <c:pt idx="1">
                  <c:v>FCE</c:v>
                </c:pt>
                <c:pt idx="2">
                  <c:v>WT</c:v>
                </c:pt>
                <c:pt idx="3">
                  <c:v>MW</c:v>
                </c:pt>
              </c:strCache>
            </c:strRef>
          </c:cat>
          <c:val>
            <c:numRef>
              <c:f>Sheet1!$E$2:$E$5</c:f>
              <c:numCache>
                <c:formatCode>General</c:formatCode>
                <c:ptCount val="4"/>
              </c:numCache>
            </c:numRef>
          </c:val>
          <c:extLst>
            <c:ext xmlns:c16="http://schemas.microsoft.com/office/drawing/2014/chart" uri="{C3380CC4-5D6E-409C-BE32-E72D297353CC}">
              <c16:uniqueId val="{00000003-8769-43D0-AEF0-9F4933E699B2}"/>
            </c:ext>
          </c:extLst>
        </c:ser>
        <c:dLbls>
          <c:dLblPos val="outEnd"/>
          <c:showLegendKey val="0"/>
          <c:showVal val="1"/>
          <c:showCatName val="0"/>
          <c:showSerName val="0"/>
          <c:showPercent val="0"/>
          <c:showBubbleSize val="0"/>
        </c:dLbls>
        <c:gapWidth val="500"/>
        <c:overlap val="100"/>
        <c:axId val="437081184"/>
        <c:axId val="490952504"/>
      </c:barChart>
      <c:catAx>
        <c:axId val="4370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90952504"/>
        <c:crosses val="autoZero"/>
        <c:auto val="1"/>
        <c:lblAlgn val="ctr"/>
        <c:lblOffset val="100"/>
        <c:noMultiLvlLbl val="0"/>
      </c:catAx>
      <c:valAx>
        <c:axId val="490952504"/>
        <c:scaling>
          <c:orientation val="minMax"/>
          <c:max val="95"/>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08118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C3DAA89-98EA-46C3-988B-C99A3D40BD86}" type="datetimeFigureOut">
              <a:rPr lang="en-US" smtClean="0"/>
              <a:t>5/18/2017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E31C12E-1667-483B-BF65-2CA13A7EED0A}" type="slidenum">
              <a:rPr lang="en-US" smtClean="0"/>
              <a:t>‹#›</a:t>
            </a:fld>
            <a:endParaRPr lang="en-US" dirty="0"/>
          </a:p>
        </p:txBody>
      </p:sp>
    </p:spTree>
    <p:extLst>
      <p:ext uri="{BB962C8B-B14F-4D97-AF65-F5344CB8AC3E}">
        <p14:creationId xmlns:p14="http://schemas.microsoft.com/office/powerpoint/2010/main" val="16146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04900" y="696913"/>
            <a:ext cx="4648200" cy="3486150"/>
          </a:xfrm>
          <a:prstGeom prst="rect">
            <a:avLst/>
          </a:prstGeom>
        </p:spPr>
        <p:txBody>
          <a:bodyPr/>
          <a:lstStyle/>
          <a:p>
            <a:pPr lvl="0"/>
            <a:endParaRPr dirty="0"/>
          </a:p>
        </p:txBody>
      </p:sp>
      <p:sp>
        <p:nvSpPr>
          <p:cNvPr id="61" name="Shape 61"/>
          <p:cNvSpPr>
            <a:spLocks noGrp="1"/>
          </p:cNvSpPr>
          <p:nvPr>
            <p:ph type="body" sz="quarter" idx="1"/>
          </p:nvPr>
        </p:nvSpPr>
        <p:spPr>
          <a:xfrm>
            <a:off x="914400" y="4415791"/>
            <a:ext cx="5029200" cy="4183380"/>
          </a:xfrm>
          <a:prstGeom prst="rect">
            <a:avLst/>
          </a:prstGeom>
        </p:spPr>
        <p:txBody>
          <a:bodyPr/>
          <a:lstStyle/>
          <a:p>
            <a:pPr lvl="0"/>
            <a:endParaRPr/>
          </a:p>
        </p:txBody>
      </p:sp>
    </p:spTree>
    <p:extLst>
      <p:ext uri="{BB962C8B-B14F-4D97-AF65-F5344CB8AC3E}">
        <p14:creationId xmlns:p14="http://schemas.microsoft.com/office/powerpoint/2010/main" val="99363915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433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915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pPr lvl="0"/>
            <a:endParaRPr dirty="0"/>
          </a:p>
        </p:txBody>
      </p:sp>
      <p:sp>
        <p:nvSpPr>
          <p:cNvPr id="170" name="Shape 170"/>
          <p:cNvSpPr>
            <a:spLocks noGrp="1"/>
          </p:cNvSpPr>
          <p:nvPr>
            <p:ph type="body" sz="quarter" idx="1"/>
          </p:nvPr>
        </p:nvSpPr>
        <p:spPr>
          <a:prstGeom prst="rect">
            <a:avLst/>
          </a:prstGeom>
        </p:spPr>
        <p:txBody>
          <a:bodyPr/>
          <a:lstStyle/>
          <a:p>
            <a:pPr lvl="0" defTabSz="914400">
              <a:lnSpc>
                <a:spcPct val="120000"/>
              </a:lnSpc>
              <a:spcBef>
                <a:spcPts val="600"/>
              </a:spcBef>
              <a:buSzPct val="100000"/>
              <a:buFont typeface="Helvetica"/>
              <a:buChar char="➢"/>
              <a:defRPr sz="1800"/>
            </a:pPr>
            <a:r>
              <a:rPr sz="2400" dirty="0">
                <a:latin typeface="Calibri"/>
                <a:ea typeface="Calibri"/>
                <a:cs typeface="Calibri"/>
                <a:sym typeface="Calibri"/>
              </a:rPr>
              <a:t> Directed Investigation</a:t>
            </a:r>
            <a:endParaRPr sz="1200" dirty="0">
              <a:latin typeface="Calibri"/>
              <a:ea typeface="Calibri"/>
              <a:cs typeface="Calibri"/>
              <a:sym typeface="Calibri"/>
            </a:endParaRPr>
          </a:p>
          <a:p>
            <a:pPr lvl="1" indent="457200" defTabSz="914400">
              <a:lnSpc>
                <a:spcPct val="120000"/>
              </a:lnSpc>
              <a:spcBef>
                <a:spcPts val="600"/>
              </a:spcBef>
              <a:defRPr sz="1800"/>
            </a:pPr>
            <a:r>
              <a:rPr sz="2400" dirty="0">
                <a:latin typeface="Calibri"/>
                <a:ea typeface="Calibri"/>
                <a:cs typeface="Calibri"/>
                <a:sym typeface="Calibri"/>
              </a:rPr>
              <a:t> </a:t>
            </a:r>
            <a:r>
              <a:rPr sz="2100" dirty="0">
                <a:latin typeface="Calibri"/>
                <a:ea typeface="Calibri"/>
                <a:cs typeface="Calibri"/>
                <a:sym typeface="Calibri"/>
              </a:rPr>
              <a:t>Agency-initiated investigation without employee complaint</a:t>
            </a:r>
            <a:endParaRPr sz="1200" dirty="0">
              <a:latin typeface="Calibri"/>
              <a:ea typeface="Calibri"/>
              <a:cs typeface="Calibri"/>
              <a:sym typeface="Calibri"/>
            </a:endParaRPr>
          </a:p>
          <a:p>
            <a:pPr lvl="1" indent="457200" defTabSz="914400">
              <a:lnSpc>
                <a:spcPct val="120000"/>
              </a:lnSpc>
              <a:spcBef>
                <a:spcPts val="600"/>
              </a:spcBef>
              <a:defRPr sz="1800"/>
            </a:pPr>
            <a:r>
              <a:rPr sz="2100" dirty="0">
                <a:latin typeface="Calibri"/>
                <a:ea typeface="Calibri"/>
                <a:cs typeface="Calibri"/>
                <a:sym typeface="Calibri"/>
              </a:rPr>
              <a:t> Criteria</a:t>
            </a:r>
            <a:endParaRPr sz="1200" dirty="0">
              <a:latin typeface="Calibri"/>
              <a:ea typeface="Calibri"/>
              <a:cs typeface="Calibri"/>
              <a:sym typeface="Calibri"/>
            </a:endParaRPr>
          </a:p>
          <a:p>
            <a:pPr marL="1340167" lvl="2" indent="-700087" defTabSz="914400">
              <a:lnSpc>
                <a:spcPct val="120000"/>
              </a:lnSpc>
              <a:spcBef>
                <a:spcPts val="600"/>
              </a:spcBef>
              <a:buSzPct val="100000"/>
              <a:buFont typeface="Trebuchet MS"/>
              <a:buAutoNum type="arabicPeriod"/>
              <a:defRPr sz="1800"/>
            </a:pPr>
            <a:r>
              <a:rPr sz="2100" dirty="0">
                <a:latin typeface="Calibri"/>
                <a:ea typeface="Calibri"/>
                <a:cs typeface="Calibri"/>
                <a:sym typeface="Calibri"/>
              </a:rPr>
              <a:t>Sectors with large numbers of vulnerable workers </a:t>
            </a:r>
            <a:endParaRPr sz="1200" dirty="0">
              <a:latin typeface="Calibri"/>
              <a:ea typeface="Calibri"/>
              <a:cs typeface="Calibri"/>
              <a:sym typeface="Calibri"/>
            </a:endParaRPr>
          </a:p>
          <a:p>
            <a:pPr marL="1340167" lvl="2" indent="-700087" defTabSz="914400">
              <a:lnSpc>
                <a:spcPct val="120000"/>
              </a:lnSpc>
              <a:spcBef>
                <a:spcPts val="600"/>
              </a:spcBef>
              <a:buSzPct val="100000"/>
              <a:buFont typeface="Trebuchet MS"/>
              <a:buAutoNum type="arabicPeriod"/>
              <a:defRPr sz="1800"/>
            </a:pPr>
            <a:r>
              <a:rPr sz="2100" dirty="0">
                <a:latin typeface="Calibri"/>
                <a:ea typeface="Calibri"/>
                <a:cs typeface="Calibri"/>
                <a:sym typeface="Calibri"/>
              </a:rPr>
              <a:t>Sectors where workers would be reluctant to step forward</a:t>
            </a:r>
            <a:endParaRPr sz="1200" dirty="0">
              <a:latin typeface="Calibri"/>
              <a:ea typeface="Calibri"/>
              <a:cs typeface="Calibri"/>
              <a:sym typeface="Calibri"/>
            </a:endParaRPr>
          </a:p>
          <a:p>
            <a:pPr marL="1340167" lvl="2" indent="-700087" defTabSz="914400">
              <a:lnSpc>
                <a:spcPct val="120000"/>
              </a:lnSpc>
              <a:spcBef>
                <a:spcPts val="600"/>
              </a:spcBef>
              <a:buSzPct val="100000"/>
              <a:buFont typeface="Trebuchet MS"/>
              <a:buAutoNum type="arabicPeriod"/>
              <a:defRPr sz="1800"/>
            </a:pPr>
            <a:r>
              <a:rPr sz="2100" dirty="0">
                <a:latin typeface="Calibri"/>
                <a:ea typeface="Calibri"/>
                <a:cs typeface="Calibri"/>
                <a:sym typeface="Calibri"/>
              </a:rPr>
              <a:t>Sectors where proactive action would be likely to change employers’ behavior on a large and long-lasting scale. </a:t>
            </a:r>
            <a:endParaRPr sz="1200" dirty="0">
              <a:latin typeface="Calibri"/>
              <a:ea typeface="Calibri"/>
              <a:cs typeface="Calibri"/>
              <a:sym typeface="Calibri"/>
            </a:endParaRPr>
          </a:p>
          <a:p>
            <a:pPr marL="982980" lvl="2" indent="-342900" defTabSz="914400">
              <a:lnSpc>
                <a:spcPct val="120000"/>
              </a:lnSpc>
              <a:spcBef>
                <a:spcPts val="600"/>
              </a:spcBef>
              <a:buSzPct val="100000"/>
              <a:buFont typeface="Trebuchet MS"/>
              <a:buAutoNum type="arabicPeriod" startAt="4"/>
              <a:defRPr sz="1800"/>
            </a:pPr>
            <a:endParaRPr sz="2100" dirty="0">
              <a:latin typeface="Calibri"/>
              <a:ea typeface="Calibri"/>
              <a:cs typeface="Calibri"/>
              <a:sym typeface="Calibri"/>
            </a:endParaRPr>
          </a:p>
          <a:p>
            <a:pPr lvl="0" defTabSz="914400">
              <a:lnSpc>
                <a:spcPct val="120000"/>
              </a:lnSpc>
              <a:spcBef>
                <a:spcPts val="600"/>
              </a:spcBef>
              <a:buSzPct val="100000"/>
              <a:buFont typeface="Helvetica"/>
              <a:buChar char="➢"/>
              <a:defRPr sz="1800"/>
            </a:pPr>
            <a:r>
              <a:rPr sz="2100" dirty="0">
                <a:latin typeface="Calibri"/>
                <a:ea typeface="Calibri"/>
                <a:cs typeface="Calibri"/>
                <a:sym typeface="Calibri"/>
              </a:rPr>
              <a:t> Research by Dr. David Weil (federal wage &amp; hour) = directed investigations yield 10% fewer violations, but significantly higher back wages (about $13,000 more back wages per investigation).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pPr lvl="0"/>
            <a:endParaRPr dirty="0"/>
          </a:p>
        </p:txBody>
      </p:sp>
      <p:sp>
        <p:nvSpPr>
          <p:cNvPr id="170" name="Shape 170"/>
          <p:cNvSpPr>
            <a:spLocks noGrp="1"/>
          </p:cNvSpPr>
          <p:nvPr>
            <p:ph type="body" sz="quarter" idx="1"/>
          </p:nvPr>
        </p:nvSpPr>
        <p:spPr>
          <a:prstGeom prst="rect">
            <a:avLst/>
          </a:prstGeom>
        </p:spPr>
        <p:txBody>
          <a:bodyPr/>
          <a:lstStyle/>
          <a:p>
            <a:pPr lvl="0" defTabSz="914400">
              <a:lnSpc>
                <a:spcPct val="120000"/>
              </a:lnSpc>
              <a:spcBef>
                <a:spcPts val="600"/>
              </a:spcBef>
              <a:buSzPct val="100000"/>
              <a:buFont typeface="Helvetica"/>
              <a:buChar char="➢"/>
              <a:defRPr sz="1800"/>
            </a:pPr>
            <a:r>
              <a:rPr sz="2400" dirty="0">
                <a:latin typeface="Calibri"/>
                <a:ea typeface="Calibri"/>
                <a:cs typeface="Calibri"/>
                <a:sym typeface="Calibri"/>
              </a:rPr>
              <a:t> Directed Investigation</a:t>
            </a:r>
            <a:endParaRPr sz="1200" dirty="0">
              <a:latin typeface="Calibri"/>
              <a:ea typeface="Calibri"/>
              <a:cs typeface="Calibri"/>
              <a:sym typeface="Calibri"/>
            </a:endParaRPr>
          </a:p>
          <a:p>
            <a:pPr lvl="1" indent="457200" defTabSz="914400">
              <a:lnSpc>
                <a:spcPct val="120000"/>
              </a:lnSpc>
              <a:spcBef>
                <a:spcPts val="600"/>
              </a:spcBef>
              <a:defRPr sz="1800"/>
            </a:pPr>
            <a:r>
              <a:rPr sz="2400" dirty="0">
                <a:latin typeface="Calibri"/>
                <a:ea typeface="Calibri"/>
                <a:cs typeface="Calibri"/>
                <a:sym typeface="Calibri"/>
              </a:rPr>
              <a:t> </a:t>
            </a:r>
            <a:r>
              <a:rPr sz="2100" dirty="0">
                <a:latin typeface="Calibri"/>
                <a:ea typeface="Calibri"/>
                <a:cs typeface="Calibri"/>
                <a:sym typeface="Calibri"/>
              </a:rPr>
              <a:t>Agency-initiated investigation without employee complaint</a:t>
            </a:r>
            <a:endParaRPr sz="1200" dirty="0">
              <a:latin typeface="Calibri"/>
              <a:ea typeface="Calibri"/>
              <a:cs typeface="Calibri"/>
              <a:sym typeface="Calibri"/>
            </a:endParaRPr>
          </a:p>
          <a:p>
            <a:pPr lvl="1" indent="457200" defTabSz="914400">
              <a:lnSpc>
                <a:spcPct val="120000"/>
              </a:lnSpc>
              <a:spcBef>
                <a:spcPts val="600"/>
              </a:spcBef>
              <a:defRPr sz="1800"/>
            </a:pPr>
            <a:r>
              <a:rPr sz="2100" dirty="0">
                <a:latin typeface="Calibri"/>
                <a:ea typeface="Calibri"/>
                <a:cs typeface="Calibri"/>
                <a:sym typeface="Calibri"/>
              </a:rPr>
              <a:t> Criteria</a:t>
            </a:r>
            <a:endParaRPr sz="1200" dirty="0">
              <a:latin typeface="Calibri"/>
              <a:ea typeface="Calibri"/>
              <a:cs typeface="Calibri"/>
              <a:sym typeface="Calibri"/>
            </a:endParaRPr>
          </a:p>
          <a:p>
            <a:pPr marL="1340167" lvl="2" indent="-700087" defTabSz="914400">
              <a:lnSpc>
                <a:spcPct val="120000"/>
              </a:lnSpc>
              <a:spcBef>
                <a:spcPts val="600"/>
              </a:spcBef>
              <a:buSzPct val="100000"/>
              <a:buFont typeface="Trebuchet MS"/>
              <a:buAutoNum type="arabicPeriod"/>
              <a:defRPr sz="1800"/>
            </a:pPr>
            <a:r>
              <a:rPr sz="2100" dirty="0">
                <a:latin typeface="Calibri"/>
                <a:ea typeface="Calibri"/>
                <a:cs typeface="Calibri"/>
                <a:sym typeface="Calibri"/>
              </a:rPr>
              <a:t>Sectors with large numbers of vulnerable workers </a:t>
            </a:r>
            <a:endParaRPr sz="1200" dirty="0">
              <a:latin typeface="Calibri"/>
              <a:ea typeface="Calibri"/>
              <a:cs typeface="Calibri"/>
              <a:sym typeface="Calibri"/>
            </a:endParaRPr>
          </a:p>
          <a:p>
            <a:pPr marL="1340167" lvl="2" indent="-700087" defTabSz="914400">
              <a:lnSpc>
                <a:spcPct val="120000"/>
              </a:lnSpc>
              <a:spcBef>
                <a:spcPts val="600"/>
              </a:spcBef>
              <a:buSzPct val="100000"/>
              <a:buFont typeface="Trebuchet MS"/>
              <a:buAutoNum type="arabicPeriod"/>
              <a:defRPr sz="1800"/>
            </a:pPr>
            <a:r>
              <a:rPr sz="2100" dirty="0">
                <a:latin typeface="Calibri"/>
                <a:ea typeface="Calibri"/>
                <a:cs typeface="Calibri"/>
                <a:sym typeface="Calibri"/>
              </a:rPr>
              <a:t>Sectors where workers would be reluctant to step forward</a:t>
            </a:r>
            <a:endParaRPr sz="1200" dirty="0">
              <a:latin typeface="Calibri"/>
              <a:ea typeface="Calibri"/>
              <a:cs typeface="Calibri"/>
              <a:sym typeface="Calibri"/>
            </a:endParaRPr>
          </a:p>
          <a:p>
            <a:pPr marL="1340167" lvl="2" indent="-700087" defTabSz="914400">
              <a:lnSpc>
                <a:spcPct val="120000"/>
              </a:lnSpc>
              <a:spcBef>
                <a:spcPts val="600"/>
              </a:spcBef>
              <a:buSzPct val="100000"/>
              <a:buFont typeface="Trebuchet MS"/>
              <a:buAutoNum type="arabicPeriod"/>
              <a:defRPr sz="1800"/>
            </a:pPr>
            <a:r>
              <a:rPr sz="2100" dirty="0">
                <a:latin typeface="Calibri"/>
                <a:ea typeface="Calibri"/>
                <a:cs typeface="Calibri"/>
                <a:sym typeface="Calibri"/>
              </a:rPr>
              <a:t>Sectors where proactive action would be likely to change employers’ behavior on a large and long-lasting scale. </a:t>
            </a:r>
            <a:endParaRPr sz="1200" dirty="0">
              <a:latin typeface="Calibri"/>
              <a:ea typeface="Calibri"/>
              <a:cs typeface="Calibri"/>
              <a:sym typeface="Calibri"/>
            </a:endParaRPr>
          </a:p>
          <a:p>
            <a:pPr marL="982980" lvl="2" indent="-342900" defTabSz="914400">
              <a:lnSpc>
                <a:spcPct val="120000"/>
              </a:lnSpc>
              <a:spcBef>
                <a:spcPts val="600"/>
              </a:spcBef>
              <a:buSzPct val="100000"/>
              <a:buFont typeface="Trebuchet MS"/>
              <a:buAutoNum type="arabicPeriod" startAt="4"/>
              <a:defRPr sz="1800"/>
            </a:pPr>
            <a:endParaRPr sz="2100" dirty="0">
              <a:latin typeface="Calibri"/>
              <a:ea typeface="Calibri"/>
              <a:cs typeface="Calibri"/>
              <a:sym typeface="Calibri"/>
            </a:endParaRPr>
          </a:p>
          <a:p>
            <a:pPr lvl="0" defTabSz="914400">
              <a:lnSpc>
                <a:spcPct val="120000"/>
              </a:lnSpc>
              <a:spcBef>
                <a:spcPts val="600"/>
              </a:spcBef>
              <a:buSzPct val="100000"/>
              <a:buFont typeface="Helvetica"/>
              <a:buChar char="➢"/>
              <a:defRPr sz="1800"/>
            </a:pPr>
            <a:r>
              <a:rPr sz="2100" dirty="0">
                <a:latin typeface="Calibri"/>
                <a:ea typeface="Calibri"/>
                <a:cs typeface="Calibri"/>
                <a:sym typeface="Calibri"/>
              </a:rPr>
              <a:t> Research by Dr. David Weil (federal wage &amp; hour) = directed investigations yield 10% fewer violations, but significantly higher back wages (about $13,000 more back wages per investigation).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pPr lvl="0"/>
            <a:endParaRPr dirty="0"/>
          </a:p>
        </p:txBody>
      </p:sp>
      <p:sp>
        <p:nvSpPr>
          <p:cNvPr id="175" name="Shape 17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dirty="0"/>
              <a:t>(Willful) Interference - It is unlawful for any employer to willfully resist, prevent, impede or interfere with the Director in the performance of his or her duties under this Chapter. Conduct made unlawful by this section constitutes a violation and any employer who commits such a violation may be punished by a civil penalty of not less than $1,000 and not more than $5,000.</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7010400" y="152399"/>
            <a:ext cx="1981200"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9" name="Shape 9"/>
          <p:cNvSpPr/>
          <p:nvPr/>
        </p:nvSpPr>
        <p:spPr>
          <a:xfrm>
            <a:off x="152400" y="153923"/>
            <a:ext cx="6705600" cy="6553201"/>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10" name="Shape 10"/>
          <p:cNvSpPr>
            <a:spLocks noGrp="1"/>
          </p:cNvSpPr>
          <p:nvPr>
            <p:ph type="body" idx="1"/>
          </p:nvPr>
        </p:nvSpPr>
        <p:spPr>
          <a:xfrm>
            <a:off x="7010400" y="338458"/>
            <a:ext cx="1981200" cy="5257803"/>
          </a:xfrm>
          <a:prstGeom prst="rect">
            <a:avLst/>
          </a:prstGeom>
        </p:spPr>
        <p:txBody>
          <a:bodyPr anchor="ctr"/>
          <a:lstStyle>
            <a:lvl1pPr marL="0" indent="0">
              <a:buClrTx/>
              <a:buSzTx/>
              <a:buFontTx/>
              <a:buNone/>
              <a:defRPr sz="1900"/>
            </a:lvl1pPr>
          </a:lstStyle>
          <a:p>
            <a:pPr lvl="0">
              <a:defRPr sz="1800" b="0" spc="0"/>
            </a:pPr>
            <a:r>
              <a:rPr sz="1900" b="1" spc="150"/>
              <a:t>Click to edit Master subtitle style</a:t>
            </a:r>
          </a:p>
        </p:txBody>
      </p:sp>
      <p:sp>
        <p:nvSpPr>
          <p:cNvPr id="11" name="Shape 11"/>
          <p:cNvSpPr>
            <a:spLocks noGrp="1"/>
          </p:cNvSpPr>
          <p:nvPr>
            <p:ph type="title"/>
          </p:nvPr>
        </p:nvSpPr>
        <p:spPr>
          <a:xfrm>
            <a:off x="457200" y="338458"/>
            <a:ext cx="6324600" cy="5257803"/>
          </a:xfrm>
          <a:prstGeom prst="rect">
            <a:avLst/>
          </a:prstGeom>
        </p:spPr>
        <p:txBody>
          <a:bodyPr/>
          <a:lstStyle>
            <a:lvl1pPr algn="r">
              <a:defRPr sz="4200" spc="150"/>
            </a:lvl1pPr>
          </a:lstStyle>
          <a:p>
            <a:pPr lvl="0">
              <a:defRPr sz="1800" b="0" cap="none" spc="0">
                <a:solidFill>
                  <a:srgbClr val="000000"/>
                </a:solidFill>
              </a:defRPr>
            </a:pPr>
            <a:r>
              <a:rPr sz="4200" b="1" cap="all" spc="150">
                <a:solidFill>
                  <a:srgbClr val="FFFFFF"/>
                </a:solidFill>
              </a:rPr>
              <a:t>Click to edit Master title style</a:t>
            </a:r>
          </a:p>
        </p:txBody>
      </p:sp>
      <p:pic>
        <p:nvPicPr>
          <p:cNvPr id="12" name="image1.png"/>
          <p:cNvPicPr/>
          <p:nvPr/>
        </p:nvPicPr>
        <p:blipFill>
          <a:blip r:embed="rId2">
            <a:extLst/>
          </a:blip>
          <a:stretch>
            <a:fillRect/>
          </a:stretch>
        </p:blipFill>
        <p:spPr>
          <a:xfrm>
            <a:off x="7287021" y="4837843"/>
            <a:ext cx="1427810" cy="1429607"/>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 name="Shape 14"/>
          <p:cNvSpPr>
            <a:spLocks noGrp="1"/>
          </p:cNvSpPr>
          <p:nvPr>
            <p:ph type="body" idx="1"/>
          </p:nvPr>
        </p:nvSpPr>
        <p:spPr>
          <a:prstGeom prst="rect">
            <a:avLst/>
          </a:prstGeom>
        </p:spPr>
        <p:txBody>
          <a:bodyPr/>
          <a:lstStyle>
            <a:lvl1pPr marL="365758" indent="-320038">
              <a:spcBef>
                <a:spcPts val="600"/>
              </a:spcBef>
              <a:defRPr sz="2800"/>
            </a:lvl1pPr>
            <a:lvl2pPr marL="650238" indent="-284479">
              <a:spcBef>
                <a:spcPts val="600"/>
              </a:spcBef>
              <a:defRPr sz="2800"/>
            </a:lvl2pPr>
            <a:lvl3pPr marL="960119" indent="-320040">
              <a:spcBef>
                <a:spcPts val="600"/>
              </a:spcBef>
              <a:defRPr sz="2800"/>
            </a:lvl3pPr>
            <a:lvl4pPr marL="1280160" indent="-365760">
              <a:spcBef>
                <a:spcPts val="600"/>
              </a:spcBef>
              <a:defRPr sz="2800"/>
            </a:lvl4pPr>
            <a:lvl5pPr marL="1491174" indent="-393895">
              <a:spcBef>
                <a:spcPts val="600"/>
              </a:spcBef>
              <a:defRPr sz="2800"/>
            </a:lvl5pPr>
          </a:lstStyle>
          <a:p>
            <a:pPr lvl="0">
              <a:defRPr sz="1800" b="0" spc="0"/>
            </a:pPr>
            <a:r>
              <a:rPr sz="2800" b="1" spc="150"/>
              <a:t>Click to edit Master text styles</a:t>
            </a:r>
          </a:p>
          <a:p>
            <a:pPr lvl="1">
              <a:defRPr sz="1800" b="0" spc="0"/>
            </a:pPr>
            <a:r>
              <a:rPr sz="2800" b="1" spc="150"/>
              <a:t>Second level</a:t>
            </a:r>
          </a:p>
          <a:p>
            <a:pPr lvl="2">
              <a:defRPr sz="1800" b="0" spc="0"/>
            </a:pPr>
            <a:r>
              <a:rPr sz="2800" b="1" spc="150"/>
              <a:t>Third level</a:t>
            </a:r>
          </a:p>
          <a:p>
            <a:pPr lvl="3">
              <a:defRPr sz="1800" b="0" spc="0"/>
            </a:pPr>
            <a:r>
              <a:rPr sz="2800" b="1" spc="150"/>
              <a:t>Fourth level</a:t>
            </a:r>
          </a:p>
          <a:p>
            <a:pPr lvl="4">
              <a:defRPr sz="1800" b="0" spc="0"/>
            </a:pPr>
            <a:r>
              <a:rPr sz="2800" b="1" spc="150"/>
              <a:t>Fifth level</a:t>
            </a:r>
          </a:p>
        </p:txBody>
      </p:sp>
      <p:sp>
        <p:nvSpPr>
          <p:cNvPr id="15" name="Shape 15"/>
          <p:cNvSpPr>
            <a:spLocks noGrp="1"/>
          </p:cNvSpPr>
          <p:nvPr>
            <p:ph type="title"/>
          </p:nvPr>
        </p:nvSpPr>
        <p:spPr>
          <a:prstGeom prst="rect">
            <a:avLst/>
          </a:prstGeom>
        </p:spPr>
        <p:txBody>
          <a:bodyPr/>
          <a:lstStyle/>
          <a:p>
            <a:pPr lvl="0">
              <a:defRPr sz="1800" b="0" cap="none" spc="0">
                <a:solidFill>
                  <a:srgbClr val="000000"/>
                </a:solidFill>
              </a:defRPr>
            </a:pPr>
            <a:r>
              <a:rPr sz="3200" b="1" cap="all" spc="200">
                <a:solidFill>
                  <a:srgbClr val="FFFFFF"/>
                </a:solidFill>
              </a:rPr>
              <a:t>Click to edit Master title style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7" name="Shape 17"/>
          <p:cNvSpPr/>
          <p:nvPr/>
        </p:nvSpPr>
        <p:spPr>
          <a:xfrm>
            <a:off x="7010400" y="152399"/>
            <a:ext cx="1981200"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18" name="Shape 18"/>
          <p:cNvSpPr/>
          <p:nvPr/>
        </p:nvSpPr>
        <p:spPr>
          <a:xfrm>
            <a:off x="152400" y="153923"/>
            <a:ext cx="6705600" cy="6553201"/>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19" name="Shape 19"/>
          <p:cNvSpPr>
            <a:spLocks noGrp="1"/>
          </p:cNvSpPr>
          <p:nvPr>
            <p:ph type="body" idx="1"/>
          </p:nvPr>
        </p:nvSpPr>
        <p:spPr>
          <a:xfrm>
            <a:off x="7162799" y="1177775"/>
            <a:ext cx="1600203" cy="5074923"/>
          </a:xfrm>
          <a:prstGeom prst="rect">
            <a:avLst/>
          </a:prstGeom>
        </p:spPr>
        <p:txBody>
          <a:bodyPr anchor="ctr"/>
          <a:lstStyle>
            <a:lvl1pPr marL="0" indent="0">
              <a:buClrTx/>
              <a:buSzTx/>
              <a:buFontTx/>
              <a:buNone/>
            </a:lvl1pPr>
          </a:lstStyle>
          <a:p>
            <a:pPr lvl="0">
              <a:defRPr sz="1800" b="0" spc="0"/>
            </a:pPr>
            <a:r>
              <a:rPr sz="2000" b="1" spc="150"/>
              <a:t>Click to edit Master text styles</a:t>
            </a:r>
          </a:p>
        </p:txBody>
      </p:sp>
      <p:sp>
        <p:nvSpPr>
          <p:cNvPr id="20" name="Shape 20"/>
          <p:cNvSpPr>
            <a:spLocks noGrp="1"/>
          </p:cNvSpPr>
          <p:nvPr>
            <p:ph type="sldNum" sz="quarter" idx="2"/>
          </p:nvPr>
        </p:nvSpPr>
        <p:spPr>
          <a:prstGeom prst="rect">
            <a:avLst/>
          </a:prstGeom>
        </p:spPr>
        <p:txBody>
          <a:bodyPr/>
          <a:lstStyle>
            <a:lvl1pPr algn="r">
              <a:defRPr>
                <a:solidFill>
                  <a:srgbClr val="E9E5DC"/>
                </a:solidFill>
              </a:defRPr>
            </a:lvl1pPr>
          </a:lstStyle>
          <a:p>
            <a:pPr lvl="0"/>
            <a:fld id="{86CB4B4D-7CA3-9044-876B-883B54F8677D}" type="slidenum">
              <a:t>‹#›</a:t>
            </a:fld>
            <a:endParaRPr dirty="0"/>
          </a:p>
        </p:txBody>
      </p:sp>
      <p:sp>
        <p:nvSpPr>
          <p:cNvPr id="21" name="Shape 21"/>
          <p:cNvSpPr>
            <a:spLocks noGrp="1"/>
          </p:cNvSpPr>
          <p:nvPr>
            <p:ph type="title"/>
          </p:nvPr>
        </p:nvSpPr>
        <p:spPr>
          <a:xfrm>
            <a:off x="381000" y="1177775"/>
            <a:ext cx="6324600" cy="5074923"/>
          </a:xfrm>
          <a:prstGeom prst="rect">
            <a:avLst/>
          </a:prstGeom>
        </p:spPr>
        <p:txBody>
          <a:bodyPr/>
          <a:lstStyle>
            <a:lvl1pPr algn="r">
              <a:defRPr sz="4200" spc="150"/>
            </a:lvl1pPr>
          </a:lstStyle>
          <a:p>
            <a:pPr lvl="0">
              <a:defRPr sz="1800" b="0" cap="none" spc="0">
                <a:solidFill>
                  <a:srgbClr val="000000"/>
                </a:solidFill>
              </a:defRPr>
            </a:pPr>
            <a:r>
              <a:rPr sz="4200" b="1" cap="all" spc="150">
                <a:solidFill>
                  <a:srgbClr val="FFFFFF"/>
                </a:solidFill>
              </a:rPr>
              <a:t>Click to edit Master title style</a:t>
            </a:r>
          </a:p>
        </p:txBody>
      </p:sp>
      <p:pic>
        <p:nvPicPr>
          <p:cNvPr id="22" name="image1.png"/>
          <p:cNvPicPr/>
          <p:nvPr/>
        </p:nvPicPr>
        <p:blipFill>
          <a:blip r:embed="rId2">
            <a:extLst/>
          </a:blip>
          <a:stretch>
            <a:fillRect/>
          </a:stretch>
        </p:blipFill>
        <p:spPr>
          <a:xfrm>
            <a:off x="7287021" y="4837843"/>
            <a:ext cx="1427810" cy="1429607"/>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4" name="Shape 24"/>
          <p:cNvSpPr>
            <a:spLocks noGrp="1"/>
          </p:cNvSpPr>
          <p:nvPr>
            <p:ph type="body" idx="1"/>
          </p:nvPr>
        </p:nvSpPr>
        <p:spPr>
          <a:xfrm>
            <a:off x="457200" y="1719072"/>
            <a:ext cx="4038600" cy="5138929"/>
          </a:xfrm>
          <a:prstGeom prst="rect">
            <a:avLst/>
          </a:prstGeom>
        </p:spPr>
        <p:txBody>
          <a:bodyPr/>
          <a:lstStyle>
            <a:lvl1pPr>
              <a:spcBef>
                <a:spcPts val="600"/>
              </a:spcBef>
              <a:defRPr sz="2800"/>
            </a:lvl1pPr>
            <a:lvl2pPr marL="579119" indent="-213358">
              <a:spcBef>
                <a:spcPts val="600"/>
              </a:spcBef>
              <a:defRPr sz="2800"/>
            </a:lvl2pPr>
            <a:lvl3pPr marL="896111" indent="-256031">
              <a:spcBef>
                <a:spcPts val="600"/>
              </a:spcBef>
              <a:defRPr sz="2800"/>
            </a:lvl3pPr>
            <a:lvl4pPr marL="1198880" indent="-284480">
              <a:spcBef>
                <a:spcPts val="600"/>
              </a:spcBef>
              <a:defRPr sz="2800"/>
            </a:lvl4pPr>
            <a:lvl5pPr marL="1381760" indent="-284480">
              <a:spcBef>
                <a:spcPts val="600"/>
              </a:spcBef>
              <a:defRPr sz="2800"/>
            </a:lvl5pPr>
          </a:lstStyle>
          <a:p>
            <a:pPr lvl="0">
              <a:defRPr sz="1800" b="0" spc="0"/>
            </a:pPr>
            <a:r>
              <a:rPr sz="2800" b="1" spc="150"/>
              <a:t>Click to edit Master text styles</a:t>
            </a:r>
          </a:p>
          <a:p>
            <a:pPr lvl="1">
              <a:defRPr sz="1800" b="0" spc="0"/>
            </a:pPr>
            <a:r>
              <a:rPr sz="2800" b="1" spc="150"/>
              <a:t>Second level</a:t>
            </a:r>
          </a:p>
          <a:p>
            <a:pPr lvl="2">
              <a:defRPr sz="1800" b="0" spc="0"/>
            </a:pPr>
            <a:r>
              <a:rPr sz="2800" b="1" spc="150"/>
              <a:t>Third level</a:t>
            </a:r>
          </a:p>
          <a:p>
            <a:pPr lvl="3">
              <a:defRPr sz="1800" b="0" spc="0"/>
            </a:pPr>
            <a:r>
              <a:rPr sz="2800" b="1" spc="150"/>
              <a:t>Fourth level</a:t>
            </a:r>
          </a:p>
          <a:p>
            <a:pPr lvl="4">
              <a:defRPr sz="1800" b="0" spc="0"/>
            </a:pPr>
            <a:r>
              <a:rPr sz="2800" b="1" spc="150"/>
              <a:t>Fifth level</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dirty="0"/>
          </a:p>
        </p:txBody>
      </p:sp>
      <p:sp>
        <p:nvSpPr>
          <p:cNvPr id="26" name="Shape 26"/>
          <p:cNvSpPr>
            <a:spLocks noGrp="1"/>
          </p:cNvSpPr>
          <p:nvPr>
            <p:ph type="title"/>
          </p:nvPr>
        </p:nvSpPr>
        <p:spPr>
          <a:xfrm>
            <a:off x="381000" y="47014"/>
            <a:ext cx="8381260" cy="1672060"/>
          </a:xfrm>
          <a:prstGeom prst="rect">
            <a:avLst/>
          </a:prstGeom>
        </p:spPr>
        <p:txBody>
          <a:bodyPr/>
          <a:lstStyle/>
          <a:p>
            <a:pPr lvl="0">
              <a:defRPr sz="1800" b="0" cap="none" spc="0">
                <a:solidFill>
                  <a:srgbClr val="000000"/>
                </a:solidFill>
              </a:defRPr>
            </a:pPr>
            <a:r>
              <a:rPr sz="3200" b="1" cap="all" spc="200">
                <a:solidFill>
                  <a:srgbClr val="FFFFFF"/>
                </a:solidFill>
              </a:rPr>
              <a:t>Click to edit Master title style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dirty="0"/>
          </a:p>
        </p:txBody>
      </p:sp>
      <p:sp>
        <p:nvSpPr>
          <p:cNvPr id="33" name="Shape 33"/>
          <p:cNvSpPr>
            <a:spLocks noGrp="1"/>
          </p:cNvSpPr>
          <p:nvPr>
            <p:ph type="title"/>
          </p:nvPr>
        </p:nvSpPr>
        <p:spPr>
          <a:xfrm>
            <a:off x="381000" y="0"/>
            <a:ext cx="8381260" cy="1766089"/>
          </a:xfrm>
          <a:prstGeom prst="rect">
            <a:avLst/>
          </a:prstGeom>
        </p:spPr>
        <p:txBody>
          <a:bodyPr/>
          <a:lstStyle/>
          <a:p>
            <a:pPr lvl="0">
              <a:defRPr sz="1800" b="0" cap="none" spc="0">
                <a:solidFill>
                  <a:srgbClr val="000000"/>
                </a:solidFill>
              </a:defRPr>
            </a:pPr>
            <a:r>
              <a:rPr sz="3200" b="1" cap="all" spc="200">
                <a:solidFill>
                  <a:srgbClr val="FFFFFF"/>
                </a:solidFill>
              </a:rPr>
              <a:t>Click to edit Master title style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5" name="Shape 35"/>
          <p:cNvSpPr/>
          <p:nvPr/>
        </p:nvSpPr>
        <p:spPr>
          <a:xfrm>
            <a:off x="152398" y="150919"/>
            <a:ext cx="8831806" cy="6556248"/>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696464"/>
        </a:solidFill>
        <a:effectLst/>
      </p:bgPr>
    </p:bg>
    <p:spTree>
      <p:nvGrpSpPr>
        <p:cNvPr id="1" name=""/>
        <p:cNvGrpSpPr/>
        <p:nvPr/>
      </p:nvGrpSpPr>
      <p:grpSpPr>
        <a:xfrm>
          <a:off x="0" y="0"/>
          <a:ext cx="0" cy="0"/>
          <a:chOff x="0" y="0"/>
          <a:chExt cx="0" cy="0"/>
        </a:xfrm>
      </p:grpSpPr>
      <p:sp>
        <p:nvSpPr>
          <p:cNvPr id="45" name="Shape 45"/>
          <p:cNvSpPr/>
          <p:nvPr/>
        </p:nvSpPr>
        <p:spPr>
          <a:xfrm>
            <a:off x="0" y="0"/>
            <a:ext cx="9144000" cy="6858000"/>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46" name="Shape 46"/>
          <p:cNvSpPr/>
          <p:nvPr/>
        </p:nvSpPr>
        <p:spPr>
          <a:xfrm>
            <a:off x="7010400" y="150876"/>
            <a:ext cx="1981200" cy="6556248"/>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47" name="Shape 47"/>
          <p:cNvSpPr>
            <a:spLocks noGrp="1"/>
          </p:cNvSpPr>
          <p:nvPr>
            <p:ph type="body" idx="1"/>
          </p:nvPr>
        </p:nvSpPr>
        <p:spPr>
          <a:xfrm>
            <a:off x="7162800" y="2133600"/>
            <a:ext cx="1676400" cy="4724400"/>
          </a:xfrm>
          <a:prstGeom prst="rect">
            <a:avLst/>
          </a:prstGeom>
        </p:spPr>
        <p:txBody>
          <a:bodyPr lIns="0" tIns="0" rIns="0" bIns="0"/>
          <a:lstStyle>
            <a:lvl1pPr marL="0" indent="0">
              <a:spcBef>
                <a:spcPts val="300"/>
              </a:spcBef>
              <a:buClrTx/>
              <a:buSzTx/>
              <a:buFontTx/>
              <a:buNone/>
              <a:defRPr sz="1400">
                <a:solidFill>
                  <a:srgbClr val="FFFFFF"/>
                </a:solidFill>
              </a:defRPr>
            </a:lvl1pPr>
          </a:lstStyle>
          <a:p>
            <a:pPr lvl="0">
              <a:defRPr sz="1800" b="0" spc="0">
                <a:solidFill>
                  <a:srgbClr val="000000"/>
                </a:solidFill>
              </a:defRPr>
            </a:pPr>
            <a:r>
              <a:rPr sz="1400" b="1" spc="150">
                <a:solidFill>
                  <a:srgbClr val="FFFFFF"/>
                </a:solidFill>
              </a:rPr>
              <a:t>Click to edit Master text styles</a:t>
            </a:r>
          </a:p>
        </p:txBody>
      </p:sp>
      <p:sp>
        <p:nvSpPr>
          <p:cNvPr id="48" name="Shape 48"/>
          <p:cNvSpPr>
            <a:spLocks noGrp="1"/>
          </p:cNvSpPr>
          <p:nvPr>
            <p:ph type="sldNum" sz="quarter" idx="2"/>
          </p:nvPr>
        </p:nvSpPr>
        <p:spPr>
          <a:prstGeom prst="rect">
            <a:avLst/>
          </a:prstGeom>
        </p:spPr>
        <p:txBody>
          <a:bodyPr/>
          <a:lstStyle>
            <a:lvl1pPr>
              <a:defRPr>
                <a:solidFill>
                  <a:srgbClr val="E9E5DC"/>
                </a:solidFill>
              </a:defRPr>
            </a:lvl1pPr>
          </a:lstStyle>
          <a:p>
            <a:pPr lvl="0"/>
            <a:fld id="{86CB4B4D-7CA3-9044-876B-883B54F8677D}" type="slidenum">
              <a:t>‹#›</a:t>
            </a:fld>
            <a:endParaRPr dirty="0"/>
          </a:p>
        </p:txBody>
      </p:sp>
      <p:sp>
        <p:nvSpPr>
          <p:cNvPr id="49" name="Shape 49"/>
          <p:cNvSpPr>
            <a:spLocks noGrp="1"/>
          </p:cNvSpPr>
          <p:nvPr>
            <p:ph type="title"/>
          </p:nvPr>
        </p:nvSpPr>
        <p:spPr>
          <a:xfrm>
            <a:off x="7162800" y="0"/>
            <a:ext cx="1676400" cy="2133600"/>
          </a:xfrm>
          <a:prstGeom prst="rect">
            <a:avLst/>
          </a:prstGeom>
        </p:spPr>
        <p:txBody>
          <a:bodyPr anchor="b"/>
          <a:lstStyle>
            <a:lvl1pPr algn="l">
              <a:defRPr sz="2000" spc="150">
                <a:solidFill>
                  <a:srgbClr val="E9E5DC"/>
                </a:solidFill>
              </a:defRPr>
            </a:lvl1pPr>
          </a:lstStyle>
          <a:p>
            <a:pPr lvl="0">
              <a:defRPr sz="1800" b="0" cap="none" spc="0">
                <a:solidFill>
                  <a:srgbClr val="000000"/>
                </a:solidFill>
              </a:defRPr>
            </a:pPr>
            <a:r>
              <a:rPr sz="2000" b="1" cap="all" spc="150">
                <a:solidFill>
                  <a:srgbClr val="E9E5DC"/>
                </a:solidFill>
              </a:rPr>
              <a:t>Click to edit Master title style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6875" y="953337"/>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6875" y="2169728"/>
            <a:ext cx="3483864" cy="801943"/>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6875" y="2974448"/>
            <a:ext cx="3483864"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0753" y="2173182"/>
            <a:ext cx="3483864" cy="802237"/>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70753" y="2971670"/>
            <a:ext cx="3483864"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234680" y="6361435"/>
            <a:ext cx="582968" cy="261606"/>
          </a:xfrm>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359534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52398" y="1634969"/>
            <a:ext cx="8831806" cy="5045480"/>
          </a:xfrm>
          <a:prstGeom prst="rect">
            <a:avLst/>
          </a:prstGeom>
          <a:solidFill>
            <a:srgbClr val="EBEBEB"/>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3" name="Shape 3"/>
          <p:cNvSpPr/>
          <p:nvPr/>
        </p:nvSpPr>
        <p:spPr>
          <a:xfrm>
            <a:off x="152398" y="152400"/>
            <a:ext cx="8814049" cy="1346447"/>
          </a:xfrm>
          <a:prstGeom prst="rect">
            <a:avLst/>
          </a:prstGeom>
          <a:solidFill>
            <a:srgbClr val="34495D"/>
          </a:solidFill>
          <a:ln w="12700">
            <a:miter lim="400000"/>
          </a:ln>
        </p:spPr>
        <p:txBody>
          <a:bodyPr lIns="0" tIns="0" rIns="0" bIns="0" anchor="ctr"/>
          <a:lstStyle/>
          <a:p>
            <a:pPr lvl="0" algn="ctr">
              <a:defRPr>
                <a:solidFill>
                  <a:srgbClr val="FFFFFF"/>
                </a:solidFill>
                <a:latin typeface="Franklin Gothic Medium"/>
                <a:ea typeface="Franklin Gothic Medium"/>
                <a:cs typeface="Franklin Gothic Medium"/>
                <a:sym typeface="Franklin Gothic Medium"/>
              </a:defRPr>
            </a:pPr>
            <a:endParaRPr dirty="0"/>
          </a:p>
        </p:txBody>
      </p:sp>
      <p:sp>
        <p:nvSpPr>
          <p:cNvPr id="4" name="Shape 4"/>
          <p:cNvSpPr>
            <a:spLocks noGrp="1"/>
          </p:cNvSpPr>
          <p:nvPr>
            <p:ph type="title"/>
          </p:nvPr>
        </p:nvSpPr>
        <p:spPr>
          <a:xfrm>
            <a:off x="381000" y="47016"/>
            <a:ext cx="8381260" cy="167205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b="0" cap="none" spc="0">
                <a:solidFill>
                  <a:srgbClr val="000000"/>
                </a:solidFill>
              </a:defRPr>
            </a:pPr>
            <a:r>
              <a:rPr sz="3200" b="1" cap="all" spc="200">
                <a:solidFill>
                  <a:srgbClr val="FFFFFF"/>
                </a:solidFill>
              </a:rPr>
              <a:t>Click to edit Master title style</a:t>
            </a:r>
          </a:p>
        </p:txBody>
      </p:sp>
      <p:sp>
        <p:nvSpPr>
          <p:cNvPr id="5" name="Shape 5"/>
          <p:cNvSpPr>
            <a:spLocks noGrp="1"/>
          </p:cNvSpPr>
          <p:nvPr>
            <p:ph type="body" idx="1"/>
          </p:nvPr>
        </p:nvSpPr>
        <p:spPr>
          <a:xfrm>
            <a:off x="380999" y="1719071"/>
            <a:ext cx="8407894" cy="513892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b="0" spc="0"/>
            </a:pPr>
            <a:r>
              <a:rPr sz="2000" b="1" spc="150"/>
              <a:t>Click to edit Master text styles</a:t>
            </a:r>
          </a:p>
          <a:p>
            <a:pPr lvl="1">
              <a:defRPr sz="1800" b="0" spc="0"/>
            </a:pPr>
            <a:r>
              <a:rPr sz="2000" b="1" spc="150"/>
              <a:t>Second level</a:t>
            </a:r>
          </a:p>
          <a:p>
            <a:pPr lvl="2">
              <a:defRPr sz="1800" b="0" spc="0"/>
            </a:pPr>
            <a:r>
              <a:rPr sz="2000" b="1" spc="150"/>
              <a:t>Third level</a:t>
            </a:r>
          </a:p>
          <a:p>
            <a:pPr lvl="3">
              <a:defRPr sz="1800" b="0" spc="0"/>
            </a:pPr>
            <a:r>
              <a:rPr sz="2000" b="1" spc="150"/>
              <a:t>Fourth level</a:t>
            </a:r>
          </a:p>
          <a:p>
            <a:pPr lvl="4">
              <a:defRPr sz="1800" b="0" spc="0"/>
            </a:pPr>
            <a:r>
              <a:rPr sz="2000" b="1" spc="150"/>
              <a:t>Fifth level</a:t>
            </a:r>
          </a:p>
        </p:txBody>
      </p:sp>
      <p:sp>
        <p:nvSpPr>
          <p:cNvPr id="6" name="Shape 6"/>
          <p:cNvSpPr>
            <a:spLocks noGrp="1"/>
          </p:cNvSpPr>
          <p:nvPr>
            <p:ph type="sldNum" sz="quarter" idx="2"/>
          </p:nvPr>
        </p:nvSpPr>
        <p:spPr>
          <a:xfrm>
            <a:off x="8234680" y="6363968"/>
            <a:ext cx="582968" cy="256539"/>
          </a:xfrm>
          <a:prstGeom prst="rect">
            <a:avLst/>
          </a:prstGeom>
          <a:ln w="12700">
            <a:miter lim="400000"/>
          </a:ln>
        </p:spPr>
        <p:txBody>
          <a:bodyPr lIns="45718" tIns="45718" rIns="45718" bIns="45718" anchor="ctr">
            <a:spAutoFit/>
          </a:bodyPr>
          <a:lstStyle>
            <a:lvl1pPr algn="ctr">
              <a:defRPr sz="1100">
                <a:solidFill>
                  <a:srgbClr val="696464"/>
                </a:solidFill>
                <a:latin typeface="Franklin Gothic Medium"/>
                <a:ea typeface="Franklin Gothic Medium"/>
                <a:cs typeface="Franklin Gothic Medium"/>
                <a:sym typeface="Franklin Gothic Medium"/>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transition spd="med"/>
  <p:txStyles>
    <p:titleStyle>
      <a:lvl1pPr algn="ctr">
        <a:defRPr sz="3200" b="1" cap="all" spc="200">
          <a:solidFill>
            <a:srgbClr val="FFFFFF"/>
          </a:solidFill>
          <a:latin typeface="Franklin Gothic Medium"/>
          <a:ea typeface="Franklin Gothic Medium"/>
          <a:cs typeface="Franklin Gothic Medium"/>
          <a:sym typeface="Franklin Gothic Medium"/>
        </a:defRPr>
      </a:lvl1pPr>
      <a:lvl2pPr algn="ctr">
        <a:defRPr sz="3200" b="1" cap="all" spc="200">
          <a:solidFill>
            <a:srgbClr val="FFFFFF"/>
          </a:solidFill>
          <a:latin typeface="Franklin Gothic Medium"/>
          <a:ea typeface="Franklin Gothic Medium"/>
          <a:cs typeface="Franklin Gothic Medium"/>
          <a:sym typeface="Franklin Gothic Medium"/>
        </a:defRPr>
      </a:lvl2pPr>
      <a:lvl3pPr algn="ctr">
        <a:defRPr sz="3200" b="1" cap="all" spc="200">
          <a:solidFill>
            <a:srgbClr val="FFFFFF"/>
          </a:solidFill>
          <a:latin typeface="Franklin Gothic Medium"/>
          <a:ea typeface="Franklin Gothic Medium"/>
          <a:cs typeface="Franklin Gothic Medium"/>
          <a:sym typeface="Franklin Gothic Medium"/>
        </a:defRPr>
      </a:lvl3pPr>
      <a:lvl4pPr algn="ctr">
        <a:defRPr sz="3200" b="1" cap="all" spc="200">
          <a:solidFill>
            <a:srgbClr val="FFFFFF"/>
          </a:solidFill>
          <a:latin typeface="Franklin Gothic Medium"/>
          <a:ea typeface="Franklin Gothic Medium"/>
          <a:cs typeface="Franklin Gothic Medium"/>
          <a:sym typeface="Franklin Gothic Medium"/>
        </a:defRPr>
      </a:lvl4pPr>
      <a:lvl5pPr algn="ctr">
        <a:defRPr sz="3200" b="1" cap="all" spc="200">
          <a:solidFill>
            <a:srgbClr val="FFFFFF"/>
          </a:solidFill>
          <a:latin typeface="Franklin Gothic Medium"/>
          <a:ea typeface="Franklin Gothic Medium"/>
          <a:cs typeface="Franklin Gothic Medium"/>
          <a:sym typeface="Franklin Gothic Medium"/>
        </a:defRPr>
      </a:lvl5pPr>
      <a:lvl6pPr algn="ctr">
        <a:defRPr sz="3200" b="1" cap="all" spc="200">
          <a:solidFill>
            <a:srgbClr val="FFFFFF"/>
          </a:solidFill>
          <a:latin typeface="Franklin Gothic Medium"/>
          <a:ea typeface="Franklin Gothic Medium"/>
          <a:cs typeface="Franklin Gothic Medium"/>
          <a:sym typeface="Franklin Gothic Medium"/>
        </a:defRPr>
      </a:lvl6pPr>
      <a:lvl7pPr algn="ctr">
        <a:defRPr sz="3200" b="1" cap="all" spc="200">
          <a:solidFill>
            <a:srgbClr val="FFFFFF"/>
          </a:solidFill>
          <a:latin typeface="Franklin Gothic Medium"/>
          <a:ea typeface="Franklin Gothic Medium"/>
          <a:cs typeface="Franklin Gothic Medium"/>
          <a:sym typeface="Franklin Gothic Medium"/>
        </a:defRPr>
      </a:lvl7pPr>
      <a:lvl8pPr algn="ctr">
        <a:defRPr sz="3200" b="1" cap="all" spc="200">
          <a:solidFill>
            <a:srgbClr val="FFFFFF"/>
          </a:solidFill>
          <a:latin typeface="Franklin Gothic Medium"/>
          <a:ea typeface="Franklin Gothic Medium"/>
          <a:cs typeface="Franklin Gothic Medium"/>
          <a:sym typeface="Franklin Gothic Medium"/>
        </a:defRPr>
      </a:lvl8pPr>
      <a:lvl9pPr algn="ctr">
        <a:defRPr sz="3200" b="1" cap="all" spc="200">
          <a:solidFill>
            <a:srgbClr val="FFFFFF"/>
          </a:solidFill>
          <a:latin typeface="Franklin Gothic Medium"/>
          <a:ea typeface="Franklin Gothic Medium"/>
          <a:cs typeface="Franklin Gothic Medium"/>
          <a:sym typeface="Franklin Gothic Medium"/>
        </a:defRPr>
      </a:lvl9pPr>
    </p:titleStyle>
    <p:bodyStyle>
      <a:lvl1pPr marL="27432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1pPr>
      <a:lvl2pPr marL="568959" indent="-203198">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2pPr>
      <a:lvl3pPr marL="868680" indent="-2286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3pPr>
      <a:lvl4pPr marL="1175657" indent="-261257">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4pPr>
      <a:lvl5pPr marL="1378633" indent="-281352">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p:bodyStyle>
    <p:otherStyle>
      <a:lvl1pPr algn="ctr">
        <a:defRPr sz="1100" b="1">
          <a:solidFill>
            <a:schemeClr val="tx1"/>
          </a:solidFill>
          <a:latin typeface="+mn-lt"/>
          <a:ea typeface="+mn-ea"/>
          <a:cs typeface="+mn-cs"/>
          <a:sym typeface="Franklin Gothic Medium"/>
        </a:defRPr>
      </a:lvl1pPr>
      <a:lvl2pPr algn="ctr">
        <a:defRPr sz="1100" b="1">
          <a:solidFill>
            <a:schemeClr val="tx1"/>
          </a:solidFill>
          <a:latin typeface="+mn-lt"/>
          <a:ea typeface="+mn-ea"/>
          <a:cs typeface="+mn-cs"/>
          <a:sym typeface="Franklin Gothic Medium"/>
        </a:defRPr>
      </a:lvl2pPr>
      <a:lvl3pPr algn="ctr">
        <a:defRPr sz="1100" b="1">
          <a:solidFill>
            <a:schemeClr val="tx1"/>
          </a:solidFill>
          <a:latin typeface="+mn-lt"/>
          <a:ea typeface="+mn-ea"/>
          <a:cs typeface="+mn-cs"/>
          <a:sym typeface="Franklin Gothic Medium"/>
        </a:defRPr>
      </a:lvl3pPr>
      <a:lvl4pPr algn="ctr">
        <a:defRPr sz="1100" b="1">
          <a:solidFill>
            <a:schemeClr val="tx1"/>
          </a:solidFill>
          <a:latin typeface="+mn-lt"/>
          <a:ea typeface="+mn-ea"/>
          <a:cs typeface="+mn-cs"/>
          <a:sym typeface="Franklin Gothic Medium"/>
        </a:defRPr>
      </a:lvl4pPr>
      <a:lvl5pPr algn="ctr">
        <a:defRPr sz="1100" b="1">
          <a:solidFill>
            <a:schemeClr val="tx1"/>
          </a:solidFill>
          <a:latin typeface="+mn-lt"/>
          <a:ea typeface="+mn-ea"/>
          <a:cs typeface="+mn-cs"/>
          <a:sym typeface="Franklin Gothic Medium"/>
        </a:defRPr>
      </a:lvl5pPr>
      <a:lvl6pPr algn="ctr">
        <a:defRPr sz="1100" b="1">
          <a:solidFill>
            <a:schemeClr val="tx1"/>
          </a:solidFill>
          <a:latin typeface="+mn-lt"/>
          <a:ea typeface="+mn-ea"/>
          <a:cs typeface="+mn-cs"/>
          <a:sym typeface="Franklin Gothic Medium"/>
        </a:defRPr>
      </a:lvl6pPr>
      <a:lvl7pPr algn="ctr">
        <a:defRPr sz="1100" b="1">
          <a:solidFill>
            <a:schemeClr val="tx1"/>
          </a:solidFill>
          <a:latin typeface="+mn-lt"/>
          <a:ea typeface="+mn-ea"/>
          <a:cs typeface="+mn-cs"/>
          <a:sym typeface="Franklin Gothic Medium"/>
        </a:defRPr>
      </a:lvl7pPr>
      <a:lvl8pPr algn="ctr">
        <a:defRPr sz="1100" b="1">
          <a:solidFill>
            <a:schemeClr val="tx1"/>
          </a:solidFill>
          <a:latin typeface="+mn-lt"/>
          <a:ea typeface="+mn-ea"/>
          <a:cs typeface="+mn-cs"/>
          <a:sym typeface="Franklin Gothic Medium"/>
        </a:defRPr>
      </a:lvl8pPr>
      <a:lvl9pPr algn="ctr">
        <a:defRPr sz="1100" b="1">
          <a:solidFill>
            <a:schemeClr val="tx1"/>
          </a:solidFill>
          <a:latin typeface="+mn-lt"/>
          <a:ea typeface="+mn-ea"/>
          <a:cs typeface="+mn-cs"/>
          <a:sym typeface="Franklin Gothic Medium"/>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seattle.gov/licenses/find-a-busines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erem.levitas@seattle.gov" TargetMode="External"/><Relationship Id="rId2" Type="http://schemas.openxmlformats.org/officeDocument/2006/relationships/hyperlink" Target="mailto:Darius.foster@seattle.gov"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010400" y="0"/>
            <a:ext cx="1909718" cy="695714"/>
          </a:xfrm>
        </p:spPr>
        <p:txBody>
          <a:bodyPr>
            <a:normAutofit/>
          </a:bodyPr>
          <a:lstStyle/>
          <a:p>
            <a:pPr algn="l" rtl="0" latinLnBrk="1" hangingPunct="0">
              <a:spcBef>
                <a:spcPts val="0"/>
              </a:spcBef>
            </a:pPr>
            <a:r>
              <a:rPr lang="en-US" sz="1400" b="0" spc="0" dirty="0">
                <a:solidFill>
                  <a:srgbClr val="000000"/>
                </a:solidFill>
                <a:latin typeface="Calibri" panose="020F0502020204030204" pitchFamily="34" charset="0"/>
                <a:sym typeface="Helvetica Neue"/>
              </a:rPr>
              <a:t>Last updated </a:t>
            </a:r>
            <a:r>
              <a:rPr lang="en-US" sz="1400" b="0" dirty="0">
                <a:solidFill>
                  <a:srgbClr val="000000"/>
                </a:solidFill>
                <a:latin typeface="Calibri" panose="020F0502020204030204" pitchFamily="34" charset="0"/>
              </a:rPr>
              <a:t>5</a:t>
            </a:r>
            <a:r>
              <a:rPr lang="en-US" sz="1400" b="0" spc="0" dirty="0">
                <a:solidFill>
                  <a:srgbClr val="000000"/>
                </a:solidFill>
                <a:latin typeface="Calibri" panose="020F0502020204030204" pitchFamily="34" charset="0"/>
                <a:sym typeface="Helvetica Neue"/>
              </a:rPr>
              <a:t>/13/2017</a:t>
            </a:r>
          </a:p>
        </p:txBody>
      </p:sp>
      <p:sp>
        <p:nvSpPr>
          <p:cNvPr id="4" name="Title 3"/>
          <p:cNvSpPr>
            <a:spLocks noGrp="1"/>
          </p:cNvSpPr>
          <p:nvPr>
            <p:ph type="title"/>
          </p:nvPr>
        </p:nvSpPr>
        <p:spPr>
          <a:xfrm>
            <a:off x="-228600" y="3276600"/>
            <a:ext cx="6781800" cy="1049971"/>
          </a:xfrm>
        </p:spPr>
        <p:txBody>
          <a:bodyPr/>
          <a:lstStyle/>
          <a:p>
            <a:br>
              <a:rPr lang="en-US" dirty="0"/>
            </a:br>
            <a:br>
              <a:rPr lang="en-US" dirty="0"/>
            </a:br>
            <a:br>
              <a:rPr lang="en-US" dirty="0"/>
            </a:br>
            <a:br>
              <a:rPr lang="en-US" dirty="0"/>
            </a:br>
            <a:br>
              <a:rPr lang="en-US" dirty="0"/>
            </a:br>
            <a:r>
              <a:rPr lang="en-US" dirty="0">
                <a:solidFill>
                  <a:schemeClr val="bg1"/>
                </a:solidFill>
              </a:rPr>
              <a:t>Secure Scheduling</a:t>
            </a:r>
          </a:p>
        </p:txBody>
      </p:sp>
      <p:pic>
        <p:nvPicPr>
          <p:cNvPr id="6" name="Content Placeholder 3"/>
          <p:cNvPicPr>
            <a:picLocks noChangeAspect="1"/>
          </p:cNvPicPr>
          <p:nvPr/>
        </p:nvPicPr>
        <p:blipFill>
          <a:blip r:embed="rId2"/>
          <a:stretch>
            <a:fillRect/>
          </a:stretch>
        </p:blipFill>
        <p:spPr>
          <a:xfrm>
            <a:off x="7117051" y="4648200"/>
            <a:ext cx="1767897" cy="1741787"/>
          </a:xfrm>
          <a:prstGeom prst="rect">
            <a:avLst/>
          </a:prstGeom>
        </p:spPr>
      </p:pic>
      <p:sp>
        <p:nvSpPr>
          <p:cNvPr id="3" name="TextBox 2"/>
          <p:cNvSpPr txBox="1"/>
          <p:nvPr/>
        </p:nvSpPr>
        <p:spPr>
          <a:xfrm>
            <a:off x="355208" y="428373"/>
            <a:ext cx="6057900" cy="10772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3200" dirty="0">
                <a:solidFill>
                  <a:schemeClr val="bg1"/>
                </a:solidFill>
                <a:latin typeface="Calibri" panose="020F0502020204030204" pitchFamily="34" charset="0"/>
              </a:rPr>
              <a:t>City of Seattle </a:t>
            </a:r>
          </a:p>
          <a:p>
            <a:pPr marL="0" marR="0" indent="0" algn="l" defTabSz="914400" rtl="0" fontAlgn="auto" latinLnBrk="1" hangingPunct="0">
              <a:lnSpc>
                <a:spcPct val="100000"/>
              </a:lnSpc>
              <a:spcBef>
                <a:spcPts val="0"/>
              </a:spcBef>
              <a:spcAft>
                <a:spcPts val="0"/>
              </a:spcAft>
              <a:buClrTx/>
              <a:buSzTx/>
              <a:buFontTx/>
              <a:buNone/>
              <a:tabLst/>
            </a:pPr>
            <a:r>
              <a:rPr lang="en-US" sz="3200" dirty="0">
                <a:solidFill>
                  <a:schemeClr val="bg1"/>
                </a:solidFill>
                <a:latin typeface="Calibri" panose="020F0502020204030204" pitchFamily="34" charset="0"/>
              </a:rPr>
              <a:t>Office of Labor Standards</a:t>
            </a:r>
          </a:p>
        </p:txBody>
      </p:sp>
      <p:sp>
        <p:nvSpPr>
          <p:cNvPr id="8" name="TextBox 7"/>
          <p:cNvSpPr txBox="1"/>
          <p:nvPr/>
        </p:nvSpPr>
        <p:spPr>
          <a:xfrm>
            <a:off x="1785425" y="5805216"/>
            <a:ext cx="4800600" cy="584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lang="en-US" sz="3200" dirty="0">
                <a:solidFill>
                  <a:srgbClr val="FFFF00"/>
                </a:solidFill>
                <a:latin typeface="Calibri" panose="020F0502020204030204" pitchFamily="34" charset="0"/>
              </a:rPr>
              <a:t>e</a:t>
            </a:r>
            <a:r>
              <a:rPr kumimoji="0" lang="en-US" sz="3200" u="none" strike="noStrike" cap="none" spc="0" normalizeH="0" baseline="0" dirty="0">
                <a:ln>
                  <a:noFill/>
                </a:ln>
                <a:solidFill>
                  <a:srgbClr val="FFFF00"/>
                </a:solidFill>
                <a:effectLst/>
                <a:uFillTx/>
                <a:latin typeface="Calibri" panose="020F0502020204030204" pitchFamily="34" charset="0"/>
                <a:sym typeface="Helvetica Neue"/>
              </a:rPr>
              <a:t>ffective July 1, 2017</a:t>
            </a:r>
          </a:p>
        </p:txBody>
      </p:sp>
    </p:spTree>
    <p:extLst>
      <p:ext uri="{BB962C8B-B14F-4D97-AF65-F5344CB8AC3E}">
        <p14:creationId xmlns:p14="http://schemas.microsoft.com/office/powerpoint/2010/main" val="39378084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874" y="658687"/>
            <a:ext cx="7205746" cy="1056319"/>
          </a:xfrm>
        </p:spPr>
        <p:txBody>
          <a:bodyPr anchor="ctr">
            <a:normAutofit/>
          </a:bodyPr>
          <a:lstStyle/>
          <a:p>
            <a:r>
              <a:rPr lang="en-US" sz="2800" dirty="0">
                <a:latin typeface="Calibri" panose="020F0502020204030204" pitchFamily="34" charset="0"/>
              </a:rPr>
              <a:t>March 2017 - Dashboard</a:t>
            </a:r>
            <a:endParaRPr lang="en-US" sz="2700" dirty="0"/>
          </a:p>
        </p:txBody>
      </p:sp>
      <p:sp>
        <p:nvSpPr>
          <p:cNvPr id="3" name="Text Placeholder 2"/>
          <p:cNvSpPr>
            <a:spLocks noGrp="1"/>
          </p:cNvSpPr>
          <p:nvPr>
            <p:ph type="body" idx="1"/>
          </p:nvPr>
        </p:nvSpPr>
        <p:spPr>
          <a:xfrm>
            <a:off x="609600" y="2173182"/>
            <a:ext cx="3653635" cy="601457"/>
          </a:xfrm>
        </p:spPr>
        <p:txBody>
          <a:bodyPr anchor="t">
            <a:noAutofit/>
          </a:bodyPr>
          <a:lstStyle/>
          <a:p>
            <a:r>
              <a:rPr lang="en-US" b="1" dirty="0">
                <a:solidFill>
                  <a:srgbClr val="0070C0"/>
                </a:solidFill>
                <a:latin typeface="Calibri" panose="020F0502020204030204" pitchFamily="34" charset="0"/>
              </a:rPr>
              <a:t>Employer</a:t>
            </a:r>
            <a:r>
              <a:rPr lang="en-US" b="1" dirty="0">
                <a:solidFill>
                  <a:schemeClr val="tx1"/>
                </a:solidFill>
                <a:latin typeface="Calibri" panose="020F0502020204030204" pitchFamily="34" charset="0"/>
              </a:rPr>
              <a:t> Inquiries / March</a:t>
            </a:r>
            <a:r>
              <a:rPr lang="en-US" dirty="0">
                <a:latin typeface="Calibri" panose="020F0502020204030204" pitchFamily="34" charset="0"/>
              </a:rPr>
              <a:t>		</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536350800"/>
              </p:ext>
            </p:extLst>
          </p:nvPr>
        </p:nvGraphicFramePr>
        <p:xfrm>
          <a:off x="846875" y="3088482"/>
          <a:ext cx="3483429" cy="18632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570752" y="2173182"/>
            <a:ext cx="4039847" cy="802237"/>
          </a:xfrm>
        </p:spPr>
        <p:txBody>
          <a:bodyPr anchor="t">
            <a:normAutofit/>
          </a:bodyPr>
          <a:lstStyle/>
          <a:p>
            <a:r>
              <a:rPr lang="en-US" b="1" dirty="0">
                <a:solidFill>
                  <a:srgbClr val="C00000"/>
                </a:solidFill>
                <a:latin typeface="Calibri" panose="020F0502020204030204" pitchFamily="34" charset="0"/>
              </a:rPr>
              <a:t>Employee</a:t>
            </a:r>
            <a:r>
              <a:rPr lang="en-US" b="1" dirty="0">
                <a:solidFill>
                  <a:schemeClr val="tx1"/>
                </a:solidFill>
                <a:latin typeface="Calibri" panose="020F0502020204030204" pitchFamily="34" charset="0"/>
              </a:rPr>
              <a:t> Inquiries / March</a:t>
            </a:r>
          </a:p>
        </p:txBody>
      </p:sp>
      <p:graphicFrame>
        <p:nvGraphicFramePr>
          <p:cNvPr id="10" name="Content Placeholder 8"/>
          <p:cNvGraphicFramePr>
            <a:graphicFrameLocks noGrp="1"/>
          </p:cNvGraphicFramePr>
          <p:nvPr>
            <p:ph sz="quarter" idx="4"/>
            <p:extLst>
              <p:ext uri="{D42A27DB-BD31-4B8C-83A1-F6EECF244321}">
                <p14:modId xmlns:p14="http://schemas.microsoft.com/office/powerpoint/2010/main" val="796285115"/>
              </p:ext>
            </p:extLst>
          </p:nvPr>
        </p:nvGraphicFramePr>
        <p:xfrm>
          <a:off x="4436616" y="3086003"/>
          <a:ext cx="3483769" cy="186571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3"/>
          <p:cNvSpPr>
            <a:spLocks noGrp="1"/>
          </p:cNvSpPr>
          <p:nvPr>
            <p:ph type="ftr" sz="quarter" idx="11"/>
          </p:nvPr>
        </p:nvSpPr>
        <p:spPr>
          <a:xfrm>
            <a:off x="847703" y="1104231"/>
            <a:ext cx="4454127" cy="231901"/>
          </a:xfrm>
        </p:spPr>
        <p:txBody>
          <a:bodyPr/>
          <a:lstStyle/>
          <a:p>
            <a:endParaRPr lang="en-US" b="1" dirty="0"/>
          </a:p>
        </p:txBody>
      </p:sp>
      <p:pic>
        <p:nvPicPr>
          <p:cNvPr id="11" name="Content Placeholder 3"/>
          <p:cNvPicPr>
            <a:picLocks noChangeAspect="1"/>
          </p:cNvPicPr>
          <p:nvPr/>
        </p:nvPicPr>
        <p:blipFill>
          <a:blip r:embed="rId4"/>
          <a:stretch>
            <a:fillRect/>
          </a:stretch>
        </p:blipFill>
        <p:spPr>
          <a:xfrm>
            <a:off x="7657942" y="5410200"/>
            <a:ext cx="789356" cy="777698"/>
          </a:xfrm>
          <a:prstGeom prst="rect">
            <a:avLst/>
          </a:prstGeom>
        </p:spPr>
      </p:pic>
    </p:spTree>
    <p:extLst>
      <p:ext uri="{BB962C8B-B14F-4D97-AF65-F5344CB8AC3E}">
        <p14:creationId xmlns:p14="http://schemas.microsoft.com/office/powerpoint/2010/main" val="244554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22" y="685800"/>
            <a:ext cx="7205746" cy="1056319"/>
          </a:xfrm>
        </p:spPr>
        <p:txBody>
          <a:bodyPr anchor="ctr">
            <a:normAutofit/>
          </a:bodyPr>
          <a:lstStyle/>
          <a:p>
            <a:r>
              <a:rPr lang="en-US" sz="2800" dirty="0">
                <a:latin typeface="Calibri" panose="020F0502020204030204" pitchFamily="34" charset="0"/>
              </a:rPr>
              <a:t>March 2017 - Dashboard</a:t>
            </a:r>
            <a:endParaRPr lang="en-US" sz="2700" dirty="0"/>
          </a:p>
        </p:txBody>
      </p:sp>
      <p:sp>
        <p:nvSpPr>
          <p:cNvPr id="3" name="Text Placeholder 2"/>
          <p:cNvSpPr>
            <a:spLocks noGrp="1"/>
          </p:cNvSpPr>
          <p:nvPr>
            <p:ph type="body" idx="1"/>
          </p:nvPr>
        </p:nvSpPr>
        <p:spPr/>
        <p:txBody>
          <a:bodyPr anchor="t">
            <a:normAutofit/>
          </a:bodyPr>
          <a:lstStyle/>
          <a:p>
            <a:r>
              <a:rPr lang="en-US" b="1" dirty="0">
                <a:solidFill>
                  <a:schemeClr val="tx1"/>
                </a:solidFill>
                <a:latin typeface="Calibri" panose="020F0502020204030204" pitchFamily="34" charset="0"/>
              </a:rPr>
              <a:t>Investigations </a:t>
            </a:r>
            <a:r>
              <a:rPr lang="en-US" b="1" dirty="0">
                <a:solidFill>
                  <a:srgbClr val="0070C0"/>
                </a:solidFill>
                <a:latin typeface="Calibri" panose="020F0502020204030204" pitchFamily="34" charset="0"/>
              </a:rPr>
              <a:t>opened </a:t>
            </a:r>
            <a:r>
              <a:rPr lang="en-US" b="1" dirty="0">
                <a:solidFill>
                  <a:schemeClr val="tx1"/>
                </a:solidFill>
                <a:latin typeface="Calibri" panose="020F0502020204030204" pitchFamily="34" charset="0"/>
              </a:rPr>
              <a:t>Total</a:t>
            </a:r>
            <a:r>
              <a:rPr lang="en-US" b="1" dirty="0"/>
              <a:t>	</a:t>
            </a:r>
            <a:r>
              <a:rPr lang="en-US" dirty="0"/>
              <a:t>	</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192619128"/>
              </p:ext>
            </p:extLst>
          </p:nvPr>
        </p:nvGraphicFramePr>
        <p:xfrm>
          <a:off x="846535" y="3088482"/>
          <a:ext cx="3483769" cy="18704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p:txBody>
          <a:bodyPr anchor="t">
            <a:noAutofit/>
          </a:bodyPr>
          <a:lstStyle/>
          <a:p>
            <a:r>
              <a:rPr lang="en-US" b="1" dirty="0">
                <a:solidFill>
                  <a:schemeClr val="tx1"/>
                </a:solidFill>
                <a:latin typeface="Calibri" panose="020F0502020204030204" pitchFamily="34" charset="0"/>
              </a:rPr>
              <a:t>Investigations </a:t>
            </a:r>
            <a:r>
              <a:rPr lang="en-US" b="1" dirty="0">
                <a:solidFill>
                  <a:srgbClr val="C00000"/>
                </a:solidFill>
                <a:latin typeface="Calibri" panose="020F0502020204030204" pitchFamily="34" charset="0"/>
              </a:rPr>
              <a:t>closed </a:t>
            </a:r>
            <a:r>
              <a:rPr lang="en-US" b="1" dirty="0">
                <a:solidFill>
                  <a:schemeClr val="tx1"/>
                </a:solidFill>
                <a:latin typeface="Calibri" panose="020F0502020204030204" pitchFamily="34" charset="0"/>
              </a:rPr>
              <a:t>Total</a:t>
            </a:r>
          </a:p>
        </p:txBody>
      </p:sp>
      <p:graphicFrame>
        <p:nvGraphicFramePr>
          <p:cNvPr id="10" name="Content Placeholder 8"/>
          <p:cNvGraphicFramePr>
            <a:graphicFrameLocks noGrp="1"/>
          </p:cNvGraphicFramePr>
          <p:nvPr>
            <p:ph sz="quarter" idx="4"/>
            <p:extLst>
              <p:ext uri="{D42A27DB-BD31-4B8C-83A1-F6EECF244321}">
                <p14:modId xmlns:p14="http://schemas.microsoft.com/office/powerpoint/2010/main" val="3546401761"/>
              </p:ext>
            </p:extLst>
          </p:nvPr>
        </p:nvGraphicFramePr>
        <p:xfrm>
          <a:off x="4570810" y="3086100"/>
          <a:ext cx="3483769" cy="186571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endParaRPr lang="en-US" b="1" dirty="0"/>
          </a:p>
        </p:txBody>
      </p:sp>
      <p:pic>
        <p:nvPicPr>
          <p:cNvPr id="11" name="Content Placeholder 3"/>
          <p:cNvPicPr>
            <a:picLocks noChangeAspect="1"/>
          </p:cNvPicPr>
          <p:nvPr/>
        </p:nvPicPr>
        <p:blipFill>
          <a:blip r:embed="rId4"/>
          <a:stretch>
            <a:fillRect/>
          </a:stretch>
        </p:blipFill>
        <p:spPr>
          <a:xfrm>
            <a:off x="7848600" y="5486400"/>
            <a:ext cx="789356" cy="777698"/>
          </a:xfrm>
          <a:prstGeom prst="rect">
            <a:avLst/>
          </a:prstGeom>
        </p:spPr>
      </p:pic>
    </p:spTree>
    <p:extLst>
      <p:ext uri="{BB962C8B-B14F-4D97-AF65-F5344CB8AC3E}">
        <p14:creationId xmlns:p14="http://schemas.microsoft.com/office/powerpoint/2010/main" val="201516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151" y="636514"/>
            <a:ext cx="7205746" cy="1028360"/>
          </a:xfrm>
        </p:spPr>
        <p:txBody>
          <a:bodyPr anchor="ctr">
            <a:normAutofit/>
          </a:bodyPr>
          <a:lstStyle/>
          <a:p>
            <a:r>
              <a:rPr lang="en-US" sz="2800" dirty="0">
                <a:latin typeface="Calibri" panose="020F0502020204030204" pitchFamily="34" charset="0"/>
              </a:rPr>
              <a:t>March 2017 - Dashboard</a:t>
            </a:r>
            <a:endParaRPr lang="en-US" sz="2700" dirty="0"/>
          </a:p>
        </p:txBody>
      </p:sp>
      <p:sp>
        <p:nvSpPr>
          <p:cNvPr id="3" name="Text Placeholder 2"/>
          <p:cNvSpPr>
            <a:spLocks noGrp="1"/>
          </p:cNvSpPr>
          <p:nvPr>
            <p:ph type="body" idx="1"/>
          </p:nvPr>
        </p:nvSpPr>
        <p:spPr>
          <a:xfrm>
            <a:off x="836915" y="1963348"/>
            <a:ext cx="3483864" cy="824181"/>
          </a:xfrm>
        </p:spPr>
        <p:txBody>
          <a:bodyPr anchor="t">
            <a:normAutofit/>
          </a:bodyPr>
          <a:lstStyle/>
          <a:p>
            <a:r>
              <a:rPr lang="en-US" sz="2000" b="1" dirty="0">
                <a:solidFill>
                  <a:schemeClr val="tx1"/>
                </a:solidFill>
                <a:latin typeface="Calibri" panose="020F0502020204030204" pitchFamily="34" charset="0"/>
              </a:rPr>
              <a:t>Investigations open</a:t>
            </a:r>
          </a:p>
          <a:p>
            <a:r>
              <a:rPr lang="en-US" sz="2000" b="1" dirty="0">
                <a:solidFill>
                  <a:srgbClr val="0070C0"/>
                </a:solidFill>
                <a:latin typeface="Calibri" panose="020F0502020204030204" pitchFamily="34" charset="0"/>
              </a:rPr>
              <a:t>March</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82164596"/>
              </p:ext>
            </p:extLst>
          </p:nvPr>
        </p:nvGraphicFramePr>
        <p:xfrm>
          <a:off x="846535" y="3088482"/>
          <a:ext cx="3483769" cy="18704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quarter" idx="3"/>
          </p:nvPr>
        </p:nvSpPr>
        <p:spPr>
          <a:xfrm>
            <a:off x="4542370" y="2189850"/>
            <a:ext cx="4277790" cy="837104"/>
          </a:xfrm>
        </p:spPr>
        <p:txBody>
          <a:bodyPr>
            <a:normAutofit fontScale="85000" lnSpcReduction="20000"/>
          </a:bodyPr>
          <a:lstStyle/>
          <a:p>
            <a:r>
              <a:rPr lang="en-US" sz="2500" b="1" dirty="0">
                <a:solidFill>
                  <a:schemeClr val="tx1"/>
                </a:solidFill>
                <a:latin typeface="Calibri" panose="020F0502020204030204" pitchFamily="34" charset="0"/>
              </a:rPr>
              <a:t>Monetary remedies assessed (wages, interest, and damages) </a:t>
            </a:r>
            <a:r>
              <a:rPr lang="en-US" dirty="0"/>
              <a:t>		</a:t>
            </a:r>
          </a:p>
          <a:p>
            <a:endParaRPr lang="en-US" dirty="0"/>
          </a:p>
        </p:txBody>
      </p:sp>
      <p:sp>
        <p:nvSpPr>
          <p:cNvPr id="4" name="Content Placeholder 3"/>
          <p:cNvSpPr>
            <a:spLocks noGrp="1"/>
          </p:cNvSpPr>
          <p:nvPr>
            <p:ph sz="quarter" idx="4"/>
          </p:nvPr>
        </p:nvSpPr>
        <p:spPr/>
        <p:txBody>
          <a:bodyPr/>
          <a:lstStyle/>
          <a:p>
            <a:pPr marL="0" indent="0">
              <a:buNone/>
            </a:pPr>
            <a:r>
              <a:rPr lang="en-US" dirty="0"/>
              <a:t>		</a:t>
            </a:r>
          </a:p>
          <a:p>
            <a:endParaRPr lang="en-US" dirty="0"/>
          </a:p>
        </p:txBody>
      </p:sp>
      <p:sp>
        <p:nvSpPr>
          <p:cNvPr id="5" name="Footer Placeholder 4"/>
          <p:cNvSpPr>
            <a:spLocks noGrp="1"/>
          </p:cNvSpPr>
          <p:nvPr>
            <p:ph type="ftr" sz="quarter" idx="11"/>
          </p:nvPr>
        </p:nvSpPr>
        <p:spPr/>
        <p:txBody>
          <a:bodyPr/>
          <a:lstStyle/>
          <a:p>
            <a:endParaRPr lang="en-US" b="1" dirty="0"/>
          </a:p>
        </p:txBody>
      </p:sp>
      <p:pic>
        <p:nvPicPr>
          <p:cNvPr id="11" name="Content Placeholder 3"/>
          <p:cNvPicPr>
            <a:picLocks noChangeAspect="1"/>
          </p:cNvPicPr>
          <p:nvPr/>
        </p:nvPicPr>
        <p:blipFill>
          <a:blip r:embed="rId3"/>
          <a:stretch>
            <a:fillRect/>
          </a:stretch>
        </p:blipFill>
        <p:spPr>
          <a:xfrm>
            <a:off x="8030804" y="5573196"/>
            <a:ext cx="789356" cy="777698"/>
          </a:xfrm>
          <a:prstGeom prst="rect">
            <a:avLst/>
          </a:prstGeom>
        </p:spPr>
      </p:pic>
      <p:graphicFrame>
        <p:nvGraphicFramePr>
          <p:cNvPr id="7" name="Table 6"/>
          <p:cNvGraphicFramePr>
            <a:graphicFrameLocks noGrp="1"/>
          </p:cNvGraphicFramePr>
          <p:nvPr>
            <p:extLst/>
          </p:nvPr>
        </p:nvGraphicFramePr>
        <p:xfrm>
          <a:off x="4330304" y="3086003"/>
          <a:ext cx="4220576" cy="2606040"/>
        </p:xfrm>
        <a:graphic>
          <a:graphicData uri="http://schemas.openxmlformats.org/drawingml/2006/table">
            <a:tbl>
              <a:tblPr bandRow="1">
                <a:tableStyleId>{BC89EF96-8CEA-46FF-86C4-4CE0E7609802}</a:tableStyleId>
              </a:tblPr>
              <a:tblGrid>
                <a:gridCol w="2110288">
                  <a:extLst>
                    <a:ext uri="{9D8B030D-6E8A-4147-A177-3AD203B41FA5}">
                      <a16:colId xmlns:a16="http://schemas.microsoft.com/office/drawing/2014/main" val="219641517"/>
                    </a:ext>
                  </a:extLst>
                </a:gridCol>
                <a:gridCol w="2110288">
                  <a:extLst>
                    <a:ext uri="{9D8B030D-6E8A-4147-A177-3AD203B41FA5}">
                      <a16:colId xmlns:a16="http://schemas.microsoft.com/office/drawing/2014/main" val="1191573547"/>
                    </a:ext>
                  </a:extLst>
                </a:gridCol>
              </a:tblGrid>
              <a:tr h="333683">
                <a:tc>
                  <a:txBody>
                    <a:bodyPr/>
                    <a:lstStyle/>
                    <a:p>
                      <a:pPr algn="ctr"/>
                      <a:r>
                        <a:rPr lang="en-US" sz="1800" b="1" i="0" dirty="0" err="1">
                          <a:latin typeface="Calibri" panose="020F0502020204030204" pitchFamily="34" charset="0"/>
                        </a:rPr>
                        <a:t>PSST</a:t>
                      </a:r>
                      <a:endParaRPr lang="en-US" sz="1800" b="1" i="0" dirty="0">
                        <a:latin typeface="Calibri" panose="020F0502020204030204" pitchFamily="34" charset="0"/>
                      </a:endParaRPr>
                    </a:p>
                  </a:txBody>
                  <a:tcPr marL="68580" marR="68580" marT="34290" marB="34290" anchor="ctr"/>
                </a:tc>
                <a:tc>
                  <a:txBody>
                    <a:bodyPr/>
                    <a:lstStyle/>
                    <a:p>
                      <a:pPr algn="ctr"/>
                      <a:r>
                        <a:rPr lang="en-US" sz="1800" b="1" i="0" dirty="0">
                          <a:latin typeface="Calibri" panose="020F0502020204030204" pitchFamily="34" charset="0"/>
                        </a:rPr>
                        <a:t>$180,992.53</a:t>
                      </a:r>
                    </a:p>
                  </a:txBody>
                  <a:tcPr marL="68580" marR="68580" marT="34290" marB="34290" anchor="ctr"/>
                </a:tc>
                <a:extLst>
                  <a:ext uri="{0D108BD9-81ED-4DB2-BD59-A6C34878D82A}">
                    <a16:rowId xmlns:a16="http://schemas.microsoft.com/office/drawing/2014/main" val="4126049903"/>
                  </a:ext>
                </a:extLst>
              </a:tr>
              <a:tr h="333683">
                <a:tc>
                  <a:txBody>
                    <a:bodyPr/>
                    <a:lstStyle/>
                    <a:p>
                      <a:pPr algn="ctr"/>
                      <a:r>
                        <a:rPr lang="en-US" sz="1800" b="1" i="0" dirty="0" err="1">
                          <a:latin typeface="Calibri" panose="020F0502020204030204" pitchFamily="34" charset="0"/>
                        </a:rPr>
                        <a:t>FCE</a:t>
                      </a:r>
                      <a:endParaRPr lang="en-US" sz="1800" b="1" i="0" dirty="0">
                        <a:latin typeface="Calibri" panose="020F0502020204030204" pitchFamily="34" charset="0"/>
                      </a:endParaRPr>
                    </a:p>
                  </a:txBody>
                  <a:tcPr marL="68580" marR="68580" marT="34290" marB="34290" anchor="ctr"/>
                </a:tc>
                <a:tc>
                  <a:txBody>
                    <a:bodyPr/>
                    <a:lstStyle/>
                    <a:p>
                      <a:pPr algn="ctr"/>
                      <a:r>
                        <a:rPr lang="en-US" sz="1800" b="1" i="0" dirty="0">
                          <a:latin typeface="Calibri" panose="020F0502020204030204" pitchFamily="34" charset="0"/>
                        </a:rPr>
                        <a:t>$23,000</a:t>
                      </a:r>
                    </a:p>
                  </a:txBody>
                  <a:tcPr marL="68580" marR="68580" marT="34290" marB="34290" anchor="ctr"/>
                </a:tc>
                <a:extLst>
                  <a:ext uri="{0D108BD9-81ED-4DB2-BD59-A6C34878D82A}">
                    <a16:rowId xmlns:a16="http://schemas.microsoft.com/office/drawing/2014/main" val="2578012195"/>
                  </a:ext>
                </a:extLst>
              </a:tr>
              <a:tr h="333683">
                <a:tc>
                  <a:txBody>
                    <a:bodyPr/>
                    <a:lstStyle/>
                    <a:p>
                      <a:pPr algn="ctr"/>
                      <a:r>
                        <a:rPr lang="en-US" sz="1800" b="1" i="0" dirty="0">
                          <a:latin typeface="Calibri" panose="020F0502020204030204" pitchFamily="34" charset="0"/>
                        </a:rPr>
                        <a:t>WT</a:t>
                      </a:r>
                    </a:p>
                  </a:txBody>
                  <a:tcPr marL="68580" marR="68580" marT="34290" marB="34290" anchor="ctr"/>
                </a:tc>
                <a:tc>
                  <a:txBody>
                    <a:bodyPr/>
                    <a:lstStyle/>
                    <a:p>
                      <a:pPr algn="ctr"/>
                      <a:r>
                        <a:rPr lang="en-US" sz="1800" b="1" i="0" dirty="0">
                          <a:latin typeface="Calibri" panose="020F0502020204030204" pitchFamily="34" charset="0"/>
                        </a:rPr>
                        <a:t>$24,252.32</a:t>
                      </a:r>
                    </a:p>
                  </a:txBody>
                  <a:tcPr marL="68580" marR="68580" marT="34290" marB="34290" anchor="ctr"/>
                </a:tc>
                <a:extLst>
                  <a:ext uri="{0D108BD9-81ED-4DB2-BD59-A6C34878D82A}">
                    <a16:rowId xmlns:a16="http://schemas.microsoft.com/office/drawing/2014/main" val="4227297527"/>
                  </a:ext>
                </a:extLst>
              </a:tr>
              <a:tr h="333683">
                <a:tc>
                  <a:txBody>
                    <a:bodyPr/>
                    <a:lstStyle/>
                    <a:p>
                      <a:pPr algn="ctr"/>
                      <a:r>
                        <a:rPr lang="en-US" sz="1800" b="1" i="0" dirty="0">
                          <a:latin typeface="Calibri" panose="020F0502020204030204" pitchFamily="34" charset="0"/>
                        </a:rPr>
                        <a:t>MW</a:t>
                      </a: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ctr"/>
                      <a:r>
                        <a:rPr lang="en-US" sz="1800" b="1" i="0" dirty="0">
                          <a:latin typeface="Calibri" panose="020F0502020204030204" pitchFamily="34" charset="0"/>
                        </a:rPr>
                        <a:t>$781,667.02</a:t>
                      </a:r>
                    </a:p>
                  </a:txBody>
                  <a:tcPr marL="68580" marR="68580" marT="34290" marB="3429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374096"/>
                  </a:ext>
                </a:extLst>
              </a:tr>
              <a:tr h="333683">
                <a:tc>
                  <a:txBody>
                    <a:bodyPr/>
                    <a:lstStyle/>
                    <a:p>
                      <a:pPr algn="ctr"/>
                      <a:r>
                        <a:rPr lang="en-US" sz="1800" b="1" i="0" dirty="0">
                          <a:latin typeface="Calibri" panose="020F0502020204030204" pitchFamily="34" charset="0"/>
                        </a:rPr>
                        <a:t>Total</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dirty="0">
                          <a:latin typeface="Calibri" panose="020F0502020204030204" pitchFamily="34" charset="0"/>
                        </a:rPr>
                        <a:t>$1,009,911.87</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727100"/>
                  </a:ext>
                </a:extLst>
              </a:tr>
              <a:tr h="427184">
                <a:tc>
                  <a:txBody>
                    <a:bodyPr/>
                    <a:lstStyle/>
                    <a:p>
                      <a:pPr algn="ctr"/>
                      <a:r>
                        <a:rPr lang="en-US" sz="1800" b="1" i="0" dirty="0">
                          <a:latin typeface="Calibri" panose="020F0502020204030204" pitchFamily="34" charset="0"/>
                        </a:rPr>
                        <a:t>Total Number of Employees</a:t>
                      </a:r>
                      <a:r>
                        <a:rPr lang="en-US" sz="1800" b="1" i="0" baseline="0" dirty="0">
                          <a:latin typeface="Calibri" panose="020F0502020204030204" pitchFamily="34" charset="0"/>
                        </a:rPr>
                        <a:t> Awarded Monetary Remedies</a:t>
                      </a:r>
                      <a:endParaRPr lang="en-US" sz="1800" b="1" i="0" dirty="0">
                        <a:latin typeface="Calibri" panose="020F0502020204030204" pitchFamily="34" charset="0"/>
                      </a:endParaRP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800" b="1" i="0" dirty="0">
                          <a:latin typeface="Calibri" panose="020F0502020204030204" pitchFamily="34" charset="0"/>
                        </a:rPr>
                        <a:t>1,241</a:t>
                      </a:r>
                    </a:p>
                  </a:txBody>
                  <a:tcPr marL="68580" marR="68580" marT="34290" marB="3429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6156126"/>
                  </a:ext>
                </a:extLst>
              </a:tr>
            </a:tbl>
          </a:graphicData>
        </a:graphic>
      </p:graphicFrame>
    </p:spTree>
    <p:extLst>
      <p:ext uri="{BB962C8B-B14F-4D97-AF65-F5344CB8AC3E}">
        <p14:creationId xmlns:p14="http://schemas.microsoft.com/office/powerpoint/2010/main" val="373974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19400"/>
            <a:ext cx="6324600" cy="5257803"/>
          </a:xfrm>
        </p:spPr>
        <p:txBody>
          <a:bodyPr/>
          <a:lstStyle/>
          <a:p>
            <a:r>
              <a:rPr lang="en-US" sz="4400" dirty="0"/>
              <a:t>Secure scheduling </a:t>
            </a:r>
          </a:p>
        </p:txBody>
      </p:sp>
      <p:pic>
        <p:nvPicPr>
          <p:cNvPr id="6" name="Content Placeholder 3"/>
          <p:cNvPicPr>
            <a:picLocks noChangeAspect="1"/>
          </p:cNvPicPr>
          <p:nvPr/>
        </p:nvPicPr>
        <p:blipFill>
          <a:blip r:embed="rId2"/>
          <a:stretch>
            <a:fillRect/>
          </a:stretch>
        </p:blipFill>
        <p:spPr>
          <a:xfrm>
            <a:off x="7213424" y="4774548"/>
            <a:ext cx="1604224" cy="1580531"/>
          </a:xfrm>
          <a:prstGeom prst="rect">
            <a:avLst/>
          </a:prstGeom>
        </p:spPr>
      </p:pic>
      <p:sp>
        <p:nvSpPr>
          <p:cNvPr id="7" name="TextBox 6"/>
          <p:cNvSpPr txBox="1"/>
          <p:nvPr/>
        </p:nvSpPr>
        <p:spPr>
          <a:xfrm>
            <a:off x="1752600" y="5867400"/>
            <a:ext cx="4800600" cy="584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lang="en-US" sz="3200" dirty="0">
                <a:solidFill>
                  <a:srgbClr val="FFFF00"/>
                </a:solidFill>
                <a:latin typeface="Calibri" panose="020F0502020204030204" pitchFamily="34" charset="0"/>
              </a:rPr>
              <a:t>e</a:t>
            </a:r>
            <a:r>
              <a:rPr kumimoji="0" lang="en-US" sz="3200" u="none" strike="noStrike" cap="none" spc="0" normalizeH="0" baseline="0" dirty="0">
                <a:ln>
                  <a:noFill/>
                </a:ln>
                <a:solidFill>
                  <a:srgbClr val="FFFF00"/>
                </a:solidFill>
                <a:effectLst/>
                <a:uFillTx/>
                <a:latin typeface="Calibri" panose="020F0502020204030204" pitchFamily="34" charset="0"/>
                <a:sym typeface="Helvetica Neue"/>
              </a:rPr>
              <a:t>ffective July 1, 2017</a:t>
            </a:r>
          </a:p>
        </p:txBody>
      </p:sp>
    </p:spTree>
    <p:extLst>
      <p:ext uri="{BB962C8B-B14F-4D97-AF65-F5344CB8AC3E}">
        <p14:creationId xmlns:p14="http://schemas.microsoft.com/office/powerpoint/2010/main" val="24095359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143000"/>
            <a:ext cx="8686800" cy="52629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4400" dirty="0">
                <a:solidFill>
                  <a:srgbClr val="C00000"/>
                </a:solidFill>
                <a:latin typeface="Calibri" panose="020F0502020204030204" pitchFamily="34" charset="0"/>
              </a:rPr>
              <a:t>P</a:t>
            </a:r>
            <a:r>
              <a:rPr kumimoji="0" lang="en-US" sz="4400" u="none" strike="noStrike" cap="none" spc="0" normalizeH="0" baseline="0" dirty="0">
                <a:ln>
                  <a:noFill/>
                </a:ln>
                <a:solidFill>
                  <a:srgbClr val="C00000"/>
                </a:solidFill>
                <a:effectLst/>
                <a:uFillTx/>
                <a:latin typeface="Calibri" panose="020F0502020204030204" pitchFamily="34" charset="0"/>
                <a:sym typeface="Helvetica Neue"/>
              </a:rPr>
              <a:t>redictable</a:t>
            </a:r>
            <a:r>
              <a:rPr kumimoji="0" lang="en-US" sz="4400" u="none" strike="noStrike" cap="none" spc="0" normalizeH="0" dirty="0">
                <a:ln>
                  <a:noFill/>
                </a:ln>
                <a:solidFill>
                  <a:srgbClr val="C00000"/>
                </a:solidFill>
                <a:effectLst/>
                <a:uFillTx/>
                <a:latin typeface="Calibri" panose="020F0502020204030204" pitchFamily="34" charset="0"/>
                <a:sym typeface="Helvetica Neue"/>
              </a:rPr>
              <a:t> schedules that work.</a:t>
            </a:r>
          </a:p>
          <a:p>
            <a:pPr marL="0" marR="0" indent="0" algn="ctr" defTabSz="914400" rtl="0" fontAlgn="auto" latinLnBrk="1" hangingPunct="0">
              <a:lnSpc>
                <a:spcPct val="100000"/>
              </a:lnSpc>
              <a:spcBef>
                <a:spcPts val="0"/>
              </a:spcBef>
              <a:spcAft>
                <a:spcPts val="0"/>
              </a:spcAft>
              <a:buClrTx/>
              <a:buSzTx/>
              <a:buFontTx/>
              <a:buNone/>
              <a:tabLst/>
            </a:pPr>
            <a:endParaRPr kumimoji="0" lang="en-US" sz="2000" b="0" u="none" strike="noStrike" cap="none" spc="0" normalizeH="0" dirty="0">
              <a:ln>
                <a:noFill/>
              </a:ln>
              <a:solidFill>
                <a:srgbClr val="000000"/>
              </a:solidFill>
              <a:effectLst/>
              <a:uFillTx/>
              <a:latin typeface="Calibri" panose="020F0502020204030204" pitchFamily="34" charset="0"/>
              <a:sym typeface="Helvetica Neue"/>
            </a:endParaRPr>
          </a:p>
          <a:p>
            <a:pPr algn="ctr">
              <a:lnSpc>
                <a:spcPct val="100000"/>
              </a:lnSpc>
              <a:spcBef>
                <a:spcPts val="600"/>
              </a:spcBef>
              <a:spcAft>
                <a:spcPts val="600"/>
              </a:spcAft>
            </a:pPr>
            <a:r>
              <a:rPr lang="en-US" sz="2800" dirty="0">
                <a:solidFill>
                  <a:schemeClr val="tx1"/>
                </a:solidFill>
                <a:latin typeface="Calibri" panose="020F0502020204030204" pitchFamily="34" charset="0"/>
              </a:rPr>
              <a:t>New secure scheduling practices for</a:t>
            </a:r>
          </a:p>
          <a:p>
            <a:pPr algn="ctr">
              <a:lnSpc>
                <a:spcPct val="100000"/>
              </a:lnSpc>
              <a:spcBef>
                <a:spcPts val="600"/>
              </a:spcBef>
              <a:spcAft>
                <a:spcPts val="600"/>
              </a:spcAft>
            </a:pPr>
            <a:r>
              <a:rPr lang="en-US" sz="2800" b="0" dirty="0">
                <a:solidFill>
                  <a:schemeClr val="tx1"/>
                </a:solidFill>
                <a:latin typeface="Calibri" panose="020F0502020204030204" pitchFamily="34" charset="0"/>
              </a:rPr>
              <a:t>Race &amp; social justice</a:t>
            </a:r>
          </a:p>
          <a:p>
            <a:pPr algn="ctr">
              <a:lnSpc>
                <a:spcPct val="100000"/>
              </a:lnSpc>
              <a:spcBef>
                <a:spcPts val="600"/>
              </a:spcBef>
              <a:spcAft>
                <a:spcPts val="600"/>
              </a:spcAft>
            </a:pPr>
            <a:r>
              <a:rPr lang="en-US" sz="2800" b="0" dirty="0">
                <a:solidFill>
                  <a:schemeClr val="tx1"/>
                </a:solidFill>
                <a:latin typeface="Calibri" panose="020F0502020204030204" pitchFamily="34" charset="0"/>
              </a:rPr>
              <a:t>Employee health, safety and welfare</a:t>
            </a:r>
          </a:p>
          <a:p>
            <a:pPr algn="ctr">
              <a:lnSpc>
                <a:spcPct val="100000"/>
              </a:lnSpc>
              <a:spcBef>
                <a:spcPts val="600"/>
              </a:spcBef>
              <a:spcAft>
                <a:spcPts val="600"/>
              </a:spcAft>
            </a:pPr>
            <a:r>
              <a:rPr lang="en-US" sz="2800" b="0" dirty="0">
                <a:solidFill>
                  <a:schemeClr val="tx1"/>
                </a:solidFill>
                <a:latin typeface="Calibri" panose="020F0502020204030204" pitchFamily="34" charset="0"/>
              </a:rPr>
              <a:t>Greater economic security</a:t>
            </a:r>
          </a:p>
          <a:p>
            <a:pPr algn="ctr">
              <a:lnSpc>
                <a:spcPct val="100000"/>
              </a:lnSpc>
              <a:spcBef>
                <a:spcPts val="600"/>
              </a:spcBef>
              <a:spcAft>
                <a:spcPts val="600"/>
              </a:spcAft>
            </a:pPr>
            <a:r>
              <a:rPr lang="en-US" sz="2800" b="0" dirty="0">
                <a:solidFill>
                  <a:schemeClr val="tx1"/>
                </a:solidFill>
                <a:latin typeface="Calibri" panose="020F0502020204030204" pitchFamily="34" charset="0"/>
              </a:rPr>
              <a:t>Increased employee input into scheduling; and</a:t>
            </a:r>
          </a:p>
          <a:p>
            <a:pPr algn="ctr">
              <a:lnSpc>
                <a:spcPct val="100000"/>
              </a:lnSpc>
              <a:spcBef>
                <a:spcPts val="600"/>
              </a:spcBef>
              <a:spcAft>
                <a:spcPts val="600"/>
              </a:spcAft>
            </a:pPr>
            <a:r>
              <a:rPr lang="en-US" sz="2800" b="0" dirty="0">
                <a:solidFill>
                  <a:schemeClr val="tx1"/>
                </a:solidFill>
                <a:latin typeface="Calibri" panose="020F0502020204030204" pitchFamily="34" charset="0"/>
              </a:rPr>
              <a:t>Reduced involuntary part-time work. </a:t>
            </a:r>
          </a:p>
          <a:p>
            <a:pPr marL="0" marR="0" indent="0" algn="ctr" defTabSz="914400" rtl="0" fontAlgn="auto" latinLnBrk="1" hangingPunct="0">
              <a:lnSpc>
                <a:spcPct val="100000"/>
              </a:lnSpc>
              <a:spcBef>
                <a:spcPts val="0"/>
              </a:spcBef>
              <a:spcAft>
                <a:spcPts val="0"/>
              </a:spcAft>
              <a:buClrTx/>
              <a:buSzTx/>
              <a:buFontTx/>
              <a:buNone/>
              <a:tabLst/>
            </a:pPr>
            <a:endParaRPr kumimoji="0" lang="en-US" sz="3200" u="none" strike="noStrike" cap="none" spc="0" normalizeH="0" baseline="0" dirty="0">
              <a:ln>
                <a:noFill/>
              </a:ln>
              <a:solidFill>
                <a:srgbClr val="000000"/>
              </a:solidFill>
              <a:effectLst/>
              <a:uFillTx/>
              <a:latin typeface="Calibri" panose="020F0502020204030204" pitchFamily="34" charset="0"/>
              <a:sym typeface="Helvetica Neue"/>
            </a:endParaRPr>
          </a:p>
        </p:txBody>
      </p:sp>
    </p:spTree>
    <p:extLst>
      <p:ext uri="{BB962C8B-B14F-4D97-AF65-F5344CB8AC3E}">
        <p14:creationId xmlns:p14="http://schemas.microsoft.com/office/powerpoint/2010/main" val="183877665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latin typeface="Calibri" panose="020F0502020204030204" pitchFamily="34" charset="0"/>
              </a:rPr>
              <a:t>HOURLY EMPLOYEES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701488"/>
            <a:ext cx="7444353" cy="4969104"/>
          </a:xfrm>
          <a:prstGeom prst="rect">
            <a:avLst/>
          </a:prstGeom>
        </p:spPr>
      </p:pic>
    </p:spTree>
    <p:extLst>
      <p:ext uri="{BB962C8B-B14F-4D97-AF65-F5344CB8AC3E}">
        <p14:creationId xmlns:p14="http://schemas.microsoft.com/office/powerpoint/2010/main" val="385237800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362200" y="1873774"/>
            <a:ext cx="6400060" cy="3003026"/>
          </a:xfrm>
        </p:spPr>
        <p:txBody>
          <a:bodyPr>
            <a:normAutofit fontScale="92500" lnSpcReduction="10000"/>
          </a:bodyPr>
          <a:lstStyle/>
          <a:p>
            <a:pPr>
              <a:spcAft>
                <a:spcPts val="600"/>
              </a:spcAft>
              <a:buClr>
                <a:srgbClr val="C00000"/>
              </a:buClr>
              <a:buFont typeface="Wingdings" panose="05000000000000000000" pitchFamily="2" charset="2"/>
              <a:buChar char="v"/>
            </a:pPr>
            <a:r>
              <a:rPr lang="en-US" sz="2400" dirty="0">
                <a:solidFill>
                  <a:schemeClr val="bg2">
                    <a:lumMod val="10000"/>
                  </a:schemeClr>
                </a:solidFill>
                <a:latin typeface="Calibri" pitchFamily="34" charset="0"/>
              </a:rPr>
              <a:t>Large food service &amp; retail employers</a:t>
            </a:r>
          </a:p>
          <a:p>
            <a:pPr>
              <a:spcAft>
                <a:spcPts val="600"/>
              </a:spcAft>
              <a:buClr>
                <a:srgbClr val="C00000"/>
              </a:buClr>
              <a:buFont typeface="Wingdings" panose="05000000000000000000" pitchFamily="2" charset="2"/>
              <a:buChar char="v"/>
            </a:pPr>
            <a:r>
              <a:rPr lang="en-US" sz="2400" dirty="0">
                <a:latin typeface="Calibri" panose="020F0502020204030204" pitchFamily="34" charset="0"/>
              </a:rPr>
              <a:t>Retail </a:t>
            </a:r>
            <a:r>
              <a:rPr lang="en-US" sz="2400" b="0" dirty="0">
                <a:latin typeface="Calibri" panose="020F0502020204030204" pitchFamily="34" charset="0"/>
              </a:rPr>
              <a:t>= 2012 NAICS code 441-453998</a:t>
            </a:r>
          </a:p>
          <a:p>
            <a:pPr>
              <a:spcAft>
                <a:spcPts val="600"/>
              </a:spcAft>
              <a:buClr>
                <a:srgbClr val="C00000"/>
              </a:buClr>
              <a:buFont typeface="Wingdings" panose="05000000000000000000" pitchFamily="2" charset="2"/>
              <a:buChar char="v"/>
            </a:pPr>
            <a:r>
              <a:rPr lang="en-US" sz="2400" dirty="0">
                <a:latin typeface="Calibri" panose="020F0502020204030204" pitchFamily="34" charset="0"/>
              </a:rPr>
              <a:t>Food Service </a:t>
            </a:r>
            <a:r>
              <a:rPr lang="en-US" sz="2400" b="0" dirty="0">
                <a:latin typeface="Calibri" panose="020F0502020204030204" pitchFamily="34" charset="0"/>
              </a:rPr>
              <a:t>= 2012 NAICS code 722</a:t>
            </a:r>
          </a:p>
          <a:p>
            <a:pPr>
              <a:spcAft>
                <a:spcPts val="600"/>
              </a:spcAft>
              <a:buClr>
                <a:srgbClr val="C00000"/>
              </a:buClr>
              <a:buFont typeface="Wingdings" panose="05000000000000000000" pitchFamily="2" charset="2"/>
              <a:buChar char="v"/>
            </a:pPr>
            <a:r>
              <a:rPr lang="en-US" sz="2400" dirty="0">
                <a:solidFill>
                  <a:schemeClr val="bg2">
                    <a:lumMod val="10000"/>
                  </a:schemeClr>
                </a:solidFill>
                <a:latin typeface="Calibri" pitchFamily="34" charset="0"/>
              </a:rPr>
              <a:t>500+ employees worldwide</a:t>
            </a:r>
            <a:endParaRPr lang="en-US" sz="2400" b="0" dirty="0">
              <a:solidFill>
                <a:schemeClr val="bg2">
                  <a:lumMod val="10000"/>
                </a:schemeClr>
              </a:solidFill>
              <a:latin typeface="Calibri" pitchFamily="34" charset="0"/>
            </a:endParaRPr>
          </a:p>
          <a:p>
            <a:pPr>
              <a:spcAft>
                <a:spcPts val="600"/>
              </a:spcAft>
              <a:buClr>
                <a:srgbClr val="C00000"/>
              </a:buClr>
              <a:buFont typeface="Wingdings" panose="05000000000000000000" pitchFamily="2" charset="2"/>
              <a:buChar char="v"/>
            </a:pPr>
            <a:r>
              <a:rPr lang="en-US" sz="2400" dirty="0">
                <a:solidFill>
                  <a:schemeClr val="bg2">
                    <a:lumMod val="10000"/>
                  </a:schemeClr>
                </a:solidFill>
                <a:latin typeface="Calibri" pitchFamily="34" charset="0"/>
              </a:rPr>
              <a:t>Full Service Restaurants</a:t>
            </a:r>
            <a:r>
              <a:rPr lang="en-US" sz="2400" b="0" dirty="0">
                <a:solidFill>
                  <a:schemeClr val="bg2">
                    <a:lumMod val="10000"/>
                  </a:schemeClr>
                </a:solidFill>
                <a:latin typeface="Calibri" pitchFamily="34" charset="0"/>
              </a:rPr>
              <a:t> = additional requirement for 40+ full-service restaurant locations worldwide</a:t>
            </a:r>
          </a:p>
          <a:p>
            <a:endParaRPr lang="en-US" dirty="0"/>
          </a:p>
        </p:txBody>
      </p:sp>
      <p:sp>
        <p:nvSpPr>
          <p:cNvPr id="3" name="Title 2"/>
          <p:cNvSpPr>
            <a:spLocks noGrp="1"/>
          </p:cNvSpPr>
          <p:nvPr>
            <p:ph type="title"/>
          </p:nvPr>
        </p:nvSpPr>
        <p:spPr/>
        <p:txBody>
          <a:bodyPr/>
          <a:lstStyle/>
          <a:p>
            <a:r>
              <a:rPr lang="en-US" sz="4000" dirty="0">
                <a:latin typeface="Calibri" panose="020F0502020204030204" pitchFamily="34" charset="0"/>
              </a:rPr>
              <a:t>Large food services &amp; Retail</a:t>
            </a:r>
          </a:p>
        </p:txBody>
      </p:sp>
      <p:pic>
        <p:nvPicPr>
          <p:cNvPr id="6" name="Picture 5" descr="File:Shopping cart icon.sv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79" y="1873774"/>
            <a:ext cx="1447800" cy="1186037"/>
          </a:xfrm>
          <a:prstGeom prst="rect">
            <a:avLst/>
          </a:prstGeom>
        </p:spPr>
      </p:pic>
      <p:pic>
        <p:nvPicPr>
          <p:cNvPr id="7" name="Picture 6" descr="File:Aiga restaurant inv.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30" y="3224037"/>
            <a:ext cx="1188149" cy="1192123"/>
          </a:xfrm>
          <a:prstGeom prst="rect">
            <a:avLst/>
          </a:prstGeom>
        </p:spPr>
      </p:pic>
      <p:sp>
        <p:nvSpPr>
          <p:cNvPr id="8" name="TextBox 7"/>
          <p:cNvSpPr txBox="1"/>
          <p:nvPr/>
        </p:nvSpPr>
        <p:spPr>
          <a:xfrm>
            <a:off x="368105" y="5257800"/>
            <a:ext cx="8242495" cy="14773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rtl="0" latinLnBrk="1" hangingPunct="0"/>
            <a:r>
              <a:rPr lang="en-US" sz="2400" dirty="0">
                <a:solidFill>
                  <a:schemeClr val="bg2">
                    <a:lumMod val="10000"/>
                  </a:schemeClr>
                </a:solidFill>
                <a:latin typeface="Calibri" pitchFamily="34" charset="0"/>
              </a:rPr>
              <a:t>NAICS Code </a:t>
            </a:r>
            <a:r>
              <a:rPr lang="en-US" sz="2400" b="0"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N</a:t>
            </a:r>
            <a:r>
              <a:rPr lang="en-US" sz="2400" b="0" dirty="0">
                <a:solidFill>
                  <a:schemeClr val="bg2">
                    <a:lumMod val="10000"/>
                  </a:schemeClr>
                </a:solidFill>
                <a:latin typeface="Calibri" pitchFamily="34" charset="0"/>
              </a:rPr>
              <a:t>orth </a:t>
            </a:r>
            <a:r>
              <a:rPr lang="en-US" sz="2400" dirty="0">
                <a:solidFill>
                  <a:schemeClr val="bg2">
                    <a:lumMod val="10000"/>
                  </a:schemeClr>
                </a:solidFill>
                <a:latin typeface="Calibri" pitchFamily="34" charset="0"/>
              </a:rPr>
              <a:t>A</a:t>
            </a:r>
            <a:r>
              <a:rPr lang="en-US" sz="2400" b="0" dirty="0">
                <a:solidFill>
                  <a:schemeClr val="bg2">
                    <a:lumMod val="10000"/>
                  </a:schemeClr>
                </a:solidFill>
                <a:latin typeface="Calibri" pitchFamily="34" charset="0"/>
              </a:rPr>
              <a:t>merican </a:t>
            </a:r>
            <a:r>
              <a:rPr lang="en-US" sz="2400" dirty="0">
                <a:solidFill>
                  <a:schemeClr val="bg2">
                    <a:lumMod val="10000"/>
                  </a:schemeClr>
                </a:solidFill>
                <a:latin typeface="Calibri" pitchFamily="34" charset="0"/>
              </a:rPr>
              <a:t>I</a:t>
            </a:r>
            <a:r>
              <a:rPr lang="en-US" sz="2400" b="0" dirty="0">
                <a:solidFill>
                  <a:schemeClr val="bg2">
                    <a:lumMod val="10000"/>
                  </a:schemeClr>
                </a:solidFill>
                <a:latin typeface="Calibri" pitchFamily="34" charset="0"/>
              </a:rPr>
              <a:t>ndustry </a:t>
            </a:r>
            <a:r>
              <a:rPr lang="en-US" sz="2400" dirty="0">
                <a:solidFill>
                  <a:schemeClr val="bg2">
                    <a:lumMod val="10000"/>
                  </a:schemeClr>
                </a:solidFill>
                <a:latin typeface="Calibri" pitchFamily="34" charset="0"/>
              </a:rPr>
              <a:t>C</a:t>
            </a:r>
            <a:r>
              <a:rPr lang="en-US" sz="2400" b="0" dirty="0">
                <a:solidFill>
                  <a:schemeClr val="bg2">
                    <a:lumMod val="10000"/>
                  </a:schemeClr>
                </a:solidFill>
                <a:latin typeface="Calibri" pitchFamily="34" charset="0"/>
              </a:rPr>
              <a:t>lassification </a:t>
            </a:r>
            <a:r>
              <a:rPr lang="en-US" sz="2400" dirty="0">
                <a:solidFill>
                  <a:schemeClr val="bg2">
                    <a:lumMod val="10000"/>
                  </a:schemeClr>
                </a:solidFill>
                <a:latin typeface="Calibri" pitchFamily="34" charset="0"/>
              </a:rPr>
              <a:t>S</a:t>
            </a:r>
            <a:r>
              <a:rPr lang="en-US" sz="2400" b="0" dirty="0">
                <a:solidFill>
                  <a:schemeClr val="bg2">
                    <a:lumMod val="10000"/>
                  </a:schemeClr>
                </a:solidFill>
                <a:latin typeface="Calibri" pitchFamily="34" charset="0"/>
              </a:rPr>
              <a:t>ystem</a:t>
            </a:r>
          </a:p>
          <a:p>
            <a:pPr algn="l" rtl="0" latinLnBrk="1" hangingPunct="0"/>
            <a:r>
              <a:rPr lang="en-US" sz="2400" b="0" dirty="0">
                <a:solidFill>
                  <a:schemeClr val="bg2">
                    <a:lumMod val="10000"/>
                  </a:schemeClr>
                </a:solidFill>
                <a:latin typeface="Calibri" pitchFamily="34" charset="0"/>
              </a:rPr>
              <a:t>Employers must list the NAICS code when registering for a City of Seattle business license.</a:t>
            </a:r>
          </a:p>
          <a:p>
            <a:pPr marL="0" marR="0" indent="0" algn="l" defTabSz="914400" rtl="0" fontAlgn="auto" latinLnBrk="1"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06169166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45720" indent="0" algn="ctr">
              <a:buNone/>
            </a:pPr>
            <a:r>
              <a:rPr lang="en-US" sz="2400" dirty="0">
                <a:hlinkClick r:id="rId2"/>
              </a:rPr>
              <a:t>http://www.seattle.gov/licenses/find-a-business</a:t>
            </a:r>
            <a:endParaRPr lang="en-US" sz="2400" dirty="0"/>
          </a:p>
          <a:p>
            <a:endParaRPr lang="en-US" dirty="0"/>
          </a:p>
        </p:txBody>
      </p:sp>
      <p:sp>
        <p:nvSpPr>
          <p:cNvPr id="3" name="Title 2"/>
          <p:cNvSpPr>
            <a:spLocks noGrp="1"/>
          </p:cNvSpPr>
          <p:nvPr>
            <p:ph type="title"/>
          </p:nvPr>
        </p:nvSpPr>
        <p:spPr/>
        <p:txBody>
          <a:bodyPr/>
          <a:lstStyle/>
          <a:p>
            <a:r>
              <a:rPr lang="en-US" sz="4400" dirty="0">
                <a:latin typeface="Calibri" panose="020F0502020204030204" pitchFamily="34" charset="0"/>
              </a:rPr>
              <a:t>NAICS Code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209800"/>
            <a:ext cx="6432402" cy="4504188"/>
          </a:xfrm>
          <a:prstGeom prst="rect">
            <a:avLst/>
          </a:prstGeom>
        </p:spPr>
      </p:pic>
    </p:spTree>
    <p:extLst>
      <p:ext uri="{BB962C8B-B14F-4D97-AF65-F5344CB8AC3E}">
        <p14:creationId xmlns:p14="http://schemas.microsoft.com/office/powerpoint/2010/main" val="56931885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latin typeface="Calibri" panose="020F0502020204030204" pitchFamily="34" charset="0"/>
              </a:rPr>
              <a:t>NAICS CODE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19072"/>
            <a:ext cx="8706371" cy="4681727"/>
          </a:xfrm>
          <a:prstGeom prst="rect">
            <a:avLst/>
          </a:prstGeom>
        </p:spPr>
      </p:pic>
      <p:sp>
        <p:nvSpPr>
          <p:cNvPr id="5" name="Arrow: Down 4"/>
          <p:cNvSpPr/>
          <p:nvPr/>
        </p:nvSpPr>
        <p:spPr>
          <a:xfrm rot="19780944">
            <a:off x="533250" y="4906836"/>
            <a:ext cx="304800" cy="685800"/>
          </a:xfrm>
          <a:prstGeom prst="downArrow">
            <a:avLst/>
          </a:prstGeom>
          <a:solidFill>
            <a:srgbClr val="FF0000"/>
          </a:solidFill>
          <a:ln w="25400" cap="flat">
            <a:solidFill>
              <a:srgbClr val="D34817"/>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1"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7104319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1371599"/>
            <a:ext cx="8407894" cy="5486401"/>
          </a:xfrm>
        </p:spPr>
        <p:txBody>
          <a:bodyPr>
            <a:normAutofit/>
          </a:bodyPr>
          <a:lstStyle/>
          <a:p>
            <a:pPr marL="45720" indent="0" algn="l">
              <a:spcAft>
                <a:spcPts val="600"/>
              </a:spcAft>
              <a:buNone/>
            </a:pPr>
            <a:endParaRPr lang="en-US" sz="3200" dirty="0">
              <a:solidFill>
                <a:schemeClr val="bg1">
                  <a:lumMod val="50000"/>
                </a:schemeClr>
              </a:solidFill>
              <a:latin typeface="Calibri" panose="020F0502020204030204" pitchFamily="34" charset="0"/>
            </a:endParaRPr>
          </a:p>
          <a:p>
            <a:pPr marL="560070" indent="-514350" algn="l">
              <a:lnSpc>
                <a:spcPct val="120000"/>
              </a:lnSpc>
              <a:buClr>
                <a:srgbClr val="C00000"/>
              </a:buClr>
              <a:buFont typeface="+mj-lt"/>
              <a:buAutoNum type="arabicPeriod"/>
            </a:pPr>
            <a:r>
              <a:rPr lang="en-US" dirty="0">
                <a:latin typeface="Calibri" panose="020F0502020204030204" pitchFamily="34" charset="0"/>
              </a:rPr>
              <a:t>Good faith estimate of work schedule</a:t>
            </a:r>
          </a:p>
          <a:p>
            <a:pPr marL="560070" indent="-514350" algn="l">
              <a:lnSpc>
                <a:spcPct val="120000"/>
              </a:lnSpc>
              <a:buClr>
                <a:srgbClr val="C00000"/>
              </a:buClr>
              <a:buFont typeface="+mj-lt"/>
              <a:buAutoNum type="arabicPeriod"/>
            </a:pPr>
            <a:r>
              <a:rPr lang="en-US" dirty="0">
                <a:latin typeface="Calibri" panose="020F0502020204030204" pitchFamily="34" charset="0"/>
              </a:rPr>
              <a:t>Right to request input into work schedule</a:t>
            </a:r>
          </a:p>
          <a:p>
            <a:pPr marL="560070" indent="-514350" algn="l">
              <a:lnSpc>
                <a:spcPct val="120000"/>
              </a:lnSpc>
              <a:buClr>
                <a:srgbClr val="C00000"/>
              </a:buClr>
              <a:buFont typeface="+mj-lt"/>
              <a:buAutoNum type="arabicPeriod"/>
            </a:pPr>
            <a:r>
              <a:rPr lang="en-US" dirty="0">
                <a:latin typeface="Calibri" panose="020F0502020204030204" pitchFamily="34" charset="0"/>
              </a:rPr>
              <a:t>Right to rest between work shifts</a:t>
            </a:r>
          </a:p>
          <a:p>
            <a:pPr marL="560070" indent="-514350" algn="l">
              <a:lnSpc>
                <a:spcPct val="120000"/>
              </a:lnSpc>
              <a:buClr>
                <a:srgbClr val="C00000"/>
              </a:buClr>
              <a:buFont typeface="+mj-lt"/>
              <a:buAutoNum type="arabicPeriod"/>
            </a:pPr>
            <a:r>
              <a:rPr lang="en-US" dirty="0">
                <a:latin typeface="Calibri" panose="020F0502020204030204" pitchFamily="34" charset="0"/>
              </a:rPr>
              <a:t>Advance notice of schedule</a:t>
            </a:r>
          </a:p>
          <a:p>
            <a:pPr marL="560070" indent="-514350" algn="l">
              <a:lnSpc>
                <a:spcPct val="120000"/>
              </a:lnSpc>
              <a:buClr>
                <a:srgbClr val="C00000"/>
              </a:buClr>
              <a:buFont typeface="+mj-lt"/>
              <a:buAutoNum type="arabicPeriod"/>
            </a:pPr>
            <a:r>
              <a:rPr lang="en-US" dirty="0">
                <a:latin typeface="Calibri" panose="020F0502020204030204" pitchFamily="34" charset="0"/>
              </a:rPr>
              <a:t>Compensation for schedule changes</a:t>
            </a:r>
          </a:p>
          <a:p>
            <a:pPr marL="560070" indent="-514350" algn="l">
              <a:lnSpc>
                <a:spcPct val="120000"/>
              </a:lnSpc>
              <a:buClr>
                <a:srgbClr val="C00000"/>
              </a:buClr>
              <a:buFont typeface="+mj-lt"/>
              <a:buAutoNum type="arabicPeriod"/>
            </a:pPr>
            <a:r>
              <a:rPr lang="en-US" dirty="0">
                <a:latin typeface="Calibri" panose="020F0502020204030204" pitchFamily="34" charset="0"/>
              </a:rPr>
              <a:t>Access to hours for existing employees</a:t>
            </a:r>
          </a:p>
        </p:txBody>
      </p:sp>
      <p:sp>
        <p:nvSpPr>
          <p:cNvPr id="3" name="Title 2"/>
          <p:cNvSpPr>
            <a:spLocks noGrp="1"/>
          </p:cNvSpPr>
          <p:nvPr>
            <p:ph type="title"/>
          </p:nvPr>
        </p:nvSpPr>
        <p:spPr/>
        <p:txBody>
          <a:bodyPr/>
          <a:lstStyle/>
          <a:p>
            <a:r>
              <a:rPr lang="en-US" sz="4400">
                <a:latin typeface="Calibri" panose="020F0502020204030204" pitchFamily="34" charset="0"/>
              </a:rPr>
              <a:t>Scheduling requirements</a:t>
            </a:r>
            <a:endParaRPr lang="en-US" sz="4400" dirty="0">
              <a:latin typeface="Calibri" panose="020F0502020204030204" pitchFamily="34" charset="0"/>
            </a:endParaRPr>
          </a:p>
        </p:txBody>
      </p:sp>
    </p:spTree>
    <p:extLst>
      <p:ext uri="{BB962C8B-B14F-4D97-AF65-F5344CB8AC3E}">
        <p14:creationId xmlns:p14="http://schemas.microsoft.com/office/powerpoint/2010/main" val="6828168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45720" indent="0" algn="ctr">
              <a:lnSpc>
                <a:spcPct val="150000"/>
              </a:lnSpc>
              <a:buNone/>
            </a:pPr>
            <a:r>
              <a:rPr lang="en-US" dirty="0">
                <a:latin typeface="Calibri" panose="020F0502020204030204" pitchFamily="34" charset="0"/>
              </a:rPr>
              <a:t>Our mission is to advance labor standards through thoughtful </a:t>
            </a:r>
            <a:r>
              <a:rPr lang="en-US" dirty="0">
                <a:solidFill>
                  <a:srgbClr val="C00000"/>
                </a:solidFill>
                <a:latin typeface="Calibri" panose="020F0502020204030204" pitchFamily="34" charset="0"/>
              </a:rPr>
              <a:t>community</a:t>
            </a:r>
            <a:r>
              <a:rPr lang="en-US" dirty="0">
                <a:latin typeface="Calibri" panose="020F0502020204030204" pitchFamily="34" charset="0"/>
              </a:rPr>
              <a:t> and </a:t>
            </a:r>
            <a:r>
              <a:rPr lang="en-US" dirty="0">
                <a:solidFill>
                  <a:srgbClr val="C00000"/>
                </a:solidFill>
                <a:latin typeface="Calibri" panose="020F0502020204030204" pitchFamily="34" charset="0"/>
              </a:rPr>
              <a:t>business</a:t>
            </a:r>
            <a:r>
              <a:rPr lang="en-US" dirty="0">
                <a:latin typeface="Calibri" panose="020F0502020204030204" pitchFamily="34" charset="0"/>
              </a:rPr>
              <a:t> engagement, strategic enforcement and innovative policy development, with a commitment to </a:t>
            </a:r>
            <a:r>
              <a:rPr lang="en-US" dirty="0">
                <a:solidFill>
                  <a:srgbClr val="C00000"/>
                </a:solidFill>
                <a:latin typeface="Calibri" panose="020F0502020204030204" pitchFamily="34" charset="0"/>
              </a:rPr>
              <a:t>race and social justice</a:t>
            </a:r>
            <a:r>
              <a:rPr lang="en-US" dirty="0">
                <a:latin typeface="Calibri" panose="020F0502020204030204" pitchFamily="34" charset="0"/>
              </a:rPr>
              <a:t>.</a:t>
            </a:r>
          </a:p>
          <a:p>
            <a:endParaRPr lang="en-US" dirty="0"/>
          </a:p>
        </p:txBody>
      </p:sp>
      <p:sp>
        <p:nvSpPr>
          <p:cNvPr id="3" name="Title 2"/>
          <p:cNvSpPr>
            <a:spLocks noGrp="1"/>
          </p:cNvSpPr>
          <p:nvPr>
            <p:ph type="title"/>
          </p:nvPr>
        </p:nvSpPr>
        <p:spPr/>
        <p:txBody>
          <a:bodyPr/>
          <a:lstStyle/>
          <a:p>
            <a:r>
              <a:rPr lang="en-US" sz="4400" dirty="0">
                <a:latin typeface="Calibri" panose="020F0502020204030204" pitchFamily="34" charset="0"/>
              </a:rPr>
              <a:t>OLS Mission</a:t>
            </a:r>
          </a:p>
        </p:txBody>
      </p:sp>
    </p:spTree>
    <p:extLst>
      <p:ext uri="{BB962C8B-B14F-4D97-AF65-F5344CB8AC3E}">
        <p14:creationId xmlns:p14="http://schemas.microsoft.com/office/powerpoint/2010/main" val="134019630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2362200"/>
            <a:ext cx="8839199" cy="4876800"/>
          </a:xfrm>
        </p:spPr>
        <p:txBody>
          <a:bodyPr>
            <a:normAutofit/>
          </a:bodyPr>
          <a:lstStyle/>
          <a:p>
            <a:pPr marL="0" lvl="1" indent="0" algn="ctr">
              <a:buClr>
                <a:srgbClr val="C00000"/>
              </a:buClr>
              <a:buNone/>
            </a:pPr>
            <a:r>
              <a:rPr lang="en-US" sz="4400" dirty="0">
                <a:solidFill>
                  <a:schemeClr val="tx1"/>
                </a:solidFill>
                <a:latin typeface="Calibri" panose="020F0502020204030204" pitchFamily="34" charset="0"/>
              </a:rPr>
              <a:t>Employer provides written estimate of median number of hours and on-call shifts.</a:t>
            </a:r>
          </a:p>
          <a:p>
            <a:pPr marL="0" lvl="1" indent="0" algn="ctr">
              <a:buClr>
                <a:srgbClr val="C00000"/>
              </a:buClr>
              <a:buNone/>
            </a:pPr>
            <a:endParaRPr lang="en-US" sz="2000" dirty="0">
              <a:solidFill>
                <a:srgbClr val="0070C0"/>
              </a:solidFill>
              <a:latin typeface="Calibri" panose="020F0502020204030204" pitchFamily="34" charset="0"/>
            </a:endParaRPr>
          </a:p>
        </p:txBody>
      </p:sp>
      <p:sp>
        <p:nvSpPr>
          <p:cNvPr id="3" name="Title 2"/>
          <p:cNvSpPr>
            <a:spLocks noGrp="1"/>
          </p:cNvSpPr>
          <p:nvPr>
            <p:ph type="title"/>
          </p:nvPr>
        </p:nvSpPr>
        <p:spPr/>
        <p:txBody>
          <a:bodyPr/>
          <a:lstStyle/>
          <a:p>
            <a:r>
              <a:rPr lang="en-US" sz="4000" dirty="0">
                <a:latin typeface="Calibri" panose="020F0502020204030204" pitchFamily="34" charset="0"/>
              </a:rPr>
              <a:t>Good faith estimate</a:t>
            </a:r>
          </a:p>
        </p:txBody>
      </p:sp>
    </p:spTree>
    <p:extLst>
      <p:ext uri="{BB962C8B-B14F-4D97-AF65-F5344CB8AC3E}">
        <p14:creationId xmlns:p14="http://schemas.microsoft.com/office/powerpoint/2010/main" val="4310478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lvl="1" indent="0" algn="ctr">
              <a:buClr>
                <a:srgbClr val="C00000"/>
              </a:buClr>
              <a:buNone/>
            </a:pPr>
            <a:endParaRPr lang="en-US" sz="2000" dirty="0">
              <a:solidFill>
                <a:srgbClr val="0070C0"/>
              </a:solidFill>
              <a:latin typeface="Calibri" panose="020F0502020204030204" pitchFamily="34" charset="0"/>
            </a:endParaRPr>
          </a:p>
          <a:p>
            <a:pPr marL="514350" lvl="1" indent="-514350" algn="l">
              <a:buClr>
                <a:srgbClr val="C00000"/>
              </a:buClr>
              <a:buFont typeface="+mj-lt"/>
              <a:buAutoNum type="arabicPeriod"/>
            </a:pPr>
            <a:r>
              <a:rPr lang="en-US" sz="2000" dirty="0">
                <a:latin typeface="Calibri" panose="020F0502020204030204" pitchFamily="34" charset="0"/>
              </a:rPr>
              <a:t>Employer provides written information </a:t>
            </a:r>
            <a:r>
              <a:rPr lang="en-US" sz="2000" b="0" dirty="0">
                <a:latin typeface="Calibri" panose="020F0502020204030204" pitchFamily="34" charset="0"/>
              </a:rPr>
              <a:t>- Median number of hours and whether employee will work on-call shifts over the course of one year (divided into three-month periods)</a:t>
            </a:r>
          </a:p>
          <a:p>
            <a:pPr marL="1144272" lvl="3" indent="-514350" algn="l">
              <a:buClr>
                <a:srgbClr val="C00000"/>
              </a:buClr>
              <a:buFont typeface="Wingdings" panose="05000000000000000000" pitchFamily="2" charset="2"/>
              <a:buChar char="v"/>
            </a:pPr>
            <a:r>
              <a:rPr lang="en-US" sz="2000" dirty="0">
                <a:latin typeface="Calibri" panose="020F0502020204030204" pitchFamily="34" charset="0"/>
              </a:rPr>
              <a:t>New employees </a:t>
            </a:r>
            <a:r>
              <a:rPr lang="en-US" sz="2000" b="0" dirty="0">
                <a:latin typeface="Calibri" panose="020F0502020204030204" pitchFamily="34" charset="0"/>
              </a:rPr>
              <a:t>= at time of hire. </a:t>
            </a:r>
          </a:p>
          <a:p>
            <a:pPr marL="1144272" lvl="3" indent="-514350" algn="l">
              <a:buClr>
                <a:srgbClr val="C00000"/>
              </a:buClr>
              <a:buFont typeface="Wingdings" panose="05000000000000000000" pitchFamily="2" charset="2"/>
              <a:buChar char="v"/>
            </a:pPr>
            <a:r>
              <a:rPr lang="en-US" sz="2000" dirty="0">
                <a:latin typeface="Calibri" panose="020F0502020204030204" pitchFamily="34" charset="0"/>
              </a:rPr>
              <a:t>Existing employees </a:t>
            </a:r>
            <a:r>
              <a:rPr lang="en-US" sz="2000" b="0" dirty="0">
                <a:latin typeface="Calibri" panose="020F0502020204030204" pitchFamily="34" charset="0"/>
              </a:rPr>
              <a:t>= revise once every year (calculated from the point of the last good faith estimate) and when there is a significant change.</a:t>
            </a:r>
          </a:p>
          <a:p>
            <a:pPr marL="1144272" lvl="3" indent="-514350" algn="l">
              <a:buClr>
                <a:srgbClr val="C00000"/>
              </a:buClr>
              <a:buFont typeface="Wingdings" panose="05000000000000000000" pitchFamily="2" charset="2"/>
              <a:buChar char="v"/>
            </a:pPr>
            <a:r>
              <a:rPr lang="en-US" sz="2000" dirty="0">
                <a:latin typeface="Calibri" panose="020F0502020204030204" pitchFamily="34" charset="0"/>
              </a:rPr>
              <a:t>Translations required </a:t>
            </a:r>
            <a:r>
              <a:rPr lang="en-US" sz="2000" b="0" dirty="0">
                <a:latin typeface="Calibri" panose="020F0502020204030204" pitchFamily="34" charset="0"/>
              </a:rPr>
              <a:t>= must be provided in English and primary language of the employee.</a:t>
            </a:r>
          </a:p>
        </p:txBody>
      </p:sp>
      <p:sp>
        <p:nvSpPr>
          <p:cNvPr id="3" name="Title 2"/>
          <p:cNvSpPr>
            <a:spLocks noGrp="1"/>
          </p:cNvSpPr>
          <p:nvPr>
            <p:ph type="title"/>
          </p:nvPr>
        </p:nvSpPr>
        <p:spPr/>
        <p:txBody>
          <a:bodyPr/>
          <a:lstStyle/>
          <a:p>
            <a:r>
              <a:rPr lang="en-US" sz="4000" dirty="0">
                <a:latin typeface="Calibri" panose="020F0502020204030204" pitchFamily="34" charset="0"/>
              </a:rPr>
              <a:t>Good faith estimate</a:t>
            </a:r>
          </a:p>
        </p:txBody>
      </p:sp>
    </p:spTree>
    <p:extLst>
      <p:ext uri="{BB962C8B-B14F-4D97-AF65-F5344CB8AC3E}">
        <p14:creationId xmlns:p14="http://schemas.microsoft.com/office/powerpoint/2010/main" val="37114605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457200" lvl="1" indent="-457200" algn="l">
              <a:buClr>
                <a:srgbClr val="C00000"/>
              </a:buClr>
              <a:buFont typeface="+mj-lt"/>
              <a:buAutoNum type="arabicPeriod" startAt="2"/>
            </a:pPr>
            <a:endParaRPr lang="en-US" sz="2000" dirty="0">
              <a:latin typeface="Calibri" panose="020F0502020204030204" pitchFamily="34" charset="0"/>
            </a:endParaRPr>
          </a:p>
          <a:p>
            <a:pPr marL="457200" lvl="1" indent="-457200" algn="l">
              <a:spcAft>
                <a:spcPts val="1200"/>
              </a:spcAft>
              <a:buClr>
                <a:srgbClr val="C00000"/>
              </a:buClr>
              <a:buFont typeface="+mj-lt"/>
              <a:buAutoNum type="arabicPeriod" startAt="2"/>
            </a:pPr>
            <a:r>
              <a:rPr lang="en-US" sz="2000" dirty="0">
                <a:latin typeface="Calibri" panose="020F0502020204030204" pitchFamily="34" charset="0"/>
              </a:rPr>
              <a:t>Employee can notify employer of a significant change. </a:t>
            </a:r>
          </a:p>
          <a:p>
            <a:pPr marL="1087122" lvl="3" indent="-457200" algn="l">
              <a:spcAft>
                <a:spcPts val="1200"/>
              </a:spcAft>
              <a:buClr>
                <a:srgbClr val="C00000"/>
              </a:buClr>
              <a:buFont typeface="Wingdings" panose="05000000000000000000" pitchFamily="2" charset="2"/>
              <a:buChar char="v"/>
            </a:pPr>
            <a:r>
              <a:rPr lang="en-US" sz="2000" dirty="0">
                <a:latin typeface="Calibri" panose="020F0502020204030204" pitchFamily="34" charset="0"/>
              </a:rPr>
              <a:t>Significant change </a:t>
            </a:r>
            <a:r>
              <a:rPr lang="en-US" sz="2000" b="0" dirty="0">
                <a:latin typeface="Calibri" panose="020F0502020204030204" pitchFamily="34" charset="0"/>
              </a:rPr>
              <a:t>= difference of at least </a:t>
            </a:r>
            <a:r>
              <a:rPr lang="en-US" sz="2000" dirty="0">
                <a:solidFill>
                  <a:srgbClr val="0070C0"/>
                </a:solidFill>
                <a:latin typeface="Calibri" panose="020F0502020204030204" pitchFamily="34" charset="0"/>
              </a:rPr>
              <a:t>30%</a:t>
            </a:r>
            <a:r>
              <a:rPr lang="en-US" sz="2000" b="0" dirty="0">
                <a:latin typeface="Calibri" panose="020F0502020204030204" pitchFamily="34" charset="0"/>
              </a:rPr>
              <a:t> between the GFE and median number of scheduled hours in written work schedules, over the one or more three-month periods. </a:t>
            </a:r>
            <a:endParaRPr lang="en-US" sz="2000" dirty="0">
              <a:latin typeface="Calibri" panose="020F0502020204030204" pitchFamily="34" charset="0"/>
            </a:endParaRPr>
          </a:p>
          <a:p>
            <a:pPr marL="457200" lvl="1" indent="-457200" algn="l">
              <a:spcAft>
                <a:spcPts val="1200"/>
              </a:spcAft>
              <a:buClr>
                <a:srgbClr val="C00000"/>
              </a:buClr>
              <a:buFont typeface="+mj-lt"/>
              <a:buAutoNum type="arabicPeriod" startAt="2"/>
            </a:pPr>
            <a:r>
              <a:rPr lang="en-US" sz="2000" dirty="0">
                <a:latin typeface="Calibri" panose="020F0502020204030204" pitchFamily="34" charset="0"/>
              </a:rPr>
              <a:t>Upon notification of a significant change, employer must initiate an “interactive process” with employee. </a:t>
            </a:r>
          </a:p>
          <a:p>
            <a:pPr marL="457200" lvl="1" indent="-457200" algn="l">
              <a:spcAft>
                <a:spcPts val="1200"/>
              </a:spcAft>
              <a:buClr>
                <a:srgbClr val="C00000"/>
              </a:buClr>
              <a:buFont typeface="+mj-lt"/>
              <a:buAutoNum type="arabicPeriod" startAt="2"/>
            </a:pPr>
            <a:r>
              <a:rPr lang="en-US" sz="2000" dirty="0">
                <a:latin typeface="Calibri" panose="020F0502020204030204" pitchFamily="34" charset="0"/>
              </a:rPr>
              <a:t>Employer must complete interactive process within three weeks. </a:t>
            </a:r>
            <a:endParaRPr lang="en-US" sz="2000" b="0" dirty="0">
              <a:latin typeface="Calibri" panose="020F0502020204030204" pitchFamily="34" charset="0"/>
            </a:endParaRPr>
          </a:p>
        </p:txBody>
      </p:sp>
      <p:sp>
        <p:nvSpPr>
          <p:cNvPr id="3" name="Title 2"/>
          <p:cNvSpPr>
            <a:spLocks noGrp="1"/>
          </p:cNvSpPr>
          <p:nvPr>
            <p:ph type="title"/>
          </p:nvPr>
        </p:nvSpPr>
        <p:spPr/>
        <p:txBody>
          <a:bodyPr/>
          <a:lstStyle/>
          <a:p>
            <a:r>
              <a:rPr lang="en-US" sz="4000" dirty="0">
                <a:latin typeface="Calibri" panose="020F0502020204030204" pitchFamily="34" charset="0"/>
              </a:rPr>
              <a:t>Good faith estimate</a:t>
            </a:r>
          </a:p>
        </p:txBody>
      </p:sp>
    </p:spTree>
    <p:extLst>
      <p:ext uri="{BB962C8B-B14F-4D97-AF65-F5344CB8AC3E}">
        <p14:creationId xmlns:p14="http://schemas.microsoft.com/office/powerpoint/2010/main" val="22477487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560070" indent="-514350">
              <a:buClrTx/>
              <a:buFont typeface="+mj-lt"/>
              <a:buAutoNum type="arabicPeriod"/>
            </a:pPr>
            <a:r>
              <a:rPr lang="en-US" sz="2400" dirty="0">
                <a:solidFill>
                  <a:schemeClr val="tx1"/>
                </a:solidFill>
                <a:latin typeface="Calibri" panose="020F0502020204030204" pitchFamily="34" charset="0"/>
              </a:rPr>
              <a:t>Hire date: </a:t>
            </a:r>
            <a:r>
              <a:rPr lang="en-US" sz="2400" b="0" u="sng" dirty="0">
                <a:solidFill>
                  <a:schemeClr val="tx1"/>
                </a:solidFill>
                <a:latin typeface="Calibri" panose="020F0502020204030204" pitchFamily="34" charset="0"/>
              </a:rPr>
              <a:t>January 1, 2017</a:t>
            </a:r>
          </a:p>
          <a:p>
            <a:pPr marL="560070" indent="-514350">
              <a:buClrTx/>
              <a:buFont typeface="+mj-lt"/>
              <a:buAutoNum type="arabicPeriod"/>
            </a:pPr>
            <a:r>
              <a:rPr lang="en-US" sz="2400" dirty="0">
                <a:solidFill>
                  <a:schemeClr val="tx1"/>
                </a:solidFill>
                <a:latin typeface="Calibri" panose="020F0502020204030204" pitchFamily="34" charset="0"/>
              </a:rPr>
              <a:t>Median number of hours over the course of the year</a:t>
            </a:r>
          </a:p>
          <a:p>
            <a:pPr marL="560070" indent="-514350">
              <a:buClrTx/>
              <a:buFont typeface="+mj-lt"/>
              <a:buAutoNum type="arabicPeriod"/>
            </a:pPr>
            <a:endParaRPr lang="en-US" dirty="0">
              <a:solidFill>
                <a:schemeClr val="tx1"/>
              </a:solidFill>
              <a:latin typeface="Calibri" panose="020F0502020204030204" pitchFamily="34" charset="0"/>
            </a:endParaRPr>
          </a:p>
          <a:p>
            <a:pPr marL="560070" indent="-514350">
              <a:buClrTx/>
              <a:buFont typeface="+mj-lt"/>
              <a:buAutoNum type="arabicPeriod"/>
            </a:pPr>
            <a:endParaRPr lang="en-US" dirty="0">
              <a:solidFill>
                <a:schemeClr val="tx1"/>
              </a:solidFill>
              <a:latin typeface="Calibri" panose="020F0502020204030204" pitchFamily="34" charset="0"/>
            </a:endParaRPr>
          </a:p>
          <a:p>
            <a:pPr marL="560070" indent="-514350">
              <a:buClrTx/>
              <a:buFont typeface="+mj-lt"/>
              <a:buAutoNum type="arabicPeriod"/>
            </a:pPr>
            <a:endParaRPr lang="en-US" dirty="0">
              <a:solidFill>
                <a:schemeClr val="tx1"/>
              </a:solidFill>
              <a:latin typeface="Calibri" panose="020F0502020204030204" pitchFamily="34" charset="0"/>
            </a:endParaRPr>
          </a:p>
          <a:p>
            <a:pPr marL="560070" indent="-514350">
              <a:buClrTx/>
              <a:buFont typeface="+mj-lt"/>
              <a:buAutoNum type="arabicPeriod"/>
            </a:pPr>
            <a:endParaRPr lang="en-US" dirty="0">
              <a:solidFill>
                <a:schemeClr val="tx1"/>
              </a:solidFill>
              <a:latin typeface="Calibri" panose="020F0502020204030204" pitchFamily="34" charset="0"/>
            </a:endParaRPr>
          </a:p>
          <a:p>
            <a:pPr marL="560070" indent="-514350">
              <a:buClrTx/>
              <a:buFont typeface="+mj-lt"/>
              <a:buAutoNum type="arabicPeriod"/>
            </a:pPr>
            <a:endParaRPr lang="en-US" sz="1200" dirty="0">
              <a:solidFill>
                <a:schemeClr val="tx1"/>
              </a:solidFill>
              <a:latin typeface="Calibri" panose="020F0502020204030204" pitchFamily="34" charset="0"/>
            </a:endParaRPr>
          </a:p>
          <a:p>
            <a:pPr marL="560070" indent="-514350">
              <a:buClrTx/>
              <a:buFont typeface="+mj-lt"/>
              <a:buAutoNum type="arabicPeriod"/>
            </a:pPr>
            <a:endParaRPr lang="en-US" sz="1200" dirty="0">
              <a:solidFill>
                <a:schemeClr val="tx1"/>
              </a:solidFill>
              <a:latin typeface="Calibri" panose="020F0502020204030204" pitchFamily="34" charset="0"/>
            </a:endParaRPr>
          </a:p>
          <a:p>
            <a:pPr marL="560070" indent="-514350">
              <a:buClrTx/>
              <a:buFont typeface="+mj-lt"/>
              <a:buAutoNum type="arabicPeriod"/>
            </a:pPr>
            <a:r>
              <a:rPr lang="en-US" sz="2400" dirty="0">
                <a:solidFill>
                  <a:schemeClr val="tx1"/>
                </a:solidFill>
                <a:latin typeface="Calibri" panose="020F0502020204030204" pitchFamily="34" charset="0"/>
              </a:rPr>
              <a:t>On-call shifts</a:t>
            </a:r>
          </a:p>
          <a:p>
            <a:pPr marL="45720" indent="0">
              <a:buNone/>
            </a:pPr>
            <a:endParaRPr lang="en-US" b="0" dirty="0">
              <a:highlight>
                <a:srgbClr val="FFFF00"/>
              </a:highlight>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rgbClr val="FFFF00"/>
                </a:solidFill>
                <a:latin typeface="Calibri" panose="020F0502020204030204" pitchFamily="34" charset="0"/>
              </a:rPr>
              <a:t>Example</a:t>
            </a:r>
            <a:r>
              <a:rPr lang="en-US" sz="4000" dirty="0">
                <a:latin typeface="Calibri" panose="020F0502020204030204" pitchFamily="34" charset="0"/>
              </a:rPr>
              <a:t> – Good Faith estimate</a:t>
            </a:r>
          </a:p>
        </p:txBody>
      </p:sp>
      <p:graphicFrame>
        <p:nvGraphicFramePr>
          <p:cNvPr id="4" name="Table 3"/>
          <p:cNvGraphicFramePr>
            <a:graphicFrameLocks noGrp="1"/>
          </p:cNvGraphicFramePr>
          <p:nvPr>
            <p:extLst>
              <p:ext uri="{D42A27DB-BD31-4B8C-83A1-F6EECF244321}">
                <p14:modId xmlns:p14="http://schemas.microsoft.com/office/powerpoint/2010/main" val="2878252996"/>
              </p:ext>
            </p:extLst>
          </p:nvPr>
        </p:nvGraphicFramePr>
        <p:xfrm>
          <a:off x="999978" y="2819399"/>
          <a:ext cx="6113586" cy="2075766"/>
        </p:xfrm>
        <a:graphic>
          <a:graphicData uri="http://schemas.openxmlformats.org/drawingml/2006/table">
            <a:tbl>
              <a:tblPr firstRow="1" bandRow="1">
                <a:tableStyleId>{5940675A-B579-460E-94D1-54222C63F5DA}</a:tableStyleId>
              </a:tblPr>
              <a:tblGrid>
                <a:gridCol w="3343422">
                  <a:extLst>
                    <a:ext uri="{9D8B030D-6E8A-4147-A177-3AD203B41FA5}">
                      <a16:colId xmlns:a16="http://schemas.microsoft.com/office/drawing/2014/main" val="3650580227"/>
                    </a:ext>
                  </a:extLst>
                </a:gridCol>
                <a:gridCol w="2770164">
                  <a:extLst>
                    <a:ext uri="{9D8B030D-6E8A-4147-A177-3AD203B41FA5}">
                      <a16:colId xmlns:a16="http://schemas.microsoft.com/office/drawing/2014/main" val="3334185867"/>
                    </a:ext>
                  </a:extLst>
                </a:gridCol>
              </a:tblGrid>
              <a:tr h="374107">
                <a:tc>
                  <a:txBody>
                    <a:bodyPr/>
                    <a:lstStyle/>
                    <a:p>
                      <a:pPr algn="r"/>
                      <a:r>
                        <a:rPr lang="en-US" sz="1600" b="1" i="0" dirty="0">
                          <a:latin typeface="Calibri" panose="020F0502020204030204" pitchFamily="34" charset="0"/>
                        </a:rPr>
                        <a:t>Year</a:t>
                      </a:r>
                      <a:r>
                        <a:rPr lang="en-US" sz="1600" b="1" i="0" baseline="0" dirty="0">
                          <a:latin typeface="Calibri" panose="020F0502020204030204" pitchFamily="34" charset="0"/>
                        </a:rPr>
                        <a:t> begins</a:t>
                      </a:r>
                      <a:endParaRPr lang="en-US" sz="1600" b="1" i="0" dirty="0">
                        <a:latin typeface="Calibri" panose="020F0502020204030204" pitchFamily="34" charset="0"/>
                      </a:endParaRPr>
                    </a:p>
                  </a:txBody>
                  <a:tcPr>
                    <a:solidFill>
                      <a:schemeClr val="bg1">
                        <a:lumMod val="75000"/>
                      </a:schemeClr>
                    </a:solidFill>
                  </a:tcPr>
                </a:tc>
                <a:tc>
                  <a:txBody>
                    <a:bodyPr/>
                    <a:lstStyle/>
                    <a:p>
                      <a:pPr algn="r"/>
                      <a:r>
                        <a:rPr lang="en-US" sz="1600" b="1" i="0" dirty="0">
                          <a:latin typeface="Calibri" panose="020F0502020204030204" pitchFamily="34" charset="0"/>
                        </a:rPr>
                        <a:t>January</a:t>
                      </a:r>
                      <a:r>
                        <a:rPr lang="en-US" sz="1600" b="1" i="0" baseline="0" dirty="0">
                          <a:latin typeface="Calibri" panose="020F0502020204030204" pitchFamily="34" charset="0"/>
                        </a:rPr>
                        <a:t> 2017</a:t>
                      </a:r>
                      <a:endParaRPr lang="en-US" sz="1600" b="1" i="0" dirty="0">
                        <a:latin typeface="Calibri" panose="020F0502020204030204" pitchFamily="34" charset="0"/>
                      </a:endParaRPr>
                    </a:p>
                  </a:txBody>
                  <a:tcPr>
                    <a:solidFill>
                      <a:schemeClr val="bg1">
                        <a:lumMod val="75000"/>
                      </a:schemeClr>
                    </a:solidFill>
                  </a:tcPr>
                </a:tc>
                <a:extLst>
                  <a:ext uri="{0D108BD9-81ED-4DB2-BD59-A6C34878D82A}">
                    <a16:rowId xmlns:a16="http://schemas.microsoft.com/office/drawing/2014/main" val="374477171"/>
                  </a:ext>
                </a:extLst>
              </a:tr>
              <a:tr h="374107">
                <a:tc>
                  <a:txBody>
                    <a:bodyPr/>
                    <a:lstStyle/>
                    <a:p>
                      <a:pPr algn="r"/>
                      <a:r>
                        <a:rPr lang="en-US" sz="1600" b="0" i="0" dirty="0">
                          <a:latin typeface="Calibri" panose="020F0502020204030204" pitchFamily="34" charset="0"/>
                        </a:rPr>
                        <a:t>Quarter</a:t>
                      </a:r>
                      <a:r>
                        <a:rPr lang="en-US" sz="1600" b="0" i="0" baseline="0" dirty="0">
                          <a:latin typeface="Calibri" panose="020F0502020204030204" pitchFamily="34" charset="0"/>
                        </a:rPr>
                        <a:t> One (January – March)</a:t>
                      </a:r>
                      <a:endParaRPr lang="en-US" sz="1600" b="0" i="0" dirty="0">
                        <a:latin typeface="Calibri" panose="020F0502020204030204" pitchFamily="34" charset="0"/>
                      </a:endParaRPr>
                    </a:p>
                  </a:txBody>
                  <a:tcPr/>
                </a:tc>
                <a:tc>
                  <a:txBody>
                    <a:bodyPr/>
                    <a:lstStyle/>
                    <a:p>
                      <a:pPr algn="r"/>
                      <a:r>
                        <a:rPr lang="en-US" sz="1600" b="0" i="0" dirty="0">
                          <a:latin typeface="Calibri" panose="020F0502020204030204" pitchFamily="34" charset="0"/>
                        </a:rPr>
                        <a:t>20 hours</a:t>
                      </a:r>
                    </a:p>
                  </a:txBody>
                  <a:tcPr/>
                </a:tc>
                <a:extLst>
                  <a:ext uri="{0D108BD9-81ED-4DB2-BD59-A6C34878D82A}">
                    <a16:rowId xmlns:a16="http://schemas.microsoft.com/office/drawing/2014/main" val="2990656495"/>
                  </a:ext>
                </a:extLst>
              </a:tr>
              <a:tr h="374107">
                <a:tc>
                  <a:txBody>
                    <a:bodyPr/>
                    <a:lstStyle/>
                    <a:p>
                      <a:pPr algn="r"/>
                      <a:r>
                        <a:rPr lang="en-US" sz="1600" b="0" i="0" dirty="0">
                          <a:latin typeface="Calibri" panose="020F0502020204030204" pitchFamily="34" charset="0"/>
                        </a:rPr>
                        <a:t>Quarter Two (April – June)</a:t>
                      </a:r>
                    </a:p>
                  </a:txBody>
                  <a:tcPr/>
                </a:tc>
                <a:tc>
                  <a:txBody>
                    <a:bodyPr/>
                    <a:lstStyle/>
                    <a:p>
                      <a:pPr algn="r"/>
                      <a:r>
                        <a:rPr lang="en-US" sz="1600" b="0" i="0" dirty="0">
                          <a:latin typeface="Calibri" panose="020F0502020204030204" pitchFamily="34" charset="0"/>
                        </a:rPr>
                        <a:t>20 hours</a:t>
                      </a:r>
                    </a:p>
                  </a:txBody>
                  <a:tcPr/>
                </a:tc>
                <a:extLst>
                  <a:ext uri="{0D108BD9-81ED-4DB2-BD59-A6C34878D82A}">
                    <a16:rowId xmlns:a16="http://schemas.microsoft.com/office/drawing/2014/main" val="118078207"/>
                  </a:ext>
                </a:extLst>
              </a:tr>
              <a:tr h="374107">
                <a:tc>
                  <a:txBody>
                    <a:bodyPr/>
                    <a:lstStyle/>
                    <a:p>
                      <a:pPr algn="r"/>
                      <a:r>
                        <a:rPr lang="en-US" sz="1600" b="0" i="0" dirty="0">
                          <a:latin typeface="Calibri" panose="020F0502020204030204" pitchFamily="34" charset="0"/>
                        </a:rPr>
                        <a:t>Quarter Three</a:t>
                      </a:r>
                      <a:r>
                        <a:rPr lang="en-US" sz="1600" b="0" i="0" baseline="0" dirty="0">
                          <a:latin typeface="Calibri" panose="020F0502020204030204" pitchFamily="34" charset="0"/>
                        </a:rPr>
                        <a:t> (July – September)</a:t>
                      </a:r>
                      <a:endParaRPr lang="en-US" sz="1600" b="0" i="0" dirty="0">
                        <a:latin typeface="Calibri" panose="020F0502020204030204" pitchFamily="34" charset="0"/>
                      </a:endParaRPr>
                    </a:p>
                  </a:txBody>
                  <a:tcPr/>
                </a:tc>
                <a:tc>
                  <a:txBody>
                    <a:bodyPr/>
                    <a:lstStyle/>
                    <a:p>
                      <a:pPr algn="r"/>
                      <a:r>
                        <a:rPr lang="en-US" sz="1600" b="0" i="0" dirty="0">
                          <a:latin typeface="Calibri" panose="020F0502020204030204" pitchFamily="34" charset="0"/>
                        </a:rPr>
                        <a:t>20 hours</a:t>
                      </a:r>
                    </a:p>
                  </a:txBody>
                  <a:tcPr/>
                </a:tc>
                <a:extLst>
                  <a:ext uri="{0D108BD9-81ED-4DB2-BD59-A6C34878D82A}">
                    <a16:rowId xmlns:a16="http://schemas.microsoft.com/office/drawing/2014/main" val="3690895728"/>
                  </a:ext>
                </a:extLst>
              </a:tr>
              <a:tr h="579338">
                <a:tc>
                  <a:txBody>
                    <a:bodyPr/>
                    <a:lstStyle/>
                    <a:p>
                      <a:pPr algn="r"/>
                      <a:r>
                        <a:rPr lang="en-US" sz="1600" b="0" i="0" dirty="0">
                          <a:latin typeface="Calibri" panose="020F0502020204030204" pitchFamily="34" charset="0"/>
                        </a:rPr>
                        <a:t>Quarter</a:t>
                      </a:r>
                      <a:r>
                        <a:rPr lang="en-US" sz="1600" b="0" i="0" baseline="0" dirty="0">
                          <a:latin typeface="Calibri" panose="020F0502020204030204" pitchFamily="34" charset="0"/>
                        </a:rPr>
                        <a:t> Four (October – December)</a:t>
                      </a:r>
                      <a:endParaRPr lang="en-US" sz="1600" b="0" i="0" dirty="0">
                        <a:latin typeface="Calibri" panose="020F0502020204030204" pitchFamily="34" charset="0"/>
                      </a:endParaRPr>
                    </a:p>
                  </a:txBody>
                  <a:tcPr/>
                </a:tc>
                <a:tc>
                  <a:txBody>
                    <a:bodyPr/>
                    <a:lstStyle/>
                    <a:p>
                      <a:pPr algn="r"/>
                      <a:r>
                        <a:rPr lang="en-US" sz="1600" b="0" i="0" dirty="0">
                          <a:latin typeface="Calibri" panose="020F0502020204030204" pitchFamily="34" charset="0"/>
                        </a:rPr>
                        <a:t>35 hours</a:t>
                      </a:r>
                    </a:p>
                  </a:txBody>
                  <a:tcPr/>
                </a:tc>
                <a:extLst>
                  <a:ext uri="{0D108BD9-81ED-4DB2-BD59-A6C34878D82A}">
                    <a16:rowId xmlns:a16="http://schemas.microsoft.com/office/drawing/2014/main" val="111688656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45328591"/>
              </p:ext>
            </p:extLst>
          </p:nvPr>
        </p:nvGraphicFramePr>
        <p:xfrm>
          <a:off x="983566" y="5625433"/>
          <a:ext cx="6096000" cy="767080"/>
        </p:xfrm>
        <a:graphic>
          <a:graphicData uri="http://schemas.openxmlformats.org/drawingml/2006/table">
            <a:tbl>
              <a:tblPr firstRow="1" bandRow="1">
                <a:tableStyleId>{5940675A-B579-460E-94D1-54222C63F5DA}</a:tableStyleId>
              </a:tblPr>
              <a:tblGrid>
                <a:gridCol w="3359834">
                  <a:extLst>
                    <a:ext uri="{9D8B030D-6E8A-4147-A177-3AD203B41FA5}">
                      <a16:colId xmlns:a16="http://schemas.microsoft.com/office/drawing/2014/main" val="578662559"/>
                    </a:ext>
                  </a:extLst>
                </a:gridCol>
                <a:gridCol w="2736166">
                  <a:extLst>
                    <a:ext uri="{9D8B030D-6E8A-4147-A177-3AD203B41FA5}">
                      <a16:colId xmlns:a16="http://schemas.microsoft.com/office/drawing/2014/main" val="2743430319"/>
                    </a:ext>
                  </a:extLst>
                </a:gridCol>
              </a:tblGrid>
              <a:tr h="370840">
                <a:tc>
                  <a:txBody>
                    <a:bodyPr/>
                    <a:lstStyle/>
                    <a:p>
                      <a:pPr algn="r"/>
                      <a:r>
                        <a:rPr lang="en-US" sz="1600" b="1" dirty="0"/>
                        <a:t>Yes</a:t>
                      </a:r>
                    </a:p>
                  </a:txBody>
                  <a:tcPr/>
                </a:tc>
                <a:tc>
                  <a:txBody>
                    <a:bodyPr/>
                    <a:lstStyle/>
                    <a:p>
                      <a:pPr algn="r"/>
                      <a:r>
                        <a:rPr lang="en-US" sz="2000" b="1" i="0" dirty="0">
                          <a:latin typeface="Calibri" panose="020F0502020204030204" pitchFamily="34" charset="0"/>
                          <a:sym typeface="Wingdings" panose="05000000000000000000" pitchFamily="2" charset="2"/>
                        </a:rPr>
                        <a:t></a:t>
                      </a:r>
                      <a:endParaRPr lang="en-US" sz="2000" b="1" i="0" dirty="0">
                        <a:latin typeface="Calibri" panose="020F0502020204030204" pitchFamily="34" charset="0"/>
                      </a:endParaRPr>
                    </a:p>
                  </a:txBody>
                  <a:tcPr/>
                </a:tc>
                <a:extLst>
                  <a:ext uri="{0D108BD9-81ED-4DB2-BD59-A6C34878D82A}">
                    <a16:rowId xmlns:a16="http://schemas.microsoft.com/office/drawing/2014/main" val="3319751885"/>
                  </a:ext>
                </a:extLst>
              </a:tr>
              <a:tr h="370840">
                <a:tc>
                  <a:txBody>
                    <a:bodyPr/>
                    <a:lstStyle/>
                    <a:p>
                      <a:pPr algn="r"/>
                      <a:r>
                        <a:rPr lang="en-US" sz="1600" b="1" dirty="0"/>
                        <a:t>No</a:t>
                      </a:r>
                    </a:p>
                  </a:txBody>
                  <a:tcPr/>
                </a:tc>
                <a:tc>
                  <a:txBody>
                    <a:bodyPr/>
                    <a:lstStyle/>
                    <a:p>
                      <a:endParaRPr lang="en-US" sz="1600" dirty="0"/>
                    </a:p>
                  </a:txBody>
                  <a:tcPr/>
                </a:tc>
                <a:extLst>
                  <a:ext uri="{0D108BD9-81ED-4DB2-BD59-A6C34878D82A}">
                    <a16:rowId xmlns:a16="http://schemas.microsoft.com/office/drawing/2014/main" val="2078549010"/>
                  </a:ext>
                </a:extLst>
              </a:tr>
            </a:tbl>
          </a:graphicData>
        </a:graphic>
      </p:graphicFrame>
    </p:spTree>
    <p:extLst>
      <p:ext uri="{BB962C8B-B14F-4D97-AF65-F5344CB8AC3E}">
        <p14:creationId xmlns:p14="http://schemas.microsoft.com/office/powerpoint/2010/main" val="22089292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00"/>
                </a:solidFill>
                <a:latin typeface="Calibri" panose="020F0502020204030204" pitchFamily="34" charset="0"/>
              </a:rPr>
              <a:t>EXAMPLES</a:t>
            </a:r>
            <a:r>
              <a:rPr lang="en-US" dirty="0">
                <a:latin typeface="Calibri" panose="020F0502020204030204" pitchFamily="34" charset="0"/>
              </a:rPr>
              <a:t> – 30% SIGNIFICANT CHANGE</a:t>
            </a:r>
          </a:p>
        </p:txBody>
      </p:sp>
      <p:graphicFrame>
        <p:nvGraphicFramePr>
          <p:cNvPr id="4" name="Table 3"/>
          <p:cNvGraphicFramePr>
            <a:graphicFrameLocks noGrp="1"/>
          </p:cNvGraphicFramePr>
          <p:nvPr>
            <p:extLst>
              <p:ext uri="{D42A27DB-BD31-4B8C-83A1-F6EECF244321}">
                <p14:modId xmlns:p14="http://schemas.microsoft.com/office/powerpoint/2010/main" val="2347980736"/>
              </p:ext>
            </p:extLst>
          </p:nvPr>
        </p:nvGraphicFramePr>
        <p:xfrm>
          <a:off x="393700" y="1905000"/>
          <a:ext cx="8381261" cy="2671778"/>
        </p:xfrm>
        <a:graphic>
          <a:graphicData uri="http://schemas.openxmlformats.org/drawingml/2006/table">
            <a:tbl>
              <a:tblPr firstRow="1" firstCol="1" bandRow="1">
                <a:tableStyleId>{5C22544A-7EE6-4342-B048-85BDC9FD1C3A}</a:tableStyleId>
              </a:tblPr>
              <a:tblGrid>
                <a:gridCol w="2260446">
                  <a:extLst>
                    <a:ext uri="{9D8B030D-6E8A-4147-A177-3AD203B41FA5}">
                      <a16:colId xmlns:a16="http://schemas.microsoft.com/office/drawing/2014/main" val="652804985"/>
                    </a:ext>
                  </a:extLst>
                </a:gridCol>
                <a:gridCol w="3068191">
                  <a:extLst>
                    <a:ext uri="{9D8B030D-6E8A-4147-A177-3AD203B41FA5}">
                      <a16:colId xmlns:a16="http://schemas.microsoft.com/office/drawing/2014/main" val="3572733786"/>
                    </a:ext>
                  </a:extLst>
                </a:gridCol>
                <a:gridCol w="3052624">
                  <a:extLst>
                    <a:ext uri="{9D8B030D-6E8A-4147-A177-3AD203B41FA5}">
                      <a16:colId xmlns:a16="http://schemas.microsoft.com/office/drawing/2014/main" val="611886614"/>
                    </a:ext>
                  </a:extLst>
                </a:gridCol>
              </a:tblGrid>
              <a:tr h="914400">
                <a:tc>
                  <a:txBody>
                    <a:bodyPr/>
                    <a:lstStyle/>
                    <a:p>
                      <a:pPr marL="0" marR="0" algn="l">
                        <a:spcBef>
                          <a:spcPts val="0"/>
                        </a:spcBef>
                        <a:spcAft>
                          <a:spcPts val="0"/>
                        </a:spcAft>
                      </a:pPr>
                      <a:r>
                        <a:rPr lang="en-US" sz="2400" dirty="0">
                          <a:solidFill>
                            <a:schemeClr val="bg1"/>
                          </a:solidFill>
                          <a:effectLst/>
                        </a:rPr>
                        <a:t>Estimate Median Hours</a:t>
                      </a:r>
                      <a:endParaRPr lang="en-US"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lumMod val="50000"/>
                        <a:lumOff val="50000"/>
                      </a:schemeClr>
                    </a:solidFill>
                  </a:tcPr>
                </a:tc>
                <a:tc>
                  <a:txBody>
                    <a:bodyPr/>
                    <a:lstStyle/>
                    <a:p>
                      <a:pPr marL="0" marR="0" algn="l">
                        <a:spcBef>
                          <a:spcPts val="0"/>
                        </a:spcBef>
                        <a:spcAft>
                          <a:spcPts val="0"/>
                        </a:spcAft>
                      </a:pPr>
                      <a:r>
                        <a:rPr lang="en-US" sz="2400" dirty="0">
                          <a:solidFill>
                            <a:schemeClr val="bg1"/>
                          </a:solidFill>
                          <a:effectLst/>
                        </a:rPr>
                        <a:t>Significant Change:</a:t>
                      </a:r>
                      <a:r>
                        <a:rPr lang="en-US" sz="2400" baseline="0" dirty="0">
                          <a:solidFill>
                            <a:schemeClr val="bg1"/>
                          </a:solidFill>
                          <a:effectLst/>
                        </a:rPr>
                        <a:t> </a:t>
                      </a:r>
                    </a:p>
                    <a:p>
                      <a:pPr marL="0" marR="0" algn="l">
                        <a:spcBef>
                          <a:spcPts val="0"/>
                        </a:spcBef>
                        <a:spcAft>
                          <a:spcPts val="0"/>
                        </a:spcAft>
                      </a:pPr>
                      <a:r>
                        <a:rPr lang="en-US" sz="2400" dirty="0">
                          <a:solidFill>
                            <a:srgbClr val="FFFF00"/>
                          </a:solidFill>
                          <a:effectLst/>
                        </a:rPr>
                        <a:t>Adding Hours</a:t>
                      </a:r>
                      <a:endParaRPr lang="en-US" sz="2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lumMod val="50000"/>
                        <a:lumOff val="50000"/>
                      </a:schemeClr>
                    </a:solidFill>
                  </a:tcPr>
                </a:tc>
                <a:tc>
                  <a:txBody>
                    <a:bodyPr/>
                    <a:lstStyle/>
                    <a:p>
                      <a:pPr marL="0" marR="0" algn="l">
                        <a:spcBef>
                          <a:spcPts val="0"/>
                        </a:spcBef>
                        <a:spcAft>
                          <a:spcPts val="0"/>
                        </a:spcAft>
                      </a:pPr>
                      <a:r>
                        <a:rPr lang="en-US" sz="2400" dirty="0">
                          <a:solidFill>
                            <a:schemeClr val="bg1"/>
                          </a:solidFill>
                          <a:effectLst/>
                        </a:rPr>
                        <a:t>Significant Change: </a:t>
                      </a:r>
                      <a:r>
                        <a:rPr lang="en-US" sz="2400" dirty="0">
                          <a:solidFill>
                            <a:srgbClr val="FFFF00"/>
                          </a:solidFill>
                          <a:effectLst/>
                        </a:rPr>
                        <a:t>Subtracting Hours</a:t>
                      </a:r>
                      <a:endParaRPr lang="en-US" sz="2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tx1">
                        <a:lumMod val="50000"/>
                        <a:lumOff val="50000"/>
                      </a:schemeClr>
                    </a:solidFill>
                  </a:tcPr>
                </a:tc>
                <a:extLst>
                  <a:ext uri="{0D108BD9-81ED-4DB2-BD59-A6C34878D82A}">
                    <a16:rowId xmlns:a16="http://schemas.microsoft.com/office/drawing/2014/main" val="2925158522"/>
                  </a:ext>
                </a:extLst>
              </a:tr>
              <a:tr h="458353">
                <a:tc>
                  <a:txBody>
                    <a:bodyPr/>
                    <a:lstStyle/>
                    <a:p>
                      <a:pPr marL="0" marR="0" algn="l">
                        <a:spcBef>
                          <a:spcPts val="0"/>
                        </a:spcBef>
                        <a:spcAft>
                          <a:spcPts val="0"/>
                        </a:spcAft>
                      </a:pPr>
                      <a:r>
                        <a:rPr lang="en-US" sz="2400" dirty="0">
                          <a:solidFill>
                            <a:schemeClr val="tx1"/>
                          </a:solidFill>
                          <a:effectLst/>
                        </a:rPr>
                        <a:t>40</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400" dirty="0">
                          <a:effectLst/>
                        </a:rPr>
                        <a:t>52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400" dirty="0">
                          <a:effectLst/>
                        </a:rPr>
                        <a:t>28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813932056"/>
                  </a:ext>
                </a:extLst>
              </a:tr>
              <a:tr h="458353">
                <a:tc>
                  <a:txBody>
                    <a:bodyPr/>
                    <a:lstStyle/>
                    <a:p>
                      <a:pPr marL="0" marR="0" algn="l">
                        <a:spcBef>
                          <a:spcPts val="0"/>
                        </a:spcBef>
                        <a:spcAft>
                          <a:spcPts val="0"/>
                        </a:spcAft>
                      </a:pPr>
                      <a:r>
                        <a:rPr lang="en-US" sz="2400" dirty="0">
                          <a:solidFill>
                            <a:schemeClr val="tx1"/>
                          </a:solidFill>
                          <a:effectLst/>
                        </a:rPr>
                        <a:t>30</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spcBef>
                          <a:spcPts val="0"/>
                        </a:spcBef>
                        <a:spcAft>
                          <a:spcPts val="0"/>
                        </a:spcAft>
                      </a:pPr>
                      <a:r>
                        <a:rPr lang="en-US" sz="2400" dirty="0">
                          <a:effectLst/>
                        </a:rPr>
                        <a:t>39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spcBef>
                          <a:spcPts val="0"/>
                        </a:spcBef>
                        <a:spcAft>
                          <a:spcPts val="0"/>
                        </a:spcAft>
                      </a:pPr>
                      <a:r>
                        <a:rPr lang="en-US" sz="2400" dirty="0">
                          <a:effectLst/>
                        </a:rPr>
                        <a:t>21</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933939320"/>
                  </a:ext>
                </a:extLst>
              </a:tr>
              <a:tr h="458353">
                <a:tc>
                  <a:txBody>
                    <a:bodyPr/>
                    <a:lstStyle/>
                    <a:p>
                      <a:pPr marL="0" marR="0" algn="l">
                        <a:spcBef>
                          <a:spcPts val="0"/>
                        </a:spcBef>
                        <a:spcAft>
                          <a:spcPts val="0"/>
                        </a:spcAft>
                      </a:pPr>
                      <a:r>
                        <a:rPr lang="en-US" sz="2400" dirty="0">
                          <a:solidFill>
                            <a:schemeClr val="tx1"/>
                          </a:solidFill>
                          <a:effectLst/>
                        </a:rPr>
                        <a:t>20</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400" dirty="0">
                          <a:effectLst/>
                        </a:rPr>
                        <a:t>26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400" dirty="0">
                          <a:effectLst/>
                        </a:rPr>
                        <a:t>14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3615503387"/>
                  </a:ext>
                </a:extLst>
              </a:tr>
              <a:tr h="382319">
                <a:tc>
                  <a:txBody>
                    <a:bodyPr/>
                    <a:lstStyle/>
                    <a:p>
                      <a:pPr marL="0" marR="0" algn="l">
                        <a:spcBef>
                          <a:spcPts val="0"/>
                        </a:spcBef>
                        <a:spcAft>
                          <a:spcPts val="0"/>
                        </a:spcAft>
                      </a:pPr>
                      <a:r>
                        <a:rPr lang="en-US" sz="2400" dirty="0">
                          <a:solidFill>
                            <a:schemeClr val="tx1"/>
                          </a:solidFill>
                          <a:effectLst/>
                        </a:rPr>
                        <a:t>10</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spcBef>
                          <a:spcPts val="0"/>
                        </a:spcBef>
                        <a:spcAft>
                          <a:spcPts val="0"/>
                        </a:spcAft>
                      </a:pPr>
                      <a:r>
                        <a:rPr lang="en-US" sz="2400" dirty="0">
                          <a:effectLst/>
                        </a:rPr>
                        <a:t>13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spcBef>
                          <a:spcPts val="0"/>
                        </a:spcBef>
                        <a:spcAft>
                          <a:spcPts val="0"/>
                        </a:spcAft>
                      </a:pPr>
                      <a:r>
                        <a:rPr lang="en-US" sz="2400" dirty="0">
                          <a:effectLst/>
                        </a:rPr>
                        <a:t>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704463573"/>
                  </a:ext>
                </a:extLst>
              </a:tr>
            </a:tbl>
          </a:graphicData>
        </a:graphic>
      </p:graphicFrame>
    </p:spTree>
    <p:extLst>
      <p:ext uri="{BB962C8B-B14F-4D97-AF65-F5344CB8AC3E}">
        <p14:creationId xmlns:p14="http://schemas.microsoft.com/office/powerpoint/2010/main" val="313158012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2286000"/>
            <a:ext cx="8839200" cy="4572000"/>
          </a:xfrm>
        </p:spPr>
        <p:txBody>
          <a:bodyPr>
            <a:normAutofit/>
          </a:bodyPr>
          <a:lstStyle/>
          <a:p>
            <a:pPr marL="0" lvl="1" indent="0" algn="ctr">
              <a:buClr>
                <a:srgbClr val="C00000"/>
              </a:buClr>
              <a:buNone/>
            </a:pPr>
            <a:r>
              <a:rPr lang="en-US" sz="4400" dirty="0">
                <a:solidFill>
                  <a:schemeClr val="tx1"/>
                </a:solidFill>
                <a:latin typeface="Calibri" panose="020F0502020204030204" pitchFamily="34" charset="0"/>
              </a:rPr>
              <a:t>Employee can request schedule preferences prior to posted </a:t>
            </a:r>
          </a:p>
          <a:p>
            <a:pPr marL="0" lvl="1" indent="0" algn="ctr">
              <a:buClr>
                <a:srgbClr val="C00000"/>
              </a:buClr>
              <a:buNone/>
            </a:pPr>
            <a:r>
              <a:rPr lang="en-US" sz="4400" dirty="0">
                <a:solidFill>
                  <a:schemeClr val="tx1"/>
                </a:solidFill>
                <a:latin typeface="Calibri" panose="020F0502020204030204" pitchFamily="34" charset="0"/>
              </a:rPr>
              <a:t>work schedule.</a:t>
            </a:r>
          </a:p>
          <a:p>
            <a:pPr marL="0" lvl="1" indent="0" algn="ctr">
              <a:buClr>
                <a:srgbClr val="C00000"/>
              </a:buClr>
              <a:buNone/>
            </a:pPr>
            <a:endParaRPr lang="en-US" sz="2000" dirty="0">
              <a:solidFill>
                <a:srgbClr val="0070C0"/>
              </a:solidFill>
              <a:latin typeface="Calibri" panose="020F0502020204030204" pitchFamily="34" charset="0"/>
            </a:endParaRPr>
          </a:p>
        </p:txBody>
      </p:sp>
      <p:sp>
        <p:nvSpPr>
          <p:cNvPr id="3" name="Title 2"/>
          <p:cNvSpPr>
            <a:spLocks noGrp="1"/>
          </p:cNvSpPr>
          <p:nvPr>
            <p:ph type="title"/>
          </p:nvPr>
        </p:nvSpPr>
        <p:spPr/>
        <p:txBody>
          <a:bodyPr/>
          <a:lstStyle/>
          <a:p>
            <a:r>
              <a:rPr lang="en-US" sz="4000" dirty="0">
                <a:latin typeface="Calibri" panose="020F0502020204030204" pitchFamily="34" charset="0"/>
              </a:rPr>
              <a:t>Right to request</a:t>
            </a:r>
          </a:p>
        </p:txBody>
      </p:sp>
    </p:spTree>
    <p:extLst>
      <p:ext uri="{BB962C8B-B14F-4D97-AF65-F5344CB8AC3E}">
        <p14:creationId xmlns:p14="http://schemas.microsoft.com/office/powerpoint/2010/main" val="255483942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719071"/>
            <a:ext cx="8686800" cy="5138929"/>
          </a:xfrm>
        </p:spPr>
        <p:txBody>
          <a:bodyPr>
            <a:normAutofit fontScale="92500" lnSpcReduction="10000"/>
          </a:bodyPr>
          <a:lstStyle/>
          <a:p>
            <a:pPr marL="0" lvl="1" indent="0" algn="ctr">
              <a:buClr>
                <a:srgbClr val="C00000"/>
              </a:buClr>
              <a:buNone/>
            </a:pPr>
            <a:endParaRPr lang="en-US" sz="2000" dirty="0">
              <a:solidFill>
                <a:srgbClr val="0070C0"/>
              </a:solidFill>
              <a:latin typeface="Calibri" panose="020F0502020204030204" pitchFamily="34" charset="0"/>
            </a:endParaRPr>
          </a:p>
          <a:p>
            <a:pPr marL="514350" lvl="1" indent="-514350" algn="l">
              <a:buClr>
                <a:srgbClr val="C00000"/>
              </a:buClr>
              <a:buFont typeface="+mj-lt"/>
              <a:buAutoNum type="arabicPeriod"/>
            </a:pPr>
            <a:r>
              <a:rPr lang="en-US" sz="2000" dirty="0">
                <a:latin typeface="Calibri" panose="020F0502020204030204" pitchFamily="34" charset="0"/>
              </a:rPr>
              <a:t>Employee can request work schedule preferences &amp; changes</a:t>
            </a:r>
          </a:p>
          <a:p>
            <a:pPr marL="1144272" lvl="3" indent="-514350" algn="l">
              <a:buClr>
                <a:srgbClr val="C00000"/>
              </a:buClr>
              <a:buFont typeface="Wingdings" panose="05000000000000000000" pitchFamily="2" charset="2"/>
              <a:buChar char="v"/>
            </a:pPr>
            <a:r>
              <a:rPr lang="en-US" sz="2000" b="0" dirty="0">
                <a:latin typeface="Calibri" panose="020F0502020204030204" pitchFamily="34" charset="0"/>
              </a:rPr>
              <a:t>Requests for specific times and locations of work.</a:t>
            </a:r>
          </a:p>
          <a:p>
            <a:pPr marL="514350" lvl="1" indent="-514350" algn="l">
              <a:buClr>
                <a:srgbClr val="C00000"/>
              </a:buClr>
              <a:buFont typeface="+mj-lt"/>
              <a:buAutoNum type="arabicPeriod"/>
            </a:pPr>
            <a:r>
              <a:rPr lang="en-US" sz="2000" dirty="0">
                <a:latin typeface="Calibri" panose="020F0502020204030204" pitchFamily="34" charset="0"/>
              </a:rPr>
              <a:t>Employer must engage in “interactive process”</a:t>
            </a:r>
          </a:p>
          <a:p>
            <a:pPr marL="1144272" lvl="3" indent="-514350" algn="l">
              <a:buClr>
                <a:srgbClr val="C00000"/>
              </a:buClr>
              <a:buFont typeface="Wingdings" panose="05000000000000000000" pitchFamily="2" charset="2"/>
              <a:buChar char="v"/>
            </a:pPr>
            <a:r>
              <a:rPr lang="en-US" sz="2000" b="0" dirty="0">
                <a:latin typeface="Calibri" panose="020F0502020204030204" pitchFamily="34" charset="0"/>
              </a:rPr>
              <a:t>Must initiate discussion within one week of the request; complete the discussion within three weeks.</a:t>
            </a:r>
          </a:p>
          <a:p>
            <a:pPr marL="457200" lvl="1" indent="-457200" algn="l">
              <a:buClr>
                <a:srgbClr val="C00000"/>
              </a:buClr>
              <a:buFont typeface="+mj-lt"/>
              <a:buAutoNum type="arabicPeriod"/>
            </a:pPr>
            <a:r>
              <a:rPr lang="en-US" sz="2000" dirty="0">
                <a:latin typeface="Calibri" panose="020F0502020204030204" pitchFamily="34" charset="0"/>
              </a:rPr>
              <a:t>Employer can ask for “verifying information”</a:t>
            </a:r>
          </a:p>
          <a:p>
            <a:pPr marL="1087122" lvl="3" indent="-457200" algn="l">
              <a:buClr>
                <a:srgbClr val="C00000"/>
              </a:buClr>
              <a:buFont typeface="Wingdings" panose="05000000000000000000" pitchFamily="2" charset="2"/>
              <a:buChar char="v"/>
            </a:pPr>
            <a:r>
              <a:rPr lang="en-US" sz="2000" b="0" dirty="0">
                <a:latin typeface="Calibri" panose="020F0502020204030204" pitchFamily="34" charset="0"/>
              </a:rPr>
              <a:t>Must inform employee of ability to redact private information.</a:t>
            </a:r>
          </a:p>
          <a:p>
            <a:pPr marL="1087122" lvl="3" indent="-457200" algn="l">
              <a:buClr>
                <a:srgbClr val="C00000"/>
              </a:buClr>
              <a:buFont typeface="Wingdings" panose="05000000000000000000" pitchFamily="2" charset="2"/>
              <a:buChar char="v"/>
            </a:pPr>
            <a:r>
              <a:rPr lang="en-US" sz="2000" b="0" dirty="0">
                <a:latin typeface="Calibri" panose="020F0502020204030204" pitchFamily="34" charset="0"/>
              </a:rPr>
              <a:t>Written statement from employee or documentation from third party (e.g. health care professional, school, landlord).</a:t>
            </a:r>
          </a:p>
          <a:p>
            <a:pPr marL="457200" lvl="1" indent="-457200" algn="l">
              <a:buClr>
                <a:srgbClr val="C00000"/>
              </a:buClr>
              <a:buFont typeface="+mj-lt"/>
              <a:buAutoNum type="arabicPeriod"/>
            </a:pPr>
            <a:r>
              <a:rPr lang="en-US" sz="2000" dirty="0">
                <a:solidFill>
                  <a:srgbClr val="0070C0"/>
                </a:solidFill>
                <a:latin typeface="Calibri" panose="020F0502020204030204" pitchFamily="34" charset="0"/>
              </a:rPr>
              <a:t>Employer has increased obligations for requests due to “major life events”</a:t>
            </a:r>
          </a:p>
          <a:p>
            <a:pPr marL="1087122" lvl="3" indent="-457200" algn="l">
              <a:buClr>
                <a:srgbClr val="C00000"/>
              </a:buClr>
              <a:buFont typeface="Wingdings" panose="05000000000000000000" pitchFamily="2" charset="2"/>
              <a:buChar char="v"/>
            </a:pPr>
            <a:r>
              <a:rPr lang="en-US" sz="2000" b="0" dirty="0">
                <a:latin typeface="Calibri" panose="020F0502020204030204" pitchFamily="34" charset="0"/>
              </a:rPr>
              <a:t>Must grant request unless the employer has a bona fide business reason for denying such request.</a:t>
            </a:r>
          </a:p>
          <a:p>
            <a:pPr marL="1087122" lvl="3" indent="-457200" algn="l">
              <a:buClr>
                <a:srgbClr val="C00000"/>
              </a:buClr>
              <a:buFont typeface="Wingdings" panose="05000000000000000000" pitchFamily="2" charset="2"/>
              <a:buChar char="v"/>
            </a:pPr>
            <a:r>
              <a:rPr lang="en-US" sz="2000" b="0" dirty="0">
                <a:latin typeface="Calibri" panose="020F0502020204030204" pitchFamily="34" charset="0"/>
              </a:rPr>
              <a:t>Must provide a written response when granting or denying the request.</a:t>
            </a:r>
          </a:p>
        </p:txBody>
      </p:sp>
      <p:sp>
        <p:nvSpPr>
          <p:cNvPr id="3" name="Title 2"/>
          <p:cNvSpPr>
            <a:spLocks noGrp="1"/>
          </p:cNvSpPr>
          <p:nvPr>
            <p:ph type="title"/>
          </p:nvPr>
        </p:nvSpPr>
        <p:spPr/>
        <p:txBody>
          <a:bodyPr/>
          <a:lstStyle/>
          <a:p>
            <a:r>
              <a:rPr lang="en-US" sz="4000" dirty="0">
                <a:latin typeface="Calibri" panose="020F0502020204030204" pitchFamily="34" charset="0"/>
              </a:rPr>
              <a:t>Right to request</a:t>
            </a:r>
          </a:p>
        </p:txBody>
      </p:sp>
    </p:spTree>
    <p:extLst>
      <p:ext uri="{BB962C8B-B14F-4D97-AF65-F5344CB8AC3E}">
        <p14:creationId xmlns:p14="http://schemas.microsoft.com/office/powerpoint/2010/main" val="298483252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2209800"/>
            <a:ext cx="7848600" cy="4648200"/>
          </a:xfrm>
        </p:spPr>
        <p:txBody>
          <a:bodyPr>
            <a:noAutofit/>
          </a:bodyPr>
          <a:lstStyle/>
          <a:p>
            <a:pPr marL="45720" indent="0" algn="ctr">
              <a:spcAft>
                <a:spcPts val="1200"/>
              </a:spcAft>
              <a:buClr>
                <a:srgbClr val="C00000"/>
              </a:buClr>
              <a:buNone/>
            </a:pPr>
            <a:r>
              <a:rPr lang="en-US" sz="4400" dirty="0">
                <a:solidFill>
                  <a:schemeClr val="tx1"/>
                </a:solidFill>
                <a:latin typeface="Calibri" panose="020F0502020204030204" pitchFamily="34" charset="0"/>
              </a:rPr>
              <a:t>Employer has increased obligations for employee-requests for schedule changes due to a “major life event.”</a:t>
            </a:r>
          </a:p>
        </p:txBody>
      </p:sp>
      <p:sp>
        <p:nvSpPr>
          <p:cNvPr id="3" name="Title 2"/>
          <p:cNvSpPr>
            <a:spLocks noGrp="1"/>
          </p:cNvSpPr>
          <p:nvPr>
            <p:ph type="title"/>
          </p:nvPr>
        </p:nvSpPr>
        <p:spPr/>
        <p:txBody>
          <a:bodyPr/>
          <a:lstStyle/>
          <a:p>
            <a:r>
              <a:rPr lang="en-US" sz="3600" dirty="0">
                <a:solidFill>
                  <a:schemeClr val="bg1"/>
                </a:solidFill>
                <a:latin typeface="Calibri" panose="020F0502020204030204" pitchFamily="34" charset="0"/>
              </a:rPr>
              <a:t>major life event</a:t>
            </a:r>
          </a:p>
        </p:txBody>
      </p:sp>
    </p:spTree>
    <p:extLst>
      <p:ext uri="{BB962C8B-B14F-4D97-AF65-F5344CB8AC3E}">
        <p14:creationId xmlns:p14="http://schemas.microsoft.com/office/powerpoint/2010/main" val="292939528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828800"/>
            <a:ext cx="8839199" cy="5029200"/>
          </a:xfrm>
        </p:spPr>
        <p:txBody>
          <a:bodyPr>
            <a:noAutofit/>
          </a:bodyPr>
          <a:lstStyle/>
          <a:p>
            <a:pPr marL="45720" indent="0" algn="ctr">
              <a:spcAft>
                <a:spcPts val="600"/>
              </a:spcAft>
              <a:buClr>
                <a:srgbClr val="C00000"/>
              </a:buClr>
              <a:buNone/>
            </a:pPr>
            <a:r>
              <a:rPr lang="en-US" sz="2000" dirty="0">
                <a:latin typeface="Calibri" panose="020F0502020204030204" pitchFamily="34" charset="0"/>
              </a:rPr>
              <a:t>Important, serious or significant event related to the employee's access to the workplace due to </a:t>
            </a:r>
          </a:p>
          <a:p>
            <a:pPr marL="1154431" lvl="2" indent="-514350">
              <a:spcAft>
                <a:spcPts val="600"/>
              </a:spcAft>
              <a:buClr>
                <a:srgbClr val="C00000"/>
              </a:buClr>
              <a:buSzPct val="125000"/>
              <a:buFont typeface="Webdings" panose="05030102010509060703" pitchFamily="18" charset="2"/>
              <a:buChar char=""/>
            </a:pPr>
            <a:r>
              <a:rPr lang="en-US" sz="2000" b="0" dirty="0">
                <a:latin typeface="Calibri" panose="020F0502020204030204" pitchFamily="34" charset="0"/>
              </a:rPr>
              <a:t>Changes in employee's transportation. </a:t>
            </a:r>
          </a:p>
          <a:p>
            <a:pPr marL="1154431" lvl="2" indent="-514350">
              <a:spcAft>
                <a:spcPts val="600"/>
              </a:spcAft>
              <a:buClr>
                <a:srgbClr val="C00000"/>
              </a:buClr>
              <a:buSzPct val="125000"/>
              <a:buFont typeface="Webdings" panose="05030102010509060703" pitchFamily="18" charset="2"/>
              <a:buChar char=""/>
            </a:pPr>
            <a:r>
              <a:rPr lang="en-US" sz="2000" b="0" dirty="0">
                <a:latin typeface="Calibri" panose="020F0502020204030204" pitchFamily="34" charset="0"/>
              </a:rPr>
              <a:t>Changes in employee’s housing.</a:t>
            </a:r>
          </a:p>
          <a:p>
            <a:pPr marL="1154431" lvl="2" indent="-514350">
              <a:spcAft>
                <a:spcPts val="600"/>
              </a:spcAft>
              <a:buClr>
                <a:srgbClr val="C00000"/>
              </a:buClr>
              <a:buSzPct val="125000"/>
              <a:buFont typeface="Webdings" panose="05030102010509060703" pitchFamily="18" charset="2"/>
              <a:buChar char=""/>
            </a:pPr>
            <a:r>
              <a:rPr lang="en-US" sz="2000" b="0" dirty="0">
                <a:latin typeface="Calibri" panose="020F0502020204030204" pitchFamily="34" charset="0"/>
              </a:rPr>
              <a:t>Employee's own serious health condition.</a:t>
            </a:r>
          </a:p>
          <a:p>
            <a:pPr marL="1154431" lvl="2" indent="-514350">
              <a:spcAft>
                <a:spcPts val="600"/>
              </a:spcAft>
              <a:buClr>
                <a:srgbClr val="C00000"/>
              </a:buClr>
              <a:buSzPct val="125000"/>
              <a:buFont typeface="Webdings" panose="05030102010509060703" pitchFamily="18" charset="2"/>
              <a:buChar char=""/>
            </a:pPr>
            <a:r>
              <a:rPr lang="en-US" sz="2000" b="0" dirty="0">
                <a:latin typeface="Calibri" panose="020F0502020204030204" pitchFamily="34" charset="0"/>
              </a:rPr>
              <a:t>Employee's responsibilities as a caregiver.</a:t>
            </a:r>
          </a:p>
          <a:p>
            <a:pPr marL="1152144" lvl="2" indent="-512064">
              <a:spcAft>
                <a:spcPts val="600"/>
              </a:spcAft>
              <a:buClr>
                <a:srgbClr val="C00000"/>
              </a:buClr>
              <a:buSzPct val="125000"/>
              <a:buFont typeface="Webdings" panose="05030102010509060703" pitchFamily="18" charset="2"/>
              <a:buChar char=""/>
            </a:pPr>
            <a:r>
              <a:rPr lang="en-US" sz="2000" b="0" dirty="0">
                <a:latin typeface="Calibri" panose="020F0502020204030204" pitchFamily="34" charset="0"/>
              </a:rPr>
              <a:t>Employee's enrollment in a career-related educational or training program.</a:t>
            </a:r>
          </a:p>
          <a:p>
            <a:pPr marL="1154431" lvl="2" indent="-514350">
              <a:spcAft>
                <a:spcPts val="600"/>
              </a:spcAft>
              <a:buClr>
                <a:srgbClr val="C00000"/>
              </a:buClr>
              <a:buSzPct val="125000"/>
              <a:buFont typeface="Webdings" panose="05030102010509060703" pitchFamily="18" charset="2"/>
              <a:buChar char="Í"/>
            </a:pPr>
            <a:r>
              <a:rPr lang="en-US" sz="2000" b="0" dirty="0">
                <a:latin typeface="Calibri" panose="020F0502020204030204" pitchFamily="34" charset="0"/>
              </a:rPr>
              <a:t>Employee's other job or jobs. </a:t>
            </a:r>
          </a:p>
        </p:txBody>
      </p:sp>
      <p:sp>
        <p:nvSpPr>
          <p:cNvPr id="3" name="Title 2"/>
          <p:cNvSpPr>
            <a:spLocks noGrp="1"/>
          </p:cNvSpPr>
          <p:nvPr>
            <p:ph type="title"/>
          </p:nvPr>
        </p:nvSpPr>
        <p:spPr/>
        <p:txBody>
          <a:bodyPr/>
          <a:lstStyle/>
          <a:p>
            <a:r>
              <a:rPr lang="en-US" sz="3600" dirty="0">
                <a:solidFill>
                  <a:schemeClr val="bg1"/>
                </a:solidFill>
                <a:latin typeface="Calibri" panose="020F0502020204030204" pitchFamily="34" charset="0"/>
              </a:rPr>
              <a:t>major life event</a:t>
            </a:r>
          </a:p>
        </p:txBody>
      </p:sp>
    </p:spTree>
    <p:extLst>
      <p:ext uri="{BB962C8B-B14F-4D97-AF65-F5344CB8AC3E}">
        <p14:creationId xmlns:p14="http://schemas.microsoft.com/office/powerpoint/2010/main" val="361698743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057400"/>
            <a:ext cx="7848600" cy="4800600"/>
          </a:xfrm>
        </p:spPr>
        <p:txBody>
          <a:bodyPr>
            <a:noAutofit/>
          </a:bodyPr>
          <a:lstStyle/>
          <a:p>
            <a:pPr marL="45720" indent="0" algn="ctr">
              <a:spcAft>
                <a:spcPts val="600"/>
              </a:spcAft>
              <a:buClr>
                <a:srgbClr val="C00000"/>
              </a:buClr>
              <a:buNone/>
            </a:pPr>
            <a:r>
              <a:rPr lang="en-US" sz="3600" dirty="0">
                <a:solidFill>
                  <a:schemeClr val="tx1"/>
                </a:solidFill>
                <a:latin typeface="Calibri" panose="020F0502020204030204" pitchFamily="34" charset="0"/>
              </a:rPr>
              <a:t>Employer can identify a </a:t>
            </a:r>
          </a:p>
          <a:p>
            <a:pPr marL="45720" indent="0" algn="ctr">
              <a:spcAft>
                <a:spcPts val="600"/>
              </a:spcAft>
              <a:buClr>
                <a:srgbClr val="C00000"/>
              </a:buClr>
              <a:buNone/>
            </a:pPr>
            <a:r>
              <a:rPr lang="en-US" sz="3600" dirty="0">
                <a:solidFill>
                  <a:schemeClr val="tx1"/>
                </a:solidFill>
                <a:latin typeface="Calibri" panose="020F0502020204030204" pitchFamily="34" charset="0"/>
              </a:rPr>
              <a:t>“bona fide business reason” </a:t>
            </a:r>
          </a:p>
          <a:p>
            <a:pPr marL="45720" indent="0" algn="ctr">
              <a:spcAft>
                <a:spcPts val="600"/>
              </a:spcAft>
              <a:buClr>
                <a:srgbClr val="C00000"/>
              </a:buClr>
              <a:buNone/>
            </a:pPr>
            <a:r>
              <a:rPr lang="en-US" sz="3600" dirty="0">
                <a:solidFill>
                  <a:schemeClr val="tx1"/>
                </a:solidFill>
                <a:latin typeface="Calibri" panose="020F0502020204030204" pitchFamily="34" charset="0"/>
              </a:rPr>
              <a:t>to decline an employee’s request for</a:t>
            </a:r>
          </a:p>
          <a:p>
            <a:pPr marL="45720" indent="0" algn="ctr">
              <a:spcAft>
                <a:spcPts val="600"/>
              </a:spcAft>
              <a:buClr>
                <a:srgbClr val="C00000"/>
              </a:buClr>
              <a:buNone/>
            </a:pPr>
            <a:r>
              <a:rPr lang="en-US" sz="3600" dirty="0">
                <a:solidFill>
                  <a:schemeClr val="tx1"/>
                </a:solidFill>
                <a:latin typeface="Calibri" panose="020F0502020204030204" pitchFamily="34" charset="0"/>
              </a:rPr>
              <a:t> work schedule preferences related</a:t>
            </a:r>
          </a:p>
          <a:p>
            <a:pPr marL="45720" indent="0" algn="ctr">
              <a:spcAft>
                <a:spcPts val="600"/>
              </a:spcAft>
              <a:buClr>
                <a:srgbClr val="C00000"/>
              </a:buClr>
              <a:buNone/>
            </a:pPr>
            <a:r>
              <a:rPr lang="en-US" sz="3600" dirty="0">
                <a:solidFill>
                  <a:schemeClr val="tx1"/>
                </a:solidFill>
                <a:latin typeface="Calibri" panose="020F0502020204030204" pitchFamily="34" charset="0"/>
              </a:rPr>
              <a:t> to a major life event.</a:t>
            </a:r>
          </a:p>
        </p:txBody>
      </p:sp>
      <p:sp>
        <p:nvSpPr>
          <p:cNvPr id="3" name="Title 2"/>
          <p:cNvSpPr>
            <a:spLocks noGrp="1"/>
          </p:cNvSpPr>
          <p:nvPr>
            <p:ph type="title"/>
          </p:nvPr>
        </p:nvSpPr>
        <p:spPr/>
        <p:txBody>
          <a:bodyPr/>
          <a:lstStyle/>
          <a:p>
            <a:r>
              <a:rPr lang="en-US" sz="3600" dirty="0">
                <a:solidFill>
                  <a:schemeClr val="bg1"/>
                </a:solidFill>
                <a:latin typeface="Calibri" panose="020F0502020204030204" pitchFamily="34" charset="0"/>
              </a:rPr>
              <a:t>Bona fide business reason</a:t>
            </a:r>
          </a:p>
        </p:txBody>
      </p:sp>
    </p:spTree>
    <p:extLst>
      <p:ext uri="{BB962C8B-B14F-4D97-AF65-F5344CB8AC3E}">
        <p14:creationId xmlns:p14="http://schemas.microsoft.com/office/powerpoint/2010/main" val="11672009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latin typeface="Calibri" panose="020F0502020204030204" pitchFamily="34" charset="0"/>
              </a:rPr>
              <a:t>OLS HISTORY</a:t>
            </a:r>
          </a:p>
        </p:txBody>
      </p:sp>
      <p:graphicFrame>
        <p:nvGraphicFramePr>
          <p:cNvPr id="6" name="Content Placeholder 4"/>
          <p:cNvGraphicFramePr>
            <a:graphicFrameLocks/>
          </p:cNvGraphicFramePr>
          <p:nvPr>
            <p:extLst/>
          </p:nvPr>
        </p:nvGraphicFramePr>
        <p:xfrm>
          <a:off x="152061" y="1600200"/>
          <a:ext cx="8839137" cy="5051470"/>
        </p:xfrm>
        <a:graphic>
          <a:graphicData uri="http://schemas.openxmlformats.org/drawingml/2006/table">
            <a:tbl>
              <a:tblPr firstRow="1" firstCol="1" bandRow="1">
                <a:tableStyleId>{5C22544A-7EE6-4342-B048-85BDC9FD1C3A}</a:tableStyleId>
              </a:tblPr>
              <a:tblGrid>
                <a:gridCol w="1290210">
                  <a:extLst>
                    <a:ext uri="{9D8B030D-6E8A-4147-A177-3AD203B41FA5}">
                      <a16:colId xmlns:a16="http://schemas.microsoft.com/office/drawing/2014/main" val="2722088738"/>
                    </a:ext>
                  </a:extLst>
                </a:gridCol>
                <a:gridCol w="7548927">
                  <a:extLst>
                    <a:ext uri="{9D8B030D-6E8A-4147-A177-3AD203B41FA5}">
                      <a16:colId xmlns:a16="http://schemas.microsoft.com/office/drawing/2014/main" val="1664378340"/>
                    </a:ext>
                  </a:extLst>
                </a:gridCol>
              </a:tblGrid>
              <a:tr h="435138">
                <a:tc>
                  <a:txBody>
                    <a:bodyPr/>
                    <a:lstStyle/>
                    <a:p>
                      <a:pPr marL="0" marR="0">
                        <a:lnSpc>
                          <a:spcPct val="115000"/>
                        </a:lnSpc>
                        <a:spcBef>
                          <a:spcPts val="0"/>
                        </a:spcBef>
                        <a:spcAft>
                          <a:spcPts val="0"/>
                        </a:spcAft>
                      </a:pPr>
                      <a:r>
                        <a:rPr lang="en-US" sz="1600" b="1" i="0" baseline="0">
                          <a:effectLst/>
                          <a:latin typeface="Calibri" panose="020F0502020204030204" pitchFamily="34" charset="0"/>
                        </a:rPr>
                        <a:t>2012</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tc>
                  <a:txBody>
                    <a:bodyPr/>
                    <a:lstStyle/>
                    <a:p>
                      <a:pPr marL="0" marR="0" algn="l">
                        <a:lnSpc>
                          <a:spcPct val="115000"/>
                        </a:lnSpc>
                        <a:spcBef>
                          <a:spcPts val="0"/>
                        </a:spcBef>
                        <a:spcAft>
                          <a:spcPts val="0"/>
                        </a:spcAft>
                      </a:pPr>
                      <a:r>
                        <a:rPr lang="en-US" sz="1600" b="1" i="0" dirty="0">
                          <a:solidFill>
                            <a:srgbClr val="0070C0"/>
                          </a:solidFill>
                          <a:effectLst/>
                          <a:latin typeface="Calibri" panose="020F0502020204030204" pitchFamily="34" charset="0"/>
                        </a:rPr>
                        <a:t>PSST</a:t>
                      </a:r>
                      <a:r>
                        <a:rPr lang="en-US" sz="1600" b="0" i="0" dirty="0">
                          <a:solidFill>
                            <a:schemeClr val="tx1"/>
                          </a:solidFill>
                          <a:effectLst/>
                          <a:latin typeface="Calibri" panose="020F0502020204030204" pitchFamily="34" charset="0"/>
                        </a:rPr>
                        <a:t> - Paid Sick and Safe Time Ordinance </a:t>
                      </a:r>
                      <a:endParaRPr lang="en-US" sz="1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bg1">
                        <a:lumMod val="85000"/>
                      </a:schemeClr>
                    </a:solidFill>
                  </a:tcPr>
                </a:tc>
                <a:extLst>
                  <a:ext uri="{0D108BD9-81ED-4DB2-BD59-A6C34878D82A}">
                    <a16:rowId xmlns:a16="http://schemas.microsoft.com/office/drawing/2014/main" val="4005580260"/>
                  </a:ext>
                </a:extLst>
              </a:tr>
              <a:tr h="462361">
                <a:tc>
                  <a:txBody>
                    <a:bodyPr/>
                    <a:lstStyle/>
                    <a:p>
                      <a:pPr marL="0" marR="0">
                        <a:lnSpc>
                          <a:spcPct val="115000"/>
                        </a:lnSpc>
                        <a:spcBef>
                          <a:spcPts val="0"/>
                        </a:spcBef>
                        <a:spcAft>
                          <a:spcPts val="0"/>
                        </a:spcAft>
                      </a:pPr>
                      <a:r>
                        <a:rPr lang="en-US" sz="1600" b="1" i="0" baseline="0">
                          <a:effectLst/>
                          <a:latin typeface="Calibri" panose="020F0502020204030204" pitchFamily="34" charset="0"/>
                        </a:rPr>
                        <a:t>2013</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tc>
                  <a:txBody>
                    <a:bodyPr/>
                    <a:lstStyle/>
                    <a:p>
                      <a:pPr marL="0" marR="0" algn="l">
                        <a:lnSpc>
                          <a:spcPct val="115000"/>
                        </a:lnSpc>
                        <a:spcBef>
                          <a:spcPts val="0"/>
                        </a:spcBef>
                        <a:spcAft>
                          <a:spcPts val="0"/>
                        </a:spcAft>
                      </a:pPr>
                      <a:r>
                        <a:rPr lang="en-US" sz="1600" b="1" i="0" dirty="0">
                          <a:solidFill>
                            <a:srgbClr val="0070C0"/>
                          </a:solidFill>
                          <a:effectLst/>
                          <a:latin typeface="Calibri" panose="020F0502020204030204" pitchFamily="34" charset="0"/>
                        </a:rPr>
                        <a:t>FCE</a:t>
                      </a:r>
                      <a:r>
                        <a:rPr lang="en-US" sz="1600" b="0" i="0" dirty="0">
                          <a:effectLst/>
                          <a:latin typeface="Calibri" panose="020F0502020204030204" pitchFamily="34" charset="0"/>
                        </a:rPr>
                        <a:t> - Fair Chance Employment Ordinance </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bg1">
                        <a:lumMod val="95000"/>
                      </a:schemeClr>
                    </a:solidFill>
                  </a:tcPr>
                </a:tc>
                <a:extLst>
                  <a:ext uri="{0D108BD9-81ED-4DB2-BD59-A6C34878D82A}">
                    <a16:rowId xmlns:a16="http://schemas.microsoft.com/office/drawing/2014/main" val="326430067"/>
                  </a:ext>
                </a:extLst>
              </a:tr>
              <a:tr h="474007">
                <a:tc rowSpan="3">
                  <a:txBody>
                    <a:bodyPr/>
                    <a:lstStyle/>
                    <a:p>
                      <a:pPr marL="0" marR="0">
                        <a:lnSpc>
                          <a:spcPct val="115000"/>
                        </a:lnSpc>
                        <a:spcBef>
                          <a:spcPts val="0"/>
                        </a:spcBef>
                        <a:spcAft>
                          <a:spcPts val="0"/>
                        </a:spcAft>
                      </a:pPr>
                      <a:r>
                        <a:rPr lang="en-US" sz="1600" b="1" i="0" baseline="0">
                          <a:effectLst/>
                          <a:latin typeface="Calibri" panose="020F0502020204030204" pitchFamily="34" charset="0"/>
                        </a:rPr>
                        <a:t>2014</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Mayor convened Income Inequality Advisory Committee to craft minimum wage policies</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bg1">
                        <a:lumMod val="85000"/>
                      </a:schemeClr>
                    </a:solidFill>
                  </a:tcPr>
                </a:tc>
                <a:extLst>
                  <a:ext uri="{0D108BD9-81ED-4DB2-BD59-A6C34878D82A}">
                    <a16:rowId xmlns:a16="http://schemas.microsoft.com/office/drawing/2014/main" val="1111357540"/>
                  </a:ext>
                </a:extLst>
              </a:tr>
              <a:tr h="731470">
                <a:tc vMerge="1">
                  <a:txBody>
                    <a:bodyPr/>
                    <a:lstStyle/>
                    <a:p>
                      <a:endParaRPr lang="en-US"/>
                    </a:p>
                  </a:txBody>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Mayor and City Council convened Labor Standards Advisory Group to address wage theft and suggest ways to strengthen labor standards implementation</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bg1">
                        <a:lumMod val="95000"/>
                      </a:schemeClr>
                    </a:solidFill>
                  </a:tcPr>
                </a:tc>
                <a:extLst>
                  <a:ext uri="{0D108BD9-81ED-4DB2-BD59-A6C34878D82A}">
                    <a16:rowId xmlns:a16="http://schemas.microsoft.com/office/drawing/2014/main" val="3425796905"/>
                  </a:ext>
                </a:extLst>
              </a:tr>
              <a:tr h="731470">
                <a:tc vMerge="1">
                  <a:txBody>
                    <a:bodyPr/>
                    <a:lstStyle/>
                    <a:p>
                      <a:endParaRPr lang="en-US"/>
                    </a:p>
                  </a:txBody>
                  <a:tcPr/>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City Council passed legislation creating Office of Labor Standards as a new division within the Seattle Office for Civil Rights</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bg1">
                        <a:lumMod val="85000"/>
                      </a:schemeClr>
                    </a:solidFill>
                  </a:tcPr>
                </a:tc>
                <a:extLst>
                  <a:ext uri="{0D108BD9-81ED-4DB2-BD59-A6C34878D82A}">
                    <a16:rowId xmlns:a16="http://schemas.microsoft.com/office/drawing/2014/main" val="3269358219"/>
                  </a:ext>
                </a:extLst>
              </a:tr>
              <a:tr h="731470">
                <a:tc>
                  <a:txBody>
                    <a:bodyPr/>
                    <a:lstStyle/>
                    <a:p>
                      <a:pPr marL="0" marR="0">
                        <a:lnSpc>
                          <a:spcPct val="115000"/>
                        </a:lnSpc>
                        <a:spcBef>
                          <a:spcPts val="0"/>
                        </a:spcBef>
                        <a:spcAft>
                          <a:spcPts val="0"/>
                        </a:spcAft>
                      </a:pPr>
                      <a:r>
                        <a:rPr lang="en-US" sz="1600" b="1" i="0" baseline="0">
                          <a:effectLst/>
                          <a:latin typeface="Calibri" panose="020F0502020204030204" pitchFamily="34" charset="0"/>
                        </a:rPr>
                        <a:t>April 1, 2015</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OLS birthday</a:t>
                      </a:r>
                    </a:p>
                    <a:p>
                      <a:pPr marL="0" marR="0" algn="l">
                        <a:lnSpc>
                          <a:spcPct val="115000"/>
                        </a:lnSpc>
                        <a:spcBef>
                          <a:spcPts val="0"/>
                        </a:spcBef>
                        <a:spcAft>
                          <a:spcPts val="0"/>
                        </a:spcAft>
                      </a:pPr>
                      <a:r>
                        <a:rPr lang="en-US" sz="1600" b="1" i="0" dirty="0">
                          <a:solidFill>
                            <a:srgbClr val="0070C0"/>
                          </a:solidFill>
                          <a:effectLst/>
                          <a:latin typeface="Calibri" panose="020F0502020204030204" pitchFamily="34" charset="0"/>
                        </a:rPr>
                        <a:t>MW &amp; WT </a:t>
                      </a:r>
                      <a:r>
                        <a:rPr lang="en-US" sz="1600" b="0" i="0" dirty="0">
                          <a:effectLst/>
                          <a:latin typeface="Calibri" panose="020F0502020204030204" pitchFamily="34" charset="0"/>
                        </a:rPr>
                        <a:t>- Minimum Wage and Wage Theft Ordinances</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bg1">
                        <a:lumMod val="95000"/>
                      </a:schemeClr>
                    </a:solidFill>
                  </a:tcPr>
                </a:tc>
                <a:extLst>
                  <a:ext uri="{0D108BD9-81ED-4DB2-BD59-A6C34878D82A}">
                    <a16:rowId xmlns:a16="http://schemas.microsoft.com/office/drawing/2014/main" val="1530400751"/>
                  </a:ext>
                </a:extLst>
              </a:tr>
              <a:tr h="462361">
                <a:tc rowSpan="2">
                  <a:txBody>
                    <a:bodyPr/>
                    <a:lstStyle/>
                    <a:p>
                      <a:pPr marL="0" marR="0">
                        <a:lnSpc>
                          <a:spcPct val="115000"/>
                        </a:lnSpc>
                        <a:spcBef>
                          <a:spcPts val="0"/>
                        </a:spcBef>
                        <a:spcAft>
                          <a:spcPts val="0"/>
                        </a:spcAft>
                      </a:pPr>
                      <a:r>
                        <a:rPr lang="en-US" sz="1600" b="1" i="0" baseline="0">
                          <a:effectLst/>
                          <a:latin typeface="Calibri" panose="020F0502020204030204" pitchFamily="34" charset="0"/>
                        </a:rPr>
                        <a:t>2016</a:t>
                      </a:r>
                      <a:endParaRPr lang="en-US" sz="1600" b="1" i="0" baseline="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Wage Theft Prevention and Labor Standards Harmonization Ordinance </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bg1">
                        <a:lumMod val="85000"/>
                      </a:schemeClr>
                    </a:solidFill>
                  </a:tcPr>
                </a:tc>
                <a:extLst>
                  <a:ext uri="{0D108BD9-81ED-4DB2-BD59-A6C34878D82A}">
                    <a16:rowId xmlns:a16="http://schemas.microsoft.com/office/drawing/2014/main" val="855662846"/>
                  </a:ext>
                </a:extLst>
              </a:tr>
              <a:tr h="462361">
                <a:tc vMerge="1">
                  <a:txBody>
                    <a:bodyPr/>
                    <a:lstStyle/>
                    <a:p>
                      <a:endParaRPr lang="en-US"/>
                    </a:p>
                  </a:txBody>
                  <a:tcPr/>
                </a:tc>
                <a:tc>
                  <a:txBody>
                    <a:bodyPr/>
                    <a:lstStyle/>
                    <a:p>
                      <a:pPr marL="0" marR="0" algn="l">
                        <a:lnSpc>
                          <a:spcPct val="115000"/>
                        </a:lnSpc>
                        <a:spcBef>
                          <a:spcPts val="0"/>
                        </a:spcBef>
                        <a:spcAft>
                          <a:spcPts val="0"/>
                        </a:spcAft>
                      </a:pPr>
                      <a:r>
                        <a:rPr lang="en-US" sz="1600" b="1" i="0" dirty="0">
                          <a:solidFill>
                            <a:srgbClr val="0070C0"/>
                          </a:solidFill>
                          <a:effectLst/>
                          <a:latin typeface="Calibri" panose="020F0502020204030204" pitchFamily="34" charset="0"/>
                        </a:rPr>
                        <a:t>HEHS</a:t>
                      </a:r>
                      <a:r>
                        <a:rPr lang="en-US" sz="1600" b="0" i="0" dirty="0">
                          <a:solidFill>
                            <a:srgbClr val="0070C0"/>
                          </a:solidFill>
                          <a:effectLst/>
                          <a:latin typeface="Calibri" panose="020F0502020204030204" pitchFamily="34" charset="0"/>
                        </a:rPr>
                        <a:t> </a:t>
                      </a:r>
                      <a:r>
                        <a:rPr lang="en-US" sz="1600" b="0" i="0" dirty="0">
                          <a:effectLst/>
                          <a:latin typeface="Calibri" panose="020F0502020204030204" pitchFamily="34" charset="0"/>
                        </a:rPr>
                        <a:t>- Hotel Employees Health and Safety Initiative</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bg1">
                        <a:lumMod val="95000"/>
                      </a:schemeClr>
                    </a:solidFill>
                  </a:tcPr>
                </a:tc>
                <a:extLst>
                  <a:ext uri="{0D108BD9-81ED-4DB2-BD59-A6C34878D82A}">
                    <a16:rowId xmlns:a16="http://schemas.microsoft.com/office/drawing/2014/main" val="45945954"/>
                  </a:ext>
                </a:extLst>
              </a:tr>
              <a:tr h="462361">
                <a:tc>
                  <a:txBody>
                    <a:bodyPr/>
                    <a:lstStyle/>
                    <a:p>
                      <a:pPr marL="0" marR="0">
                        <a:lnSpc>
                          <a:spcPct val="115000"/>
                        </a:lnSpc>
                        <a:spcBef>
                          <a:spcPts val="0"/>
                        </a:spcBef>
                        <a:spcAft>
                          <a:spcPts val="0"/>
                        </a:spcAft>
                      </a:pPr>
                      <a:r>
                        <a:rPr lang="en-US" sz="1600" b="1" i="0" baseline="0" dirty="0">
                          <a:effectLst/>
                          <a:latin typeface="Calibri" panose="020F0502020204030204" pitchFamily="34" charset="0"/>
                        </a:rPr>
                        <a:t>2017</a:t>
                      </a:r>
                      <a:endParaRPr lang="en-US" sz="1600" b="1" i="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tc>
                <a:tc>
                  <a:txBody>
                    <a:bodyPr/>
                    <a:lstStyle/>
                    <a:p>
                      <a:pPr marL="0" marR="0" algn="l">
                        <a:lnSpc>
                          <a:spcPct val="115000"/>
                        </a:lnSpc>
                        <a:spcBef>
                          <a:spcPts val="0"/>
                        </a:spcBef>
                        <a:spcAft>
                          <a:spcPts val="0"/>
                        </a:spcAft>
                      </a:pPr>
                      <a:r>
                        <a:rPr lang="en-US" sz="1600" b="0" i="0" dirty="0">
                          <a:effectLst/>
                          <a:latin typeface="Calibri" panose="020F0502020204030204" pitchFamily="34" charset="0"/>
                        </a:rPr>
                        <a:t>OLS becomes</a:t>
                      </a:r>
                      <a:r>
                        <a:rPr lang="en-US" sz="1600" b="0" i="0" baseline="0" dirty="0">
                          <a:effectLst/>
                          <a:latin typeface="Calibri" panose="020F0502020204030204" pitchFamily="34" charset="0"/>
                        </a:rPr>
                        <a:t> </a:t>
                      </a:r>
                      <a:r>
                        <a:rPr lang="en-US" sz="1600" b="0" i="0" dirty="0">
                          <a:effectLst/>
                          <a:latin typeface="Calibri" panose="020F0502020204030204" pitchFamily="34" charset="0"/>
                        </a:rPr>
                        <a:t>an independent office</a:t>
                      </a:r>
                    </a:p>
                    <a:p>
                      <a:pPr marL="0" marR="0" algn="l">
                        <a:lnSpc>
                          <a:spcPct val="115000"/>
                        </a:lnSpc>
                        <a:spcBef>
                          <a:spcPts val="0"/>
                        </a:spcBef>
                        <a:spcAft>
                          <a:spcPts val="0"/>
                        </a:spcAft>
                      </a:pPr>
                      <a:r>
                        <a:rPr lang="en-US" sz="1600" b="1" i="0" dirty="0">
                          <a:solidFill>
                            <a:srgbClr val="0070C0"/>
                          </a:solidFill>
                          <a:effectLst/>
                          <a:latin typeface="Calibri" panose="020F0502020204030204" pitchFamily="34" charset="0"/>
                        </a:rPr>
                        <a:t>SS</a:t>
                      </a:r>
                      <a:r>
                        <a:rPr lang="en-US" sz="1600" b="0" i="0" dirty="0">
                          <a:solidFill>
                            <a:srgbClr val="0070C0"/>
                          </a:solidFill>
                          <a:effectLst/>
                          <a:latin typeface="Calibri" panose="020F0502020204030204" pitchFamily="34" charset="0"/>
                        </a:rPr>
                        <a:t> </a:t>
                      </a:r>
                      <a:r>
                        <a:rPr lang="en-US" sz="1600" b="0" i="0" dirty="0">
                          <a:effectLst/>
                          <a:latin typeface="Calibri" panose="020F0502020204030204" pitchFamily="34" charset="0"/>
                        </a:rPr>
                        <a:t>- Secure Scheduling Ordinance </a:t>
                      </a:r>
                      <a:endParaRPr lang="en-U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3176" marR="63176" marT="0" marB="0">
                    <a:solidFill>
                      <a:schemeClr val="bg1">
                        <a:lumMod val="85000"/>
                      </a:schemeClr>
                    </a:solidFill>
                  </a:tcPr>
                </a:tc>
                <a:extLst>
                  <a:ext uri="{0D108BD9-81ED-4DB2-BD59-A6C34878D82A}">
                    <a16:rowId xmlns:a16="http://schemas.microsoft.com/office/drawing/2014/main" val="1298244383"/>
                  </a:ext>
                </a:extLst>
              </a:tr>
            </a:tbl>
          </a:graphicData>
        </a:graphic>
      </p:graphicFrame>
    </p:spTree>
    <p:extLst>
      <p:ext uri="{BB962C8B-B14F-4D97-AF65-F5344CB8AC3E}">
        <p14:creationId xmlns:p14="http://schemas.microsoft.com/office/powerpoint/2010/main" val="299358906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981200"/>
            <a:ext cx="8839199" cy="4876800"/>
          </a:xfrm>
        </p:spPr>
        <p:txBody>
          <a:bodyPr>
            <a:noAutofit/>
          </a:bodyPr>
          <a:lstStyle/>
          <a:p>
            <a:pPr marL="400050" lvl="2" indent="0">
              <a:buClr>
                <a:srgbClr val="C00000"/>
              </a:buClr>
              <a:buNone/>
            </a:pPr>
            <a:r>
              <a:rPr lang="en-US" sz="4000" b="0" dirty="0">
                <a:latin typeface="Calibri" panose="020F0502020204030204" pitchFamily="34" charset="0"/>
                <a:sym typeface="Webdings" panose="05030102010509060703" pitchFamily="18" charset="2"/>
              </a:rPr>
              <a:t></a:t>
            </a:r>
            <a:r>
              <a:rPr lang="en-US" sz="2000" dirty="0">
                <a:latin typeface="Calibri" panose="020F0502020204030204" pitchFamily="34" charset="0"/>
              </a:rPr>
              <a:t>Significant &amp; identifiable burden of additional costs.</a:t>
            </a:r>
          </a:p>
          <a:p>
            <a:pPr marL="400050" lvl="2" indent="0">
              <a:buClr>
                <a:srgbClr val="C00000"/>
              </a:buClr>
              <a:buNone/>
            </a:pPr>
            <a:r>
              <a:rPr lang="en-US" sz="3600" b="0" dirty="0">
                <a:latin typeface="Calibri" panose="020F0502020204030204" pitchFamily="34" charset="0"/>
                <a:sym typeface="Webdings" panose="05030102010509060703" pitchFamily="18" charset="2"/>
              </a:rPr>
              <a:t></a:t>
            </a:r>
            <a:r>
              <a:rPr lang="en-US" sz="2000" b="0" dirty="0">
                <a:latin typeface="Calibri" panose="020F0502020204030204" pitchFamily="34" charset="0"/>
                <a:sym typeface="Webdings" panose="05030102010509060703" pitchFamily="18" charset="2"/>
              </a:rPr>
              <a:t>	</a:t>
            </a:r>
            <a:r>
              <a:rPr lang="en-US" sz="2000" dirty="0">
                <a:latin typeface="Calibri" panose="020F0502020204030204" pitchFamily="34" charset="0"/>
              </a:rPr>
              <a:t>Significant &amp; identifiable detrimental effect on ability to meet 	organizational demands</a:t>
            </a:r>
          </a:p>
          <a:p>
            <a:pPr marL="914400" lvl="2" indent="-514350">
              <a:spcAft>
                <a:spcPts val="600"/>
              </a:spcAft>
              <a:buClr>
                <a:srgbClr val="C00000"/>
              </a:buClr>
              <a:buFont typeface="Wingdings" panose="05000000000000000000" pitchFamily="2" charset="2"/>
              <a:buChar char="v"/>
            </a:pPr>
            <a:r>
              <a:rPr lang="en-US" sz="1800" b="0" dirty="0">
                <a:latin typeface="Calibri" panose="020F0502020204030204" pitchFamily="34" charset="0"/>
              </a:rPr>
              <a:t>A work schedule change that requires an employer to pay additional compensation under a law or written policy (e.g. holiday pay).</a:t>
            </a:r>
          </a:p>
          <a:p>
            <a:pPr marL="914400" lvl="2" indent="-514350">
              <a:spcAft>
                <a:spcPts val="600"/>
              </a:spcAft>
              <a:buClr>
                <a:srgbClr val="C00000"/>
              </a:buClr>
              <a:buFont typeface="Wingdings" panose="05000000000000000000" pitchFamily="2" charset="2"/>
              <a:buChar char="v"/>
            </a:pPr>
            <a:r>
              <a:rPr lang="en-US" sz="1800" b="0" dirty="0">
                <a:latin typeface="Calibri" panose="020F0502020204030204" pitchFamily="34" charset="0"/>
              </a:rPr>
              <a:t>An action causing employer to violate a bona fide collective bargaining agreement or a seniority system in a written policy;</a:t>
            </a:r>
          </a:p>
          <a:p>
            <a:pPr marL="914400" lvl="2" indent="-514350">
              <a:spcAft>
                <a:spcPts val="600"/>
              </a:spcAft>
              <a:buClr>
                <a:srgbClr val="C00000"/>
              </a:buClr>
              <a:buFont typeface="Wingdings" panose="05000000000000000000" pitchFamily="2" charset="2"/>
              <a:buChar char="v"/>
            </a:pPr>
            <a:r>
              <a:rPr lang="en-US" sz="1800" b="0" dirty="0">
                <a:latin typeface="Calibri" panose="020F0502020204030204" pitchFamily="34" charset="0"/>
              </a:rPr>
              <a:t>An action causing the employer to displace one or more employee(s) from an existing work schedule arrangement.</a:t>
            </a:r>
          </a:p>
        </p:txBody>
      </p:sp>
      <p:sp>
        <p:nvSpPr>
          <p:cNvPr id="3" name="Title 2"/>
          <p:cNvSpPr>
            <a:spLocks noGrp="1"/>
          </p:cNvSpPr>
          <p:nvPr>
            <p:ph type="title"/>
          </p:nvPr>
        </p:nvSpPr>
        <p:spPr>
          <a:xfrm>
            <a:off x="381000" y="-457200"/>
            <a:ext cx="8381260" cy="2176273"/>
          </a:xfrm>
        </p:spPr>
        <p:txBody>
          <a:bodyPr/>
          <a:lstStyle/>
          <a:p>
            <a:br>
              <a:rPr lang="en-US" sz="3600" dirty="0">
                <a:solidFill>
                  <a:schemeClr val="bg1"/>
                </a:solidFill>
                <a:latin typeface="Calibri" panose="020F0502020204030204" pitchFamily="34" charset="0"/>
              </a:rPr>
            </a:br>
            <a:r>
              <a:rPr lang="en-US" sz="3600" dirty="0">
                <a:solidFill>
                  <a:schemeClr val="bg1"/>
                </a:solidFill>
                <a:latin typeface="Calibri" panose="020F0502020204030204" pitchFamily="34" charset="0"/>
              </a:rPr>
              <a:t>Bona fide business reason</a:t>
            </a:r>
          </a:p>
        </p:txBody>
      </p:sp>
    </p:spTree>
    <p:extLst>
      <p:ext uri="{BB962C8B-B14F-4D97-AF65-F5344CB8AC3E}">
        <p14:creationId xmlns:p14="http://schemas.microsoft.com/office/powerpoint/2010/main" val="415508559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2209800"/>
            <a:ext cx="8407894" cy="4648200"/>
          </a:xfrm>
        </p:spPr>
        <p:txBody>
          <a:bodyPr>
            <a:normAutofit/>
          </a:bodyPr>
          <a:lstStyle/>
          <a:p>
            <a:pPr marL="0" lvl="1" indent="0" algn="ctr">
              <a:buClr>
                <a:srgbClr val="C00000"/>
              </a:buClr>
              <a:buNone/>
            </a:pPr>
            <a:r>
              <a:rPr lang="en-US" sz="4400" dirty="0">
                <a:solidFill>
                  <a:schemeClr val="tx1"/>
                </a:solidFill>
                <a:latin typeface="Calibri" panose="020F0502020204030204" pitchFamily="34" charset="0"/>
              </a:rPr>
              <a:t>Employer pays additional compensation for </a:t>
            </a:r>
            <a:r>
              <a:rPr lang="en-US" sz="4400" dirty="0">
                <a:solidFill>
                  <a:srgbClr val="C00000"/>
                </a:solidFill>
                <a:latin typeface="Calibri" panose="020F0502020204030204" pitchFamily="34" charset="0"/>
              </a:rPr>
              <a:t>“clopenings” </a:t>
            </a:r>
            <a:r>
              <a:rPr lang="en-US" sz="4400" dirty="0">
                <a:solidFill>
                  <a:schemeClr val="tx1"/>
                </a:solidFill>
                <a:latin typeface="Calibri" panose="020F0502020204030204" pitchFamily="34" charset="0"/>
              </a:rPr>
              <a:t>separated by less than 10 hours</a:t>
            </a:r>
          </a:p>
          <a:p>
            <a:pPr marL="0" lvl="1" indent="0" algn="l">
              <a:buClr>
                <a:srgbClr val="C00000"/>
              </a:buClr>
              <a:buNone/>
            </a:pPr>
            <a:endParaRPr lang="en-US" sz="22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latin typeface="Calibri" panose="020F0502020204030204" pitchFamily="34" charset="0"/>
              </a:rPr>
              <a:t>Right to rest</a:t>
            </a:r>
          </a:p>
        </p:txBody>
      </p:sp>
    </p:spTree>
    <p:extLst>
      <p:ext uri="{BB962C8B-B14F-4D97-AF65-F5344CB8AC3E}">
        <p14:creationId xmlns:p14="http://schemas.microsoft.com/office/powerpoint/2010/main" val="85449767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1905000"/>
            <a:ext cx="8407894" cy="4953000"/>
          </a:xfrm>
        </p:spPr>
        <p:txBody>
          <a:bodyPr>
            <a:normAutofit/>
          </a:bodyPr>
          <a:lstStyle/>
          <a:p>
            <a:pPr marL="514350" lvl="1" indent="-514350" algn="l">
              <a:spcAft>
                <a:spcPts val="600"/>
              </a:spcAft>
              <a:buClr>
                <a:srgbClr val="C00000"/>
              </a:buClr>
              <a:buFont typeface="+mj-lt"/>
              <a:buAutoNum type="arabicPeriod"/>
            </a:pPr>
            <a:r>
              <a:rPr lang="en-US" sz="2000" dirty="0">
                <a:latin typeface="Calibri" panose="020F0502020204030204" pitchFamily="34" charset="0"/>
              </a:rPr>
              <a:t>“</a:t>
            </a:r>
            <a:r>
              <a:rPr lang="en-US" sz="2000" dirty="0" err="1">
                <a:latin typeface="Calibri" panose="020F0502020204030204" pitchFamily="34" charset="0"/>
              </a:rPr>
              <a:t>Clopening</a:t>
            </a:r>
            <a:r>
              <a:rPr lang="en-US" sz="2000" dirty="0">
                <a:latin typeface="Calibri" panose="020F0502020204030204" pitchFamily="34" charset="0"/>
              </a:rPr>
              <a:t>” </a:t>
            </a:r>
            <a:r>
              <a:rPr lang="en-US" sz="2000" b="0" dirty="0">
                <a:latin typeface="Calibri" panose="020F0502020204030204" pitchFamily="34" charset="0"/>
              </a:rPr>
              <a:t>-</a:t>
            </a:r>
            <a:r>
              <a:rPr lang="en-US" sz="2000" dirty="0">
                <a:latin typeface="Calibri" panose="020F0502020204030204" pitchFamily="34" charset="0"/>
              </a:rPr>
              <a:t> </a:t>
            </a:r>
            <a:r>
              <a:rPr lang="en-US" sz="2000" b="0" dirty="0">
                <a:latin typeface="Calibri" panose="020F0502020204030204" pitchFamily="34" charset="0"/>
              </a:rPr>
              <a:t>Employee works closing and opening work shifts.</a:t>
            </a:r>
          </a:p>
          <a:p>
            <a:pPr marL="514350" lvl="1" indent="-514350" algn="l">
              <a:spcAft>
                <a:spcPts val="600"/>
              </a:spcAft>
              <a:buClr>
                <a:srgbClr val="C00000"/>
              </a:buClr>
              <a:buFont typeface="+mj-lt"/>
              <a:buAutoNum type="arabicPeriod"/>
            </a:pPr>
            <a:r>
              <a:rPr lang="en-US" sz="2000" dirty="0">
                <a:latin typeface="Calibri" panose="020F0502020204030204" pitchFamily="34" charset="0"/>
              </a:rPr>
              <a:t>Employee request or consent </a:t>
            </a:r>
            <a:r>
              <a:rPr lang="en-US" sz="2000" b="0" dirty="0">
                <a:latin typeface="Calibri" panose="020F0502020204030204" pitchFamily="34" charset="0"/>
              </a:rPr>
              <a:t>-</a:t>
            </a:r>
            <a:r>
              <a:rPr lang="en-US" sz="2000" dirty="0">
                <a:latin typeface="Calibri" panose="020F0502020204030204" pitchFamily="34" charset="0"/>
              </a:rPr>
              <a:t> </a:t>
            </a:r>
            <a:r>
              <a:rPr lang="en-US" sz="2000" b="0" dirty="0">
                <a:latin typeface="Calibri" panose="020F0502020204030204" pitchFamily="34" charset="0"/>
              </a:rPr>
              <a:t>Employer only schedules “clopenings” separated by less than 10 hours upon employee request or consent.</a:t>
            </a:r>
            <a:endParaRPr lang="en-US" sz="2000" dirty="0">
              <a:latin typeface="Calibri" panose="020F0502020204030204" pitchFamily="34" charset="0"/>
            </a:endParaRPr>
          </a:p>
          <a:p>
            <a:pPr marL="514350" lvl="1" indent="-514350" algn="l">
              <a:spcAft>
                <a:spcPts val="600"/>
              </a:spcAft>
              <a:buClr>
                <a:srgbClr val="C00000"/>
              </a:buClr>
              <a:buFont typeface="+mj-lt"/>
              <a:buAutoNum type="arabicPeriod"/>
            </a:pPr>
            <a:r>
              <a:rPr lang="en-US" sz="2000" dirty="0">
                <a:latin typeface="Calibri" panose="020F0502020204030204" pitchFamily="34" charset="0"/>
              </a:rPr>
              <a:t>Additional pay (i.e. “premium pay”) </a:t>
            </a:r>
            <a:r>
              <a:rPr lang="en-US" sz="2000" b="0" dirty="0">
                <a:latin typeface="Calibri" panose="020F0502020204030204" pitchFamily="34" charset="0"/>
              </a:rPr>
              <a:t>-</a:t>
            </a:r>
            <a:r>
              <a:rPr lang="en-US" sz="2000" dirty="0">
                <a:latin typeface="Calibri" panose="020F0502020204030204" pitchFamily="34" charset="0"/>
              </a:rPr>
              <a:t> </a:t>
            </a:r>
            <a:r>
              <a:rPr lang="en-US" sz="2000" b="0" dirty="0">
                <a:solidFill>
                  <a:schemeClr val="tx1"/>
                </a:solidFill>
                <a:latin typeface="Calibri" panose="020F0502020204030204" pitchFamily="34" charset="0"/>
              </a:rPr>
              <a:t>Employer pays 1.5x</a:t>
            </a:r>
            <a:r>
              <a:rPr lang="en-US" sz="2000" dirty="0">
                <a:solidFill>
                  <a:srgbClr val="0070C0"/>
                </a:solidFill>
                <a:latin typeface="Calibri" panose="020F0502020204030204" pitchFamily="34" charset="0"/>
              </a:rPr>
              <a:t> </a:t>
            </a:r>
            <a:r>
              <a:rPr lang="en-US" sz="2000" b="0" dirty="0">
                <a:latin typeface="Calibri" panose="020F0502020204030204" pitchFamily="34" charset="0"/>
              </a:rPr>
              <a:t>the scheduled rate of pay for hours worked that are less than ten hours apart.</a:t>
            </a:r>
            <a:endParaRPr lang="en-US" sz="2000" dirty="0">
              <a:latin typeface="Calibri" panose="020F0502020204030204" pitchFamily="34" charset="0"/>
            </a:endParaRPr>
          </a:p>
          <a:p>
            <a:pPr marL="514350" lvl="1" indent="-514350" algn="l">
              <a:spcAft>
                <a:spcPts val="600"/>
              </a:spcAft>
              <a:buClr>
                <a:srgbClr val="C00000"/>
              </a:buClr>
              <a:buFont typeface="+mj-lt"/>
              <a:buAutoNum type="arabicPeriod"/>
            </a:pPr>
            <a:r>
              <a:rPr lang="en-US" sz="2000" dirty="0">
                <a:latin typeface="Calibri" panose="020F0502020204030204" pitchFamily="34" charset="0"/>
              </a:rPr>
              <a:t>Exception </a:t>
            </a:r>
            <a:r>
              <a:rPr lang="en-US" sz="2000" b="0" dirty="0">
                <a:latin typeface="Calibri" panose="020F0502020204030204" pitchFamily="34" charset="0"/>
              </a:rPr>
              <a:t>- Additional compensation does not apply to “split shifts”</a:t>
            </a:r>
          </a:p>
        </p:txBody>
      </p:sp>
      <p:sp>
        <p:nvSpPr>
          <p:cNvPr id="3" name="Title 2"/>
          <p:cNvSpPr>
            <a:spLocks noGrp="1"/>
          </p:cNvSpPr>
          <p:nvPr>
            <p:ph type="title"/>
          </p:nvPr>
        </p:nvSpPr>
        <p:spPr/>
        <p:txBody>
          <a:bodyPr/>
          <a:lstStyle/>
          <a:p>
            <a:r>
              <a:rPr lang="en-US" sz="4000" dirty="0">
                <a:latin typeface="Calibri" panose="020F0502020204030204" pitchFamily="34" charset="0"/>
              </a:rPr>
              <a:t>Right to rest</a:t>
            </a:r>
          </a:p>
        </p:txBody>
      </p:sp>
    </p:spTree>
    <p:extLst>
      <p:ext uri="{BB962C8B-B14F-4D97-AF65-F5344CB8AC3E}">
        <p14:creationId xmlns:p14="http://schemas.microsoft.com/office/powerpoint/2010/main" val="371477087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399" y="2438400"/>
            <a:ext cx="7467601" cy="4419600"/>
          </a:xfrm>
        </p:spPr>
        <p:txBody>
          <a:bodyPr>
            <a:normAutofit/>
          </a:bodyPr>
          <a:lstStyle/>
          <a:p>
            <a:pPr marL="0" lvl="1" indent="0" algn="ctr">
              <a:buClr>
                <a:srgbClr val="C00000"/>
              </a:buClr>
              <a:buNone/>
            </a:pPr>
            <a:r>
              <a:rPr lang="en-US" sz="4400" dirty="0">
                <a:solidFill>
                  <a:schemeClr val="tx1"/>
                </a:solidFill>
                <a:latin typeface="Calibri" panose="020F0502020204030204" pitchFamily="34" charset="0"/>
              </a:rPr>
              <a:t>Employer provides work schedule </a:t>
            </a:r>
            <a:r>
              <a:rPr lang="en-US" sz="4400" dirty="0">
                <a:solidFill>
                  <a:srgbClr val="C00000"/>
                </a:solidFill>
                <a:latin typeface="Calibri" panose="020F0502020204030204" pitchFamily="34" charset="0"/>
              </a:rPr>
              <a:t>14 days </a:t>
            </a:r>
            <a:r>
              <a:rPr lang="en-US" sz="4400" dirty="0">
                <a:solidFill>
                  <a:schemeClr val="tx1"/>
                </a:solidFill>
                <a:latin typeface="Calibri" panose="020F0502020204030204" pitchFamily="34" charset="0"/>
              </a:rPr>
              <a:t>in advance.</a:t>
            </a:r>
          </a:p>
          <a:p>
            <a:pPr marL="0" lvl="1" indent="0" algn="ctr">
              <a:buClr>
                <a:srgbClr val="C00000"/>
              </a:buClr>
              <a:buNone/>
            </a:pPr>
            <a:endParaRPr lang="en-US" sz="2300" dirty="0">
              <a:solidFill>
                <a:srgbClr val="0070C0"/>
              </a:solidFill>
              <a:latin typeface="Calibri" panose="020F0502020204030204" pitchFamily="34" charset="0"/>
            </a:endParaRPr>
          </a:p>
        </p:txBody>
      </p:sp>
      <p:sp>
        <p:nvSpPr>
          <p:cNvPr id="3" name="Title 2"/>
          <p:cNvSpPr>
            <a:spLocks noGrp="1"/>
          </p:cNvSpPr>
          <p:nvPr>
            <p:ph type="title"/>
          </p:nvPr>
        </p:nvSpPr>
        <p:spPr/>
        <p:txBody>
          <a:bodyPr/>
          <a:lstStyle/>
          <a:p>
            <a:r>
              <a:rPr lang="en-US" sz="3600" dirty="0">
                <a:latin typeface="Calibri" panose="020F0502020204030204" pitchFamily="34" charset="0"/>
              </a:rPr>
              <a:t>Advance notice of work schedule</a:t>
            </a:r>
          </a:p>
        </p:txBody>
      </p:sp>
    </p:spTree>
    <p:extLst>
      <p:ext uri="{BB962C8B-B14F-4D97-AF65-F5344CB8AC3E}">
        <p14:creationId xmlns:p14="http://schemas.microsoft.com/office/powerpoint/2010/main" val="139308400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719071"/>
            <a:ext cx="8762999" cy="5138929"/>
          </a:xfrm>
        </p:spPr>
        <p:txBody>
          <a:bodyPr>
            <a:normAutofit/>
          </a:bodyPr>
          <a:lstStyle/>
          <a:p>
            <a:pPr marL="0" lvl="1" indent="0" algn="ctr">
              <a:buClr>
                <a:srgbClr val="C00000"/>
              </a:buClr>
              <a:buNone/>
            </a:pPr>
            <a:endParaRPr lang="en-US" sz="2300" dirty="0">
              <a:solidFill>
                <a:srgbClr val="0070C0"/>
              </a:solidFill>
              <a:latin typeface="Calibri" panose="020F0502020204030204" pitchFamily="34" charset="0"/>
            </a:endParaRPr>
          </a:p>
          <a:p>
            <a:pPr marL="0" lvl="1" indent="0" algn="l">
              <a:buClr>
                <a:srgbClr val="C00000"/>
              </a:buClr>
              <a:buNone/>
            </a:pPr>
            <a:r>
              <a:rPr lang="en-US" sz="2300" dirty="0">
                <a:latin typeface="Calibri" panose="020F0502020204030204" pitchFamily="34" charset="0"/>
              </a:rPr>
              <a:t>Exceptions for “new and returning employees”</a:t>
            </a:r>
          </a:p>
          <a:p>
            <a:pPr marL="914400" lvl="3" indent="-514350" algn="l">
              <a:buClr>
                <a:srgbClr val="C00000"/>
              </a:buClr>
              <a:buFont typeface="Wingdings" panose="05000000000000000000" pitchFamily="2" charset="2"/>
              <a:buChar char="v"/>
            </a:pPr>
            <a:r>
              <a:rPr lang="en-US" sz="2100" b="0" dirty="0">
                <a:latin typeface="Calibri" panose="020F0502020204030204" pitchFamily="34" charset="0"/>
              </a:rPr>
              <a:t>Employees with a work schedule change. </a:t>
            </a:r>
          </a:p>
          <a:p>
            <a:pPr marL="914400" lvl="3" indent="-514350" algn="l">
              <a:buClr>
                <a:srgbClr val="C00000"/>
              </a:buClr>
              <a:buFont typeface="Wingdings" panose="05000000000000000000" pitchFamily="2" charset="2"/>
              <a:buChar char="v"/>
            </a:pPr>
            <a:r>
              <a:rPr lang="en-US" sz="2100" b="0" dirty="0">
                <a:latin typeface="Calibri" panose="020F0502020204030204" pitchFamily="34" charset="0"/>
              </a:rPr>
              <a:t>New employees at time of hire.</a:t>
            </a:r>
          </a:p>
          <a:p>
            <a:pPr marL="914400" lvl="3" indent="-514350" algn="l">
              <a:buClr>
                <a:srgbClr val="C00000"/>
              </a:buClr>
              <a:buFont typeface="Wingdings" panose="05000000000000000000" pitchFamily="2" charset="2"/>
              <a:buChar char="v"/>
            </a:pPr>
            <a:r>
              <a:rPr lang="en-US" sz="2100" b="0" dirty="0">
                <a:latin typeface="Calibri" panose="020F0502020204030204" pitchFamily="34" charset="0"/>
              </a:rPr>
              <a:t>Transfers, promotions, and new job classifications.</a:t>
            </a:r>
          </a:p>
          <a:p>
            <a:pPr marL="914400" lvl="3" indent="-514350" algn="l">
              <a:buClr>
                <a:srgbClr val="C00000"/>
              </a:buClr>
              <a:buFont typeface="Wingdings" panose="05000000000000000000" pitchFamily="2" charset="2"/>
              <a:buChar char="v"/>
            </a:pPr>
            <a:r>
              <a:rPr lang="en-US" sz="2100" b="0" dirty="0">
                <a:latin typeface="Calibri" panose="020F0502020204030204" pitchFamily="34" charset="0"/>
              </a:rPr>
              <a:t>Employees who are jointly employed (e.g. employees provided by a staffing agency, contractor, subcontractor, or other employer); and</a:t>
            </a:r>
          </a:p>
          <a:p>
            <a:pPr marL="914400" lvl="3" indent="-514350" algn="l">
              <a:buClr>
                <a:srgbClr val="C00000"/>
              </a:buClr>
              <a:buFont typeface="Wingdings" panose="05000000000000000000" pitchFamily="2" charset="2"/>
              <a:buChar char="v"/>
            </a:pPr>
            <a:r>
              <a:rPr lang="en-US" sz="2100" b="0" dirty="0">
                <a:latin typeface="Calibri" panose="020F0502020204030204" pitchFamily="34" charset="0"/>
              </a:rPr>
              <a:t>Returning employees from a leave of absence.</a:t>
            </a:r>
            <a:endParaRPr lang="en-US" sz="2000" dirty="0">
              <a:latin typeface="Calibri" panose="020F0502020204030204" pitchFamily="34" charset="0"/>
            </a:endParaRPr>
          </a:p>
          <a:p>
            <a:pPr marL="1144272" lvl="3" indent="-514350" algn="l">
              <a:buClr>
                <a:srgbClr val="C00000"/>
              </a:buClr>
              <a:buFont typeface="Wingdings" panose="05000000000000000000" pitchFamily="2" charset="2"/>
              <a:buChar char="v"/>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sz="3600" dirty="0">
                <a:solidFill>
                  <a:srgbClr val="FFFF00"/>
                </a:solidFill>
                <a:latin typeface="Calibri" panose="020F0502020204030204" pitchFamily="34" charset="0"/>
              </a:rPr>
              <a:t>EXCEPTIONS</a:t>
            </a:r>
            <a:br>
              <a:rPr lang="en-US" sz="3600" dirty="0">
                <a:latin typeface="Calibri" panose="020F0502020204030204" pitchFamily="34" charset="0"/>
              </a:rPr>
            </a:br>
            <a:r>
              <a:rPr lang="en-US" sz="3600" dirty="0">
                <a:latin typeface="Calibri" panose="020F0502020204030204" pitchFamily="34" charset="0"/>
              </a:rPr>
              <a:t>Advance notice of schedule</a:t>
            </a:r>
          </a:p>
        </p:txBody>
      </p:sp>
    </p:spTree>
    <p:extLst>
      <p:ext uri="{BB962C8B-B14F-4D97-AF65-F5344CB8AC3E}">
        <p14:creationId xmlns:p14="http://schemas.microsoft.com/office/powerpoint/2010/main" val="396718443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2133600"/>
            <a:ext cx="7467600" cy="4724400"/>
          </a:xfrm>
        </p:spPr>
        <p:txBody>
          <a:bodyPr>
            <a:normAutofit/>
          </a:bodyPr>
          <a:lstStyle/>
          <a:p>
            <a:pPr marL="0" lvl="1" indent="0" algn="ctr">
              <a:buClr>
                <a:srgbClr val="C00000"/>
              </a:buClr>
              <a:buNone/>
            </a:pPr>
            <a:r>
              <a:rPr lang="en-US" sz="4400" dirty="0">
                <a:solidFill>
                  <a:schemeClr val="tx1"/>
                </a:solidFill>
                <a:latin typeface="Calibri" panose="020F0502020204030204" pitchFamily="34" charset="0"/>
              </a:rPr>
              <a:t>Employer provides additional pay for employer-requested schedule changes</a:t>
            </a:r>
          </a:p>
          <a:p>
            <a:pPr marL="0" lvl="1" indent="0" algn="ctr">
              <a:buClr>
                <a:srgbClr val="C00000"/>
              </a:buClr>
              <a:buNone/>
            </a:pPr>
            <a:r>
              <a:rPr lang="en-US" sz="4400" dirty="0">
                <a:solidFill>
                  <a:schemeClr val="tx1"/>
                </a:solidFill>
                <a:latin typeface="Calibri" panose="020F0502020204030204" pitchFamily="34" charset="0"/>
              </a:rPr>
              <a:t>(with some exceptions).</a:t>
            </a:r>
          </a:p>
        </p:txBody>
      </p:sp>
      <p:sp>
        <p:nvSpPr>
          <p:cNvPr id="3" name="Title 2"/>
          <p:cNvSpPr>
            <a:spLocks noGrp="1"/>
          </p:cNvSpPr>
          <p:nvPr>
            <p:ph type="title"/>
          </p:nvPr>
        </p:nvSpPr>
        <p:spPr/>
        <p:txBody>
          <a:bodyPr/>
          <a:lstStyle/>
          <a:p>
            <a:r>
              <a:rPr lang="en-US" sz="3600" dirty="0">
                <a:latin typeface="Calibri" panose="020F0502020204030204" pitchFamily="34" charset="0"/>
              </a:rPr>
              <a:t>pay for schedule changes</a:t>
            </a:r>
          </a:p>
        </p:txBody>
      </p:sp>
    </p:spTree>
    <p:extLst>
      <p:ext uri="{BB962C8B-B14F-4D97-AF65-F5344CB8AC3E}">
        <p14:creationId xmlns:p14="http://schemas.microsoft.com/office/powerpoint/2010/main" val="201038261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719071"/>
            <a:ext cx="8839200" cy="5138929"/>
          </a:xfrm>
        </p:spPr>
        <p:txBody>
          <a:bodyPr>
            <a:normAutofit/>
          </a:bodyPr>
          <a:lstStyle/>
          <a:p>
            <a:pPr marL="0" lvl="1" indent="0" algn="ctr">
              <a:buClr>
                <a:srgbClr val="C00000"/>
              </a:buClr>
              <a:buNone/>
            </a:pPr>
            <a:endParaRPr lang="en-US" sz="2000" dirty="0">
              <a:solidFill>
                <a:srgbClr val="0070C0"/>
              </a:solidFill>
              <a:latin typeface="Calibri" panose="020F0502020204030204" pitchFamily="34" charset="0"/>
            </a:endParaRPr>
          </a:p>
          <a:p>
            <a:pPr marL="514350" lvl="1" indent="-514350" algn="l">
              <a:spcAft>
                <a:spcPts val="600"/>
              </a:spcAft>
              <a:buClr>
                <a:srgbClr val="C00000"/>
              </a:buClr>
              <a:buFont typeface="+mj-lt"/>
              <a:buAutoNum type="arabicPeriod"/>
            </a:pPr>
            <a:r>
              <a:rPr lang="en-US" sz="2400" dirty="0">
                <a:latin typeface="Calibri" panose="020F0502020204030204" pitchFamily="34" charset="0"/>
              </a:rPr>
              <a:t>Compensation </a:t>
            </a:r>
            <a:r>
              <a:rPr lang="en-US" sz="2400" b="0" dirty="0">
                <a:latin typeface="Calibri" panose="020F0502020204030204" pitchFamily="34" charset="0"/>
              </a:rPr>
              <a:t>(“premium pay”)</a:t>
            </a:r>
          </a:p>
          <a:p>
            <a:pPr marL="1144272" lvl="3" indent="-514350" algn="l">
              <a:spcAft>
                <a:spcPts val="600"/>
              </a:spcAft>
              <a:buClr>
                <a:srgbClr val="C00000"/>
              </a:buClr>
              <a:buFont typeface="Wingdings" panose="05000000000000000000" pitchFamily="2" charset="2"/>
              <a:buChar char="v"/>
            </a:pPr>
            <a:r>
              <a:rPr lang="en-US" sz="2400" dirty="0">
                <a:solidFill>
                  <a:srgbClr val="C00000"/>
                </a:solidFill>
                <a:latin typeface="Calibri" panose="020F0502020204030204" pitchFamily="34" charset="0"/>
              </a:rPr>
              <a:t>Adding hours </a:t>
            </a:r>
            <a:r>
              <a:rPr lang="en-US" sz="2400" b="0" dirty="0">
                <a:solidFill>
                  <a:schemeClr val="tx1"/>
                </a:solidFill>
                <a:latin typeface="Calibri" panose="020F0502020204030204" pitchFamily="34" charset="0"/>
              </a:rPr>
              <a:t>=</a:t>
            </a:r>
            <a:r>
              <a:rPr lang="en-US" sz="2400" b="0" dirty="0">
                <a:solidFill>
                  <a:srgbClr val="0070C0"/>
                </a:solidFill>
                <a:latin typeface="Calibri" panose="020F0502020204030204" pitchFamily="34" charset="0"/>
              </a:rPr>
              <a:t> </a:t>
            </a:r>
            <a:r>
              <a:rPr lang="en-US" sz="2400" b="0" dirty="0">
                <a:latin typeface="Calibri" panose="020F0502020204030204" pitchFamily="34" charset="0"/>
              </a:rPr>
              <a:t>Employer pays one additional hour of pay at the scheduled rate </a:t>
            </a:r>
            <a:r>
              <a:rPr lang="en-US" sz="2400" b="0" i="1" dirty="0">
                <a:latin typeface="Calibri" panose="020F0502020204030204" pitchFamily="34" charset="0"/>
              </a:rPr>
              <a:t>plus wages earned</a:t>
            </a:r>
            <a:r>
              <a:rPr lang="en-US" sz="2400" b="0" dirty="0">
                <a:latin typeface="Calibri" panose="020F0502020204030204" pitchFamily="34" charset="0"/>
              </a:rPr>
              <a:t>. Employer may pro-rate payment for changes that are less than one hour. </a:t>
            </a:r>
          </a:p>
          <a:p>
            <a:pPr marL="1144272" lvl="3" indent="-514350" algn="l">
              <a:spcAft>
                <a:spcPts val="600"/>
              </a:spcAft>
              <a:buClr>
                <a:srgbClr val="C00000"/>
              </a:buClr>
              <a:buFont typeface="Wingdings" panose="05000000000000000000" pitchFamily="2" charset="2"/>
              <a:buChar char="v"/>
            </a:pPr>
            <a:r>
              <a:rPr lang="en-US" sz="2400" dirty="0">
                <a:solidFill>
                  <a:srgbClr val="C00000"/>
                </a:solidFill>
                <a:latin typeface="Calibri" panose="020F0502020204030204" pitchFamily="34" charset="0"/>
              </a:rPr>
              <a:t>Subtracting hours (including on-call shifts) </a:t>
            </a:r>
            <a:r>
              <a:rPr lang="en-US" sz="2400" b="0" dirty="0">
                <a:latin typeface="Calibri" panose="020F0502020204030204" pitchFamily="34" charset="0"/>
              </a:rPr>
              <a:t>= Employer pays for half the hours not worked </a:t>
            </a:r>
            <a:r>
              <a:rPr lang="en-US" sz="2400" b="0" i="1" dirty="0">
                <a:latin typeface="Calibri" panose="020F0502020204030204" pitchFamily="34" charset="0"/>
              </a:rPr>
              <a:t>plus wages earned.</a:t>
            </a:r>
          </a:p>
          <a:p>
            <a:pPr marL="514350" lvl="1" indent="-514350" algn="l">
              <a:spcAft>
                <a:spcPts val="600"/>
              </a:spcAft>
              <a:buClr>
                <a:srgbClr val="C00000"/>
              </a:buClr>
              <a:buFont typeface="+mj-lt"/>
              <a:buAutoNum type="arabicPeriod"/>
            </a:pPr>
            <a:r>
              <a:rPr lang="en-US" sz="2400" dirty="0">
                <a:latin typeface="Calibri" panose="020F0502020204030204" pitchFamily="34" charset="0"/>
              </a:rPr>
              <a:t>Grace period = 15 minutes</a:t>
            </a:r>
          </a:p>
        </p:txBody>
      </p:sp>
      <p:sp>
        <p:nvSpPr>
          <p:cNvPr id="3" name="Title 2"/>
          <p:cNvSpPr>
            <a:spLocks noGrp="1"/>
          </p:cNvSpPr>
          <p:nvPr>
            <p:ph type="title"/>
          </p:nvPr>
        </p:nvSpPr>
        <p:spPr/>
        <p:txBody>
          <a:bodyPr/>
          <a:lstStyle/>
          <a:p>
            <a:r>
              <a:rPr lang="en-US" sz="3600" dirty="0">
                <a:latin typeface="Calibri" panose="020F0502020204030204" pitchFamily="34" charset="0"/>
              </a:rPr>
              <a:t>PAY for schedule changes</a:t>
            </a:r>
          </a:p>
        </p:txBody>
      </p:sp>
    </p:spTree>
    <p:extLst>
      <p:ext uri="{BB962C8B-B14F-4D97-AF65-F5344CB8AC3E}">
        <p14:creationId xmlns:p14="http://schemas.microsoft.com/office/powerpoint/2010/main" val="38279091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209800"/>
            <a:ext cx="8382000" cy="4876799"/>
          </a:xfrm>
        </p:spPr>
        <p:txBody>
          <a:bodyPr>
            <a:normAutofit/>
          </a:bodyPr>
          <a:lstStyle/>
          <a:p>
            <a:pPr marL="0" lvl="1" indent="0" algn="ctr">
              <a:buClr>
                <a:srgbClr val="C00000"/>
              </a:buClr>
              <a:buNone/>
            </a:pPr>
            <a:r>
              <a:rPr lang="en-US" sz="4400" dirty="0">
                <a:solidFill>
                  <a:schemeClr val="tx1"/>
                </a:solidFill>
                <a:latin typeface="Calibri" panose="020F0502020204030204" pitchFamily="34" charset="0"/>
              </a:rPr>
              <a:t>Employer DOES NOT provide additional pay for certain schedule changes.</a:t>
            </a:r>
          </a:p>
        </p:txBody>
      </p:sp>
      <p:sp>
        <p:nvSpPr>
          <p:cNvPr id="3" name="Title 2"/>
          <p:cNvSpPr>
            <a:spLocks noGrp="1"/>
          </p:cNvSpPr>
          <p:nvPr>
            <p:ph type="title"/>
          </p:nvPr>
        </p:nvSpPr>
        <p:spPr>
          <a:xfrm>
            <a:off x="152400" y="47016"/>
            <a:ext cx="8839200" cy="1672057"/>
          </a:xfrm>
        </p:spPr>
        <p:txBody>
          <a:bodyPr/>
          <a:lstStyle/>
          <a:p>
            <a:r>
              <a:rPr lang="en-US" dirty="0">
                <a:solidFill>
                  <a:srgbClr val="FFFF00"/>
                </a:solidFill>
                <a:latin typeface="Calibri" panose="020F0502020204030204" pitchFamily="34" charset="0"/>
              </a:rPr>
              <a:t>Exceptions</a:t>
            </a:r>
            <a:br>
              <a:rPr lang="en-US" dirty="0">
                <a:latin typeface="Calibri" panose="020F0502020204030204" pitchFamily="34" charset="0"/>
              </a:rPr>
            </a:br>
            <a:r>
              <a:rPr lang="en-US" sz="2800" dirty="0">
                <a:latin typeface="Calibri" panose="020F0502020204030204" pitchFamily="34" charset="0"/>
              </a:rPr>
              <a:t>PAY for schedule changes</a:t>
            </a:r>
          </a:p>
        </p:txBody>
      </p:sp>
    </p:spTree>
    <p:extLst>
      <p:ext uri="{BB962C8B-B14F-4D97-AF65-F5344CB8AC3E}">
        <p14:creationId xmlns:p14="http://schemas.microsoft.com/office/powerpoint/2010/main" val="73050271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447800"/>
            <a:ext cx="8534400" cy="5638799"/>
          </a:xfrm>
        </p:spPr>
        <p:txBody>
          <a:bodyPr>
            <a:normAutofit fontScale="70000" lnSpcReduction="20000"/>
          </a:bodyPr>
          <a:lstStyle/>
          <a:p>
            <a:pPr marL="0" lvl="1" indent="0" algn="ctr">
              <a:buClr>
                <a:srgbClr val="C00000"/>
              </a:buClr>
              <a:buNone/>
            </a:pPr>
            <a:endParaRPr lang="en-US" sz="4400" dirty="0">
              <a:solidFill>
                <a:srgbClr val="0070C0"/>
              </a:solidFill>
              <a:latin typeface="Calibri" panose="020F0502020204030204" pitchFamily="34" charset="0"/>
            </a:endParaRPr>
          </a:p>
          <a:p>
            <a:pPr marL="514350" lvl="2" indent="-514350">
              <a:lnSpc>
                <a:spcPct val="120000"/>
              </a:lnSpc>
              <a:buClr>
                <a:srgbClr val="C00000"/>
              </a:buClr>
              <a:buFont typeface="+mj-lt"/>
              <a:buAutoNum type="arabicPeriod"/>
            </a:pPr>
            <a:r>
              <a:rPr lang="en-US" sz="3200" dirty="0">
                <a:latin typeface="Calibri" panose="020F0502020204030204" pitchFamily="34" charset="0"/>
              </a:rPr>
              <a:t>Employee-requested changes</a:t>
            </a:r>
          </a:p>
          <a:p>
            <a:pPr marL="514350" lvl="2" indent="-514350">
              <a:lnSpc>
                <a:spcPct val="120000"/>
              </a:lnSpc>
              <a:buClr>
                <a:srgbClr val="C00000"/>
              </a:buClr>
              <a:buFont typeface="+mj-lt"/>
              <a:buAutoNum type="arabicPeriod"/>
            </a:pPr>
            <a:r>
              <a:rPr lang="en-US" sz="3200" dirty="0">
                <a:latin typeface="Calibri" panose="020F0502020204030204" pitchFamily="34" charset="0"/>
              </a:rPr>
              <a:t>Shift swaps </a:t>
            </a:r>
            <a:r>
              <a:rPr lang="en-US" sz="3200" b="0" dirty="0">
                <a:latin typeface="Calibri" panose="020F0502020204030204" pitchFamily="34" charset="0"/>
              </a:rPr>
              <a:t>-</a:t>
            </a:r>
            <a:r>
              <a:rPr lang="en-US" sz="3200" dirty="0">
                <a:latin typeface="Calibri" panose="020F0502020204030204" pitchFamily="34" charset="0"/>
              </a:rPr>
              <a:t> </a:t>
            </a:r>
            <a:r>
              <a:rPr lang="en-US" sz="3200" b="0" dirty="0">
                <a:latin typeface="Calibri" panose="020F0502020204030204" pitchFamily="34" charset="0"/>
              </a:rPr>
              <a:t>Manager can grant or deny employee requests for shift swaps.</a:t>
            </a:r>
            <a:endParaRPr lang="en-US" sz="3200" dirty="0">
              <a:latin typeface="Calibri" panose="020F0502020204030204" pitchFamily="34" charset="0"/>
            </a:endParaRPr>
          </a:p>
          <a:p>
            <a:pPr marL="514350" lvl="2" indent="-514350">
              <a:lnSpc>
                <a:spcPct val="120000"/>
              </a:lnSpc>
              <a:buClr>
                <a:srgbClr val="C00000"/>
              </a:buClr>
              <a:buFont typeface="+mj-lt"/>
              <a:buAutoNum type="arabicPeriod"/>
            </a:pPr>
            <a:r>
              <a:rPr lang="en-US" sz="3200" dirty="0">
                <a:latin typeface="Calibri" panose="020F0502020204030204" pitchFamily="34" charset="0"/>
              </a:rPr>
              <a:t>Mass communication </a:t>
            </a:r>
            <a:r>
              <a:rPr lang="en-US" sz="3200" b="0" dirty="0">
                <a:latin typeface="Calibri" panose="020F0502020204030204" pitchFamily="34" charset="0"/>
              </a:rPr>
              <a:t>-</a:t>
            </a:r>
            <a:r>
              <a:rPr lang="en-US" sz="3200" dirty="0">
                <a:latin typeface="Calibri" panose="020F0502020204030204" pitchFamily="34" charset="0"/>
              </a:rPr>
              <a:t> </a:t>
            </a:r>
            <a:r>
              <a:rPr lang="en-US" sz="3200" b="0" dirty="0">
                <a:latin typeface="Calibri" panose="020F0502020204030204" pitchFamily="34" charset="0"/>
              </a:rPr>
              <a:t>Employee accepts a schedule change in response to an employer-initiated, “mass communication” about availability of additional hours due to a scheduled employee not being able to work.</a:t>
            </a:r>
          </a:p>
          <a:p>
            <a:pPr marL="514350" lvl="2" indent="-514350">
              <a:lnSpc>
                <a:spcPct val="120000"/>
              </a:lnSpc>
              <a:buClr>
                <a:srgbClr val="C00000"/>
              </a:buClr>
              <a:buFont typeface="+mj-lt"/>
              <a:buAutoNum type="arabicPeriod"/>
            </a:pPr>
            <a:r>
              <a:rPr lang="en-US" sz="3200" dirty="0">
                <a:latin typeface="Calibri" panose="020F0502020204030204" pitchFamily="34" charset="0"/>
              </a:rPr>
              <a:t>In-person group communication </a:t>
            </a:r>
            <a:r>
              <a:rPr lang="en-US" sz="3200" b="0" dirty="0">
                <a:latin typeface="Calibri" panose="020F0502020204030204" pitchFamily="34" charset="0"/>
              </a:rPr>
              <a:t>-</a:t>
            </a:r>
            <a:r>
              <a:rPr lang="en-US" sz="3200" dirty="0">
                <a:latin typeface="Calibri" panose="020F0502020204030204" pitchFamily="34" charset="0"/>
              </a:rPr>
              <a:t> </a:t>
            </a:r>
            <a:r>
              <a:rPr lang="en-US" sz="3200" b="0" dirty="0">
                <a:latin typeface="Calibri" panose="020F0502020204030204" pitchFamily="34" charset="0"/>
              </a:rPr>
              <a:t>Employee accepts a schedule change in response to an employer-initiated, “in-person group communication” with two or more currently working employees about additional hours due to unanticipated customer needs.</a:t>
            </a:r>
          </a:p>
        </p:txBody>
      </p:sp>
      <p:sp>
        <p:nvSpPr>
          <p:cNvPr id="3" name="Title 2"/>
          <p:cNvSpPr>
            <a:spLocks noGrp="1"/>
          </p:cNvSpPr>
          <p:nvPr>
            <p:ph type="title"/>
          </p:nvPr>
        </p:nvSpPr>
        <p:spPr>
          <a:xfrm>
            <a:off x="152400" y="47016"/>
            <a:ext cx="8839200" cy="1672057"/>
          </a:xfrm>
        </p:spPr>
        <p:txBody>
          <a:bodyPr/>
          <a:lstStyle/>
          <a:p>
            <a:r>
              <a:rPr lang="en-US" dirty="0">
                <a:solidFill>
                  <a:srgbClr val="FFFF00"/>
                </a:solidFill>
                <a:latin typeface="Calibri" panose="020F0502020204030204" pitchFamily="34" charset="0"/>
              </a:rPr>
              <a:t>Exceptions</a:t>
            </a:r>
            <a:br>
              <a:rPr lang="en-US" dirty="0">
                <a:latin typeface="Calibri" panose="020F0502020204030204" pitchFamily="34" charset="0"/>
              </a:rPr>
            </a:br>
            <a:r>
              <a:rPr lang="en-US" sz="2800" dirty="0">
                <a:latin typeface="Calibri" panose="020F0502020204030204" pitchFamily="34" charset="0"/>
              </a:rPr>
              <a:t>PAY for schedule changes</a:t>
            </a:r>
          </a:p>
        </p:txBody>
      </p:sp>
    </p:spTree>
    <p:extLst>
      <p:ext uri="{BB962C8B-B14F-4D97-AF65-F5344CB8AC3E}">
        <p14:creationId xmlns:p14="http://schemas.microsoft.com/office/powerpoint/2010/main" val="146149371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1"/>
            <a:ext cx="8458200" cy="5334000"/>
          </a:xfrm>
        </p:spPr>
        <p:txBody>
          <a:bodyPr>
            <a:normAutofit/>
          </a:bodyPr>
          <a:lstStyle/>
          <a:p>
            <a:pPr marL="0" lvl="1" indent="0" algn="ctr">
              <a:buClr>
                <a:srgbClr val="C00000"/>
              </a:buClr>
              <a:buNone/>
            </a:pPr>
            <a:endParaRPr lang="en-US" dirty="0">
              <a:solidFill>
                <a:srgbClr val="0070C0"/>
              </a:solidFill>
              <a:latin typeface="Calibri" panose="020F0502020204030204" pitchFamily="34" charset="0"/>
            </a:endParaRPr>
          </a:p>
          <a:p>
            <a:pPr marL="514350" lvl="2" indent="-514350">
              <a:buClr>
                <a:srgbClr val="C00000"/>
              </a:buClr>
              <a:buFont typeface="+mj-lt"/>
              <a:buAutoNum type="arabicPeriod" startAt="5"/>
            </a:pPr>
            <a:r>
              <a:rPr lang="en-US" sz="2200" dirty="0">
                <a:latin typeface="Calibri" panose="020F0502020204030204" pitchFamily="34" charset="0"/>
              </a:rPr>
              <a:t>Access to hours </a:t>
            </a:r>
            <a:r>
              <a:rPr lang="en-US" sz="2200" b="0" dirty="0">
                <a:latin typeface="Calibri" panose="020F0502020204030204" pitchFamily="34" charset="0"/>
              </a:rPr>
              <a:t>- Employee accepts an offer of hours under the “access to hours” provision.</a:t>
            </a:r>
          </a:p>
          <a:p>
            <a:pPr marL="514350" lvl="2" indent="-514350">
              <a:buClr>
                <a:srgbClr val="C00000"/>
              </a:buClr>
              <a:buFont typeface="+mj-lt"/>
              <a:buAutoNum type="arabicPeriod" startAt="5"/>
            </a:pPr>
            <a:r>
              <a:rPr lang="en-US" sz="2200" dirty="0">
                <a:latin typeface="Calibri" panose="020F0502020204030204" pitchFamily="34" charset="0"/>
              </a:rPr>
              <a:t>Discipline</a:t>
            </a:r>
            <a:r>
              <a:rPr lang="en-US" sz="2200" b="0" dirty="0">
                <a:latin typeface="Calibri" panose="020F0502020204030204" pitchFamily="34" charset="0"/>
              </a:rPr>
              <a:t> – Employer reduces employee hours due to bona fide discipline.</a:t>
            </a:r>
          </a:p>
          <a:p>
            <a:pPr marL="514350" lvl="2" indent="-514350">
              <a:buClr>
                <a:srgbClr val="C00000"/>
              </a:buClr>
              <a:buFont typeface="+mj-lt"/>
              <a:buAutoNum type="arabicPeriod" startAt="5"/>
            </a:pPr>
            <a:r>
              <a:rPr lang="en-US" sz="2200" dirty="0">
                <a:latin typeface="Calibri" panose="020F0502020204030204" pitchFamily="34" charset="0"/>
              </a:rPr>
              <a:t>Operations cannot begin or continue </a:t>
            </a:r>
            <a:r>
              <a:rPr lang="en-US" sz="2200" b="0" dirty="0">
                <a:latin typeface="Calibri" panose="020F0502020204030204" pitchFamily="34" charset="0"/>
              </a:rPr>
              <a:t>– Employer cannot begin or continue operations due to (a) threats to employees or property; (b) recommendation of public official; (c) public utilities failure; (d) natural disaster; (e) weather event; and (f) an event that would cause the employer to violate a law.</a:t>
            </a:r>
          </a:p>
        </p:txBody>
      </p:sp>
      <p:sp>
        <p:nvSpPr>
          <p:cNvPr id="3" name="Title 2"/>
          <p:cNvSpPr>
            <a:spLocks noGrp="1"/>
          </p:cNvSpPr>
          <p:nvPr>
            <p:ph type="title"/>
          </p:nvPr>
        </p:nvSpPr>
        <p:spPr>
          <a:xfrm>
            <a:off x="152400" y="47016"/>
            <a:ext cx="8839200" cy="1672057"/>
          </a:xfrm>
        </p:spPr>
        <p:txBody>
          <a:bodyPr/>
          <a:lstStyle/>
          <a:p>
            <a:r>
              <a:rPr lang="en-US" dirty="0">
                <a:solidFill>
                  <a:srgbClr val="FFFF00"/>
                </a:solidFill>
                <a:latin typeface="Calibri" panose="020F0502020204030204" pitchFamily="34" charset="0"/>
              </a:rPr>
              <a:t>Exceptions</a:t>
            </a:r>
            <a:br>
              <a:rPr lang="en-US" dirty="0">
                <a:latin typeface="Calibri" panose="020F0502020204030204" pitchFamily="34" charset="0"/>
              </a:rPr>
            </a:br>
            <a:r>
              <a:rPr lang="en-US" sz="2800" dirty="0">
                <a:latin typeface="Calibri" panose="020F0502020204030204" pitchFamily="34" charset="0"/>
              </a:rPr>
              <a:t>PAY for schedule changes</a:t>
            </a:r>
          </a:p>
        </p:txBody>
      </p:sp>
    </p:spTree>
    <p:extLst>
      <p:ext uri="{BB962C8B-B14F-4D97-AF65-F5344CB8AC3E}">
        <p14:creationId xmlns:p14="http://schemas.microsoft.com/office/powerpoint/2010/main" val="1683309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p:txBody>
          <a:bodyPr/>
          <a:lstStyle>
            <a:lvl1pPr>
              <a:defRPr sz="4400" cap="none" spc="0"/>
            </a:lvl1pPr>
          </a:lstStyle>
          <a:p>
            <a:pPr lvl="0"/>
            <a:r>
              <a:rPr lang="en-US" dirty="0">
                <a:latin typeface="Calibri" panose="020F0502020204030204" pitchFamily="34" charset="0"/>
              </a:rPr>
              <a:t>OLS STAFF</a:t>
            </a:r>
          </a:p>
        </p:txBody>
      </p:sp>
      <p:sp>
        <p:nvSpPr>
          <p:cNvPr id="5" name="Content Placeholder 2"/>
          <p:cNvSpPr txBox="1">
            <a:spLocks/>
          </p:cNvSpPr>
          <p:nvPr/>
        </p:nvSpPr>
        <p:spPr>
          <a:xfrm>
            <a:off x="381000" y="1849322"/>
            <a:ext cx="8534400" cy="355602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numCol="2">
            <a:normAutofit/>
          </a:bodyPr>
          <a:lstStyle>
            <a:lvl1pPr marL="365758" indent="-320038">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1pPr>
            <a:lvl2pPr marL="650238" indent="-284479">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2pPr>
            <a:lvl3pPr marL="960119" indent="-32004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3pPr>
            <a:lvl4pPr marL="1280160" indent="-365760">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4pPr>
            <a:lvl5pPr marL="1491174" indent="-393895">
              <a:spcBef>
                <a:spcPts val="600"/>
              </a:spcBef>
              <a:buClr>
                <a:srgbClr val="3EB87F"/>
              </a:buClr>
              <a:buSzPct val="100000"/>
              <a:buFont typeface="Helvetica"/>
              <a:buChar char="▪"/>
              <a:defRPr sz="2800" b="1" spc="150">
                <a:latin typeface="Franklin Gothic Medium"/>
                <a:ea typeface="Franklin Gothic Medium"/>
                <a:cs typeface="Franklin Gothic Medium"/>
                <a:sym typeface="Franklin Gothic Medium"/>
              </a:defRPr>
            </a:lvl5pPr>
            <a:lvl6pPr marL="1676400" indent="-304800">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6pPr>
            <a:lvl7pPr marL="195071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7pPr>
            <a:lvl8pPr marL="2225038"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8pPr>
            <a:lvl9pPr marL="2499359" indent="-304799">
              <a:spcBef>
                <a:spcPts val="400"/>
              </a:spcBef>
              <a:buClr>
                <a:srgbClr val="3EB87F"/>
              </a:buClr>
              <a:buSzPct val="100000"/>
              <a:buFont typeface="Helvetica"/>
              <a:buChar char="▪"/>
              <a:defRPr sz="2000" b="1" spc="150">
                <a:latin typeface="Franklin Gothic Medium"/>
                <a:ea typeface="Franklin Gothic Medium"/>
                <a:cs typeface="Franklin Gothic Medium"/>
                <a:sym typeface="Franklin Gothic Medium"/>
              </a:defRPr>
            </a:lvl9pPr>
          </a:lstStyle>
          <a:p>
            <a:pPr marL="0" indent="0">
              <a:buFont typeface="Helvetica"/>
              <a:buNone/>
            </a:pPr>
            <a:r>
              <a:rPr lang="en-US" dirty="0">
                <a:solidFill>
                  <a:schemeClr val="tx1"/>
                </a:solidFill>
                <a:latin typeface="Calibri" panose="020F0502020204030204" pitchFamily="34" charset="0"/>
              </a:rPr>
              <a:t>May 2017 - 17 Core Staff</a:t>
            </a:r>
          </a:p>
          <a:p>
            <a:pPr lvl="1">
              <a:buClr>
                <a:srgbClr val="C00000"/>
              </a:buClr>
            </a:pPr>
            <a:r>
              <a:rPr lang="en-US" sz="2000" b="0" dirty="0">
                <a:latin typeface="Calibri" panose="020F0502020204030204" pitchFamily="34" charset="0"/>
              </a:rPr>
              <a:t>Dylan Orr, Director</a:t>
            </a:r>
          </a:p>
          <a:p>
            <a:pPr lvl="1">
              <a:buClr>
                <a:srgbClr val="C00000"/>
              </a:buClr>
            </a:pPr>
            <a:r>
              <a:rPr lang="en-US" sz="2000" b="0" dirty="0">
                <a:latin typeface="Calibri" panose="020F0502020204030204" pitchFamily="34" charset="0"/>
              </a:rPr>
              <a:t>Senior Policy Advisor</a:t>
            </a:r>
          </a:p>
          <a:p>
            <a:pPr lvl="1">
              <a:buClr>
                <a:srgbClr val="C00000"/>
              </a:buClr>
            </a:pPr>
            <a:r>
              <a:rPr lang="en-US" sz="2000" b="0" dirty="0">
                <a:latin typeface="Calibri" panose="020F0502020204030204" pitchFamily="34" charset="0"/>
              </a:rPr>
              <a:t>Communications Manager</a:t>
            </a:r>
          </a:p>
          <a:p>
            <a:pPr lvl="1">
              <a:buClr>
                <a:srgbClr val="C00000"/>
              </a:buClr>
            </a:pPr>
            <a:r>
              <a:rPr lang="en-US" sz="2000" b="0" dirty="0">
                <a:latin typeface="Calibri" panose="020F0502020204030204" pitchFamily="34" charset="0"/>
              </a:rPr>
              <a:t>Finance Operations Manager</a:t>
            </a:r>
          </a:p>
          <a:p>
            <a:pPr lvl="1">
              <a:buClr>
                <a:srgbClr val="C00000"/>
              </a:buClr>
            </a:pPr>
            <a:r>
              <a:rPr lang="en-US" sz="2000" b="0" dirty="0">
                <a:latin typeface="Calibri" panose="020F0502020204030204" pitchFamily="34" charset="0"/>
              </a:rPr>
              <a:t>2 Business Liaisons </a:t>
            </a:r>
          </a:p>
          <a:p>
            <a:pPr lvl="1">
              <a:buClr>
                <a:srgbClr val="C00000"/>
              </a:buClr>
            </a:pPr>
            <a:r>
              <a:rPr lang="en-US" sz="2000" b="0" dirty="0">
                <a:latin typeface="Calibri" panose="020F0502020204030204" pitchFamily="34" charset="0"/>
              </a:rPr>
              <a:t>Community Liaison</a:t>
            </a:r>
          </a:p>
          <a:p>
            <a:pPr lvl="1">
              <a:buClr>
                <a:srgbClr val="C00000"/>
              </a:buClr>
            </a:pPr>
            <a:endParaRPr lang="en-US" sz="2000" b="0" dirty="0">
              <a:latin typeface="Calibri" panose="020F0502020204030204" pitchFamily="34" charset="0"/>
            </a:endParaRPr>
          </a:p>
          <a:p>
            <a:pPr lvl="1">
              <a:buClr>
                <a:srgbClr val="C00000"/>
              </a:buClr>
            </a:pPr>
            <a:endParaRPr lang="en-US" sz="2000" b="0" dirty="0">
              <a:latin typeface="Calibri" panose="020F0502020204030204" pitchFamily="34" charset="0"/>
            </a:endParaRPr>
          </a:p>
          <a:p>
            <a:pPr lvl="1">
              <a:buClr>
                <a:srgbClr val="C00000"/>
              </a:buClr>
            </a:pPr>
            <a:r>
              <a:rPr lang="en-US" sz="2000" b="0" dirty="0">
                <a:latin typeface="Calibri" panose="020F0502020204030204" pitchFamily="34" charset="0"/>
              </a:rPr>
              <a:t>Enforcement Supervisor</a:t>
            </a:r>
          </a:p>
          <a:p>
            <a:pPr lvl="1">
              <a:buClr>
                <a:srgbClr val="C00000"/>
              </a:buClr>
            </a:pPr>
            <a:r>
              <a:rPr lang="en-US" sz="2000" b="0" dirty="0">
                <a:latin typeface="Calibri" panose="020F0502020204030204" pitchFamily="34" charset="0"/>
              </a:rPr>
              <a:t>6 Investigators </a:t>
            </a:r>
          </a:p>
          <a:p>
            <a:pPr lvl="1">
              <a:buClr>
                <a:srgbClr val="C00000"/>
              </a:buClr>
            </a:pPr>
            <a:r>
              <a:rPr lang="en-US" sz="2000" b="0" dirty="0">
                <a:latin typeface="Calibri" panose="020F0502020204030204" pitchFamily="34" charset="0"/>
              </a:rPr>
              <a:t>Intake investigator </a:t>
            </a:r>
          </a:p>
          <a:p>
            <a:pPr lvl="1">
              <a:buClr>
                <a:srgbClr val="C00000"/>
              </a:buClr>
            </a:pPr>
            <a:r>
              <a:rPr lang="en-US" sz="2000" b="0" dirty="0">
                <a:latin typeface="Calibri" panose="020F0502020204030204" pitchFamily="34" charset="0"/>
              </a:rPr>
              <a:t>Paralegal </a:t>
            </a:r>
          </a:p>
          <a:p>
            <a:pPr lvl="1">
              <a:buClr>
                <a:srgbClr val="C00000"/>
              </a:buClr>
            </a:pPr>
            <a:r>
              <a:rPr lang="en-US" sz="2000" b="0" dirty="0">
                <a:latin typeface="Calibri" panose="020F0502020204030204" pitchFamily="34" charset="0"/>
              </a:rPr>
              <a:t>Administrative Assistant</a:t>
            </a:r>
          </a:p>
        </p:txBody>
      </p:sp>
      <p:sp>
        <p:nvSpPr>
          <p:cNvPr id="6" name="TextBox 5"/>
          <p:cNvSpPr txBox="1"/>
          <p:nvPr/>
        </p:nvSpPr>
        <p:spPr>
          <a:xfrm>
            <a:off x="304430" y="5001497"/>
            <a:ext cx="8534400" cy="2271391"/>
          </a:xfrm>
          <a:prstGeom prst="rect">
            <a:avLst/>
          </a:prstGeom>
          <a:noFill/>
        </p:spPr>
        <p:txBody>
          <a:bodyPr wrap="square" rtlCol="0">
            <a:spAutoFit/>
          </a:bodyPr>
          <a:lstStyle/>
          <a:p>
            <a:pPr>
              <a:lnSpc>
                <a:spcPct val="120000"/>
              </a:lnSpc>
            </a:pPr>
            <a:r>
              <a:rPr lang="en-US" sz="2800" b="1" dirty="0">
                <a:ln w="0"/>
                <a:solidFill>
                  <a:schemeClr val="tx1"/>
                </a:solidFill>
                <a:latin typeface="Calibri" panose="020F0502020204030204" pitchFamily="34" charset="0"/>
              </a:rPr>
              <a:t>Spring 2017 </a:t>
            </a:r>
          </a:p>
          <a:p>
            <a:pPr marL="742950" lvl="1" indent="-285750">
              <a:lnSpc>
                <a:spcPct val="120000"/>
              </a:lnSpc>
              <a:buFont typeface="Arial" panose="020B0604020202020204" pitchFamily="34" charset="0"/>
              <a:buChar char="•"/>
            </a:pPr>
            <a:r>
              <a:rPr lang="en-US" sz="2000" b="0" dirty="0">
                <a:latin typeface="Calibri" panose="020F0502020204030204" pitchFamily="34" charset="0"/>
              </a:rPr>
              <a:t>OLS will move into a new office on the third floor, 810 3</a:t>
            </a:r>
            <a:r>
              <a:rPr lang="en-US" sz="2000" b="0" baseline="30000" dirty="0">
                <a:latin typeface="Calibri" panose="020F0502020204030204" pitchFamily="34" charset="0"/>
              </a:rPr>
              <a:t>rd</a:t>
            </a:r>
            <a:r>
              <a:rPr lang="en-US" sz="2000" b="0" dirty="0">
                <a:latin typeface="Calibri" panose="020F0502020204030204" pitchFamily="34" charset="0"/>
              </a:rPr>
              <a:t> Avenue</a:t>
            </a:r>
          </a:p>
          <a:p>
            <a:pPr marL="742950" lvl="1" indent="-285750">
              <a:lnSpc>
                <a:spcPct val="120000"/>
              </a:lnSpc>
              <a:buFont typeface="Arial" panose="020B0604020202020204" pitchFamily="34" charset="0"/>
              <a:buChar char="•"/>
            </a:pPr>
            <a:r>
              <a:rPr lang="en-US" sz="2000" b="0" dirty="0">
                <a:latin typeface="Calibri" panose="020F0502020204030204" pitchFamily="34" charset="0"/>
              </a:rPr>
              <a:t>OLS will hire 5 additional staff by the end of 2017 </a:t>
            </a:r>
          </a:p>
          <a:p>
            <a:pPr marL="742950" lvl="1" indent="-285750">
              <a:lnSpc>
                <a:spcPct val="120000"/>
              </a:lnSpc>
              <a:buFont typeface="Arial" panose="020B0604020202020204" pitchFamily="34" charset="0"/>
              <a:buChar char="•"/>
            </a:pPr>
            <a:r>
              <a:rPr lang="en-US" sz="2000" b="0" i="1" dirty="0">
                <a:latin typeface="Calibri" panose="020F0502020204030204" pitchFamily="34" charset="0"/>
              </a:rPr>
              <a:t>Policy &amp; data analyst, three investigators, admin assistant</a:t>
            </a:r>
          </a:p>
          <a:p>
            <a:endParaRPr lang="en-US" dirty="0">
              <a:ln w="0"/>
              <a:solidFill>
                <a:schemeClr val="accent1"/>
              </a:solidFill>
              <a:effectLst>
                <a:outerShdw blurRad="38100" dist="25400" dir="5400000" algn="ctr" rotWithShape="0">
                  <a:srgbClr val="6E747A">
                    <a:alpha val="43000"/>
                  </a:srgbClr>
                </a:outerShdw>
              </a:effectLst>
            </a:endParaRPr>
          </a:p>
          <a:p>
            <a:endParaRPr lang="en-US" dirty="0"/>
          </a:p>
        </p:txBody>
      </p:sp>
    </p:spTree>
    <p:extLst>
      <p:ext uri="{BB962C8B-B14F-4D97-AF65-F5344CB8AC3E}">
        <p14:creationId xmlns:p14="http://schemas.microsoft.com/office/powerpoint/2010/main" val="158093367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719071"/>
            <a:ext cx="8839200" cy="5138929"/>
          </a:xfrm>
        </p:spPr>
        <p:txBody>
          <a:bodyPr>
            <a:normAutofit/>
          </a:bodyPr>
          <a:lstStyle/>
          <a:p>
            <a:pPr marL="45720" indent="0" algn="ctr">
              <a:buNone/>
            </a:pPr>
            <a:r>
              <a:rPr lang="en-US" sz="2200" dirty="0">
                <a:solidFill>
                  <a:srgbClr val="C00000"/>
                </a:solidFill>
                <a:latin typeface="Calibri" panose="020F0502020204030204" pitchFamily="34" charset="0"/>
              </a:rPr>
              <a:t>“Mass communication”</a:t>
            </a:r>
          </a:p>
          <a:p>
            <a:pPr marL="45720" indent="0" algn="ctr">
              <a:buNone/>
            </a:pPr>
            <a:r>
              <a:rPr lang="en-US" sz="2200" b="0" dirty="0">
                <a:solidFill>
                  <a:srgbClr val="C00000"/>
                </a:solidFill>
                <a:latin typeface="Calibri" panose="020F0502020204030204" pitchFamily="34" charset="0"/>
              </a:rPr>
              <a:t>Employer-initiated, written message sent to two or more employees about availability of additional hours due to a scheduled employee not being able to work.</a:t>
            </a:r>
          </a:p>
          <a:p>
            <a:pPr marL="45720" indent="0" algn="ctr">
              <a:buNone/>
            </a:pPr>
            <a:endParaRPr lang="en-US" sz="2400" b="0" dirty="0">
              <a:solidFill>
                <a:schemeClr val="tx1"/>
              </a:solidFill>
              <a:latin typeface="Calibri" panose="020F0502020204030204" pitchFamily="34" charset="0"/>
            </a:endParaRPr>
          </a:p>
          <a:p>
            <a:pPr marL="502920" indent="-457200" algn="l">
              <a:buClr>
                <a:srgbClr val="C00000"/>
              </a:buClr>
              <a:buFont typeface="+mj-lt"/>
              <a:buAutoNum type="arabicPeriod"/>
            </a:pPr>
            <a:r>
              <a:rPr lang="en-US" sz="1800" dirty="0">
                <a:latin typeface="Calibri" panose="020F0502020204030204" pitchFamily="34" charset="0"/>
              </a:rPr>
              <a:t>Required information - </a:t>
            </a:r>
            <a:r>
              <a:rPr lang="en-US" sz="1800" b="0" dirty="0">
                <a:latin typeface="Calibri" panose="020F0502020204030204" pitchFamily="34" charset="0"/>
              </a:rPr>
              <a:t>Each mass communication must convey</a:t>
            </a:r>
          </a:p>
          <a:p>
            <a:pPr lvl="2" algn="l">
              <a:buClr>
                <a:srgbClr val="C00000"/>
              </a:buClr>
              <a:buFont typeface="Wingdings" panose="05000000000000000000" pitchFamily="2" charset="2"/>
              <a:buChar char="v"/>
            </a:pPr>
            <a:r>
              <a:rPr lang="en-US" sz="1800" b="0" dirty="0">
                <a:latin typeface="Calibri" panose="020F0502020204030204" pitchFamily="34" charset="0"/>
              </a:rPr>
              <a:t>The message is a mass communication;</a:t>
            </a:r>
          </a:p>
          <a:p>
            <a:pPr lvl="2" algn="l">
              <a:buClr>
                <a:srgbClr val="C00000"/>
              </a:buClr>
              <a:buFont typeface="Wingdings" panose="05000000000000000000" pitchFamily="2" charset="2"/>
              <a:buChar char="v"/>
            </a:pPr>
            <a:r>
              <a:rPr lang="en-US" sz="1800" b="0" dirty="0">
                <a:latin typeface="Calibri" panose="020F0502020204030204" pitchFamily="34" charset="0"/>
              </a:rPr>
              <a:t>Accepting the offer of additional hours is voluntary and the employee has the right to decline such hours; and</a:t>
            </a:r>
          </a:p>
          <a:p>
            <a:pPr lvl="2" algn="l">
              <a:buClr>
                <a:srgbClr val="C00000"/>
              </a:buClr>
              <a:buFont typeface="Wingdings" panose="05000000000000000000" pitchFamily="2" charset="2"/>
              <a:buChar char="v"/>
            </a:pPr>
            <a:r>
              <a:rPr lang="en-US" sz="1800" b="0" dirty="0">
                <a:latin typeface="Calibri" panose="020F0502020204030204" pitchFamily="34" charset="0"/>
              </a:rPr>
              <a:t>Accepting such hours does not require the employer to pay additional compensation for work schedule changes.</a:t>
            </a:r>
          </a:p>
          <a:p>
            <a:pPr marL="388620" indent="-342900" algn="l">
              <a:buClr>
                <a:srgbClr val="C00000"/>
              </a:buClr>
              <a:buFont typeface="+mj-lt"/>
              <a:buAutoNum type="arabicPeriod"/>
            </a:pPr>
            <a:r>
              <a:rPr lang="en-US" sz="1800" dirty="0">
                <a:latin typeface="Calibri" panose="020F0502020204030204" pitchFamily="34" charset="0"/>
              </a:rPr>
              <a:t> Scope </a:t>
            </a:r>
            <a:r>
              <a:rPr lang="en-US" sz="1800" b="0" dirty="0">
                <a:latin typeface="Calibri" panose="020F0502020204030204" pitchFamily="34" charset="0"/>
              </a:rPr>
              <a:t>- Employer may choose to limit mass communications to (a) qualified employees, and (b) employees who would not incur premium pay (e.g. overtime). </a:t>
            </a:r>
          </a:p>
          <a:p>
            <a:pPr marL="388620" indent="-342900" algn="l">
              <a:buClr>
                <a:srgbClr val="C00000"/>
              </a:buClr>
              <a:buFont typeface="+mj-lt"/>
              <a:buAutoNum type="arabicPeriod"/>
            </a:pPr>
            <a:endParaRPr lang="en-US" sz="1800" b="0" dirty="0">
              <a:latin typeface="Calibri" panose="020F0502020204030204" pitchFamily="34" charset="0"/>
            </a:endParaRPr>
          </a:p>
        </p:txBody>
      </p:sp>
      <p:sp>
        <p:nvSpPr>
          <p:cNvPr id="3" name="Title 2"/>
          <p:cNvSpPr>
            <a:spLocks noGrp="1"/>
          </p:cNvSpPr>
          <p:nvPr>
            <p:ph type="title"/>
          </p:nvPr>
        </p:nvSpPr>
        <p:spPr/>
        <p:txBody>
          <a:bodyPr/>
          <a:lstStyle/>
          <a:p>
            <a:r>
              <a:rPr lang="en-US" dirty="0">
                <a:solidFill>
                  <a:srgbClr val="FFFF00"/>
                </a:solidFill>
                <a:latin typeface="Calibri" panose="020F0502020204030204" pitchFamily="34" charset="0"/>
              </a:rPr>
              <a:t>Exceptions</a:t>
            </a:r>
            <a:br>
              <a:rPr lang="en-US" dirty="0">
                <a:latin typeface="Calibri" panose="020F0502020204030204" pitchFamily="34" charset="0"/>
              </a:rPr>
            </a:br>
            <a:r>
              <a:rPr lang="en-US" sz="2800" dirty="0">
                <a:latin typeface="Calibri" panose="020F0502020204030204" pitchFamily="34" charset="0"/>
              </a:rPr>
              <a:t>PAY for schedule changes</a:t>
            </a:r>
          </a:p>
        </p:txBody>
      </p:sp>
    </p:spTree>
    <p:extLst>
      <p:ext uri="{BB962C8B-B14F-4D97-AF65-F5344CB8AC3E}">
        <p14:creationId xmlns:p14="http://schemas.microsoft.com/office/powerpoint/2010/main" val="167140872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719071"/>
            <a:ext cx="8839199" cy="5138929"/>
          </a:xfrm>
        </p:spPr>
        <p:txBody>
          <a:bodyPr>
            <a:normAutofit lnSpcReduction="10000"/>
          </a:bodyPr>
          <a:lstStyle/>
          <a:p>
            <a:pPr marL="45720" indent="0" algn="ctr">
              <a:buNone/>
            </a:pPr>
            <a:r>
              <a:rPr lang="en-US" sz="2200" dirty="0">
                <a:solidFill>
                  <a:srgbClr val="C00000"/>
                </a:solidFill>
                <a:latin typeface="Calibri" panose="020F0502020204030204" pitchFamily="34" charset="0"/>
              </a:rPr>
              <a:t>“In-person group communication”</a:t>
            </a:r>
          </a:p>
          <a:p>
            <a:pPr marL="45720" indent="0" algn="ctr">
              <a:buNone/>
            </a:pPr>
            <a:r>
              <a:rPr lang="en-US" sz="2200" b="0" dirty="0">
                <a:solidFill>
                  <a:srgbClr val="C00000"/>
                </a:solidFill>
                <a:latin typeface="Calibri" panose="020F0502020204030204" pitchFamily="34" charset="0"/>
              </a:rPr>
              <a:t>Employer-initiated, discussion with two or more employees about availability of additional hours due to unanticipated customer needs. Hours must be consecutive to current shift.</a:t>
            </a:r>
          </a:p>
          <a:p>
            <a:pPr marL="45720" indent="0" algn="ctr">
              <a:buNone/>
            </a:pPr>
            <a:endParaRPr lang="en-US" sz="2400" b="0" dirty="0">
              <a:solidFill>
                <a:srgbClr val="C00000"/>
              </a:solidFill>
              <a:latin typeface="Calibri" panose="020F0502020204030204" pitchFamily="34" charset="0"/>
            </a:endParaRPr>
          </a:p>
          <a:p>
            <a:pPr marL="502920" indent="-457200" algn="l">
              <a:lnSpc>
                <a:spcPct val="110000"/>
              </a:lnSpc>
              <a:spcAft>
                <a:spcPts val="600"/>
              </a:spcAft>
              <a:buClr>
                <a:srgbClr val="C00000"/>
              </a:buClr>
              <a:buFont typeface="+mj-lt"/>
              <a:buAutoNum type="arabicPeriod"/>
            </a:pPr>
            <a:r>
              <a:rPr lang="en-US" sz="1800" dirty="0">
                <a:latin typeface="Calibri" panose="020F0502020204030204" pitchFamily="34" charset="0"/>
              </a:rPr>
              <a:t>Required information - </a:t>
            </a:r>
            <a:r>
              <a:rPr lang="en-US" sz="1800" b="0" dirty="0">
                <a:latin typeface="Calibri" panose="020F0502020204030204" pitchFamily="34" charset="0"/>
              </a:rPr>
              <a:t>Each in-person group communication must convey</a:t>
            </a:r>
          </a:p>
          <a:p>
            <a:pPr lvl="2" algn="l">
              <a:lnSpc>
                <a:spcPct val="110000"/>
              </a:lnSpc>
              <a:spcAft>
                <a:spcPts val="600"/>
              </a:spcAft>
              <a:buClr>
                <a:srgbClr val="C00000"/>
              </a:buClr>
              <a:buFont typeface="Wingdings" panose="05000000000000000000" pitchFamily="2" charset="2"/>
              <a:buChar char="v"/>
            </a:pPr>
            <a:r>
              <a:rPr lang="en-US" sz="1800" b="0" dirty="0">
                <a:latin typeface="Calibri" panose="020F0502020204030204" pitchFamily="34" charset="0"/>
              </a:rPr>
              <a:t>Accepting the offer of additional hours is voluntary and the employee has the right to decline such hours; and</a:t>
            </a:r>
          </a:p>
          <a:p>
            <a:pPr lvl="2" algn="l">
              <a:lnSpc>
                <a:spcPct val="110000"/>
              </a:lnSpc>
              <a:spcAft>
                <a:spcPts val="600"/>
              </a:spcAft>
              <a:buClr>
                <a:srgbClr val="C00000"/>
              </a:buClr>
              <a:buFont typeface="Wingdings" panose="05000000000000000000" pitchFamily="2" charset="2"/>
              <a:buChar char="v"/>
            </a:pPr>
            <a:r>
              <a:rPr lang="en-US" sz="1800" b="0" dirty="0">
                <a:latin typeface="Calibri" panose="020F0502020204030204" pitchFamily="34" charset="0"/>
              </a:rPr>
              <a:t>Accepting such hours does not require the employer to pay additional compensation for work schedule changes.</a:t>
            </a:r>
          </a:p>
          <a:p>
            <a:pPr marL="388620" indent="-342900" algn="l">
              <a:lnSpc>
                <a:spcPct val="110000"/>
              </a:lnSpc>
              <a:spcAft>
                <a:spcPts val="600"/>
              </a:spcAft>
              <a:buClr>
                <a:srgbClr val="C00000"/>
              </a:buClr>
              <a:buFont typeface="+mj-lt"/>
              <a:buAutoNum type="arabicPeriod"/>
            </a:pPr>
            <a:r>
              <a:rPr lang="en-US" sz="1800" dirty="0">
                <a:latin typeface="Calibri" panose="020F0502020204030204" pitchFamily="34" charset="0"/>
              </a:rPr>
              <a:t> Scope </a:t>
            </a:r>
            <a:r>
              <a:rPr lang="en-US" sz="1800" b="0" dirty="0">
                <a:latin typeface="Calibri" panose="020F0502020204030204" pitchFamily="34" charset="0"/>
              </a:rPr>
              <a:t>- Employer can initiate the in-person group communication with currently working, qualified employees who are not already scheduled to work the additional hours.</a:t>
            </a:r>
            <a:endParaRPr lang="en-US" dirty="0"/>
          </a:p>
        </p:txBody>
      </p:sp>
      <p:sp>
        <p:nvSpPr>
          <p:cNvPr id="3" name="Title 2"/>
          <p:cNvSpPr>
            <a:spLocks noGrp="1"/>
          </p:cNvSpPr>
          <p:nvPr>
            <p:ph type="title"/>
          </p:nvPr>
        </p:nvSpPr>
        <p:spPr/>
        <p:txBody>
          <a:bodyPr/>
          <a:lstStyle/>
          <a:p>
            <a:r>
              <a:rPr lang="en-US" dirty="0">
                <a:solidFill>
                  <a:srgbClr val="FFFF00"/>
                </a:solidFill>
                <a:latin typeface="Calibri" panose="020F0502020204030204" pitchFamily="34" charset="0"/>
              </a:rPr>
              <a:t>Exceptions</a:t>
            </a:r>
            <a:br>
              <a:rPr lang="en-US" sz="3600" dirty="0">
                <a:latin typeface="Calibri" panose="020F0502020204030204" pitchFamily="34" charset="0"/>
              </a:rPr>
            </a:br>
            <a:r>
              <a:rPr lang="en-US" sz="2800" dirty="0">
                <a:latin typeface="Calibri" panose="020F0502020204030204" pitchFamily="34" charset="0"/>
              </a:rPr>
              <a:t>Compensation for schedule changes</a:t>
            </a:r>
          </a:p>
        </p:txBody>
      </p:sp>
    </p:spTree>
    <p:extLst>
      <p:ext uri="{BB962C8B-B14F-4D97-AF65-F5344CB8AC3E}">
        <p14:creationId xmlns:p14="http://schemas.microsoft.com/office/powerpoint/2010/main" val="264389522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1981200"/>
            <a:ext cx="7620000" cy="5029200"/>
          </a:xfrm>
        </p:spPr>
        <p:txBody>
          <a:bodyPr>
            <a:normAutofit/>
          </a:bodyPr>
          <a:lstStyle/>
          <a:p>
            <a:pPr marL="0" lvl="1" indent="0" algn="ctr">
              <a:buClr>
                <a:srgbClr val="C00000"/>
              </a:buClr>
              <a:buNone/>
            </a:pPr>
            <a:r>
              <a:rPr lang="en-US" sz="4000" dirty="0">
                <a:solidFill>
                  <a:schemeClr val="tx1"/>
                </a:solidFill>
                <a:latin typeface="Calibri" panose="020F0502020204030204" pitchFamily="34" charset="0"/>
              </a:rPr>
              <a:t>Before hiring new employees (including temps), </a:t>
            </a:r>
          </a:p>
          <a:p>
            <a:pPr marL="0" lvl="1" indent="0" algn="ctr">
              <a:buClr>
                <a:srgbClr val="C00000"/>
              </a:buClr>
              <a:buNone/>
            </a:pPr>
            <a:r>
              <a:rPr lang="en-US" sz="4000" dirty="0">
                <a:solidFill>
                  <a:schemeClr val="tx1"/>
                </a:solidFill>
                <a:latin typeface="Calibri" panose="020F0502020204030204" pitchFamily="34" charset="0"/>
              </a:rPr>
              <a:t>employers must offer hours to current employees. </a:t>
            </a:r>
          </a:p>
          <a:p>
            <a:pPr marL="0" lvl="1" indent="0" algn="ctr">
              <a:buClr>
                <a:srgbClr val="C00000"/>
              </a:buClr>
              <a:buNone/>
            </a:pPr>
            <a:endParaRPr lang="en-US" sz="3600" b="0" dirty="0">
              <a:solidFill>
                <a:schemeClr val="tx1"/>
              </a:solidFill>
              <a:latin typeface="Calibri" panose="020F0502020204030204" pitchFamily="34" charset="0"/>
            </a:endParaRPr>
          </a:p>
          <a:p>
            <a:pPr marL="514350" lvl="1" indent="-514350" algn="l">
              <a:buClr>
                <a:srgbClr val="C00000"/>
              </a:buClr>
              <a:buFont typeface="+mj-lt"/>
              <a:buAutoNum type="arabicPeriod"/>
            </a:pPr>
            <a:endParaRPr lang="en-US" sz="2300" b="0" dirty="0">
              <a:latin typeface="Calibri" panose="020F0502020204030204" pitchFamily="34" charset="0"/>
            </a:endParaRPr>
          </a:p>
          <a:p>
            <a:pPr marL="514350" lvl="1" indent="-514350" algn="l">
              <a:buClr>
                <a:srgbClr val="C00000"/>
              </a:buClr>
              <a:buFont typeface="+mj-lt"/>
              <a:buAutoNum type="arabicPeriod"/>
            </a:pPr>
            <a:endParaRPr lang="en-US" sz="2000" b="0" dirty="0">
              <a:latin typeface="Calibri" panose="020F0502020204030204" pitchFamily="34" charset="0"/>
            </a:endParaRPr>
          </a:p>
          <a:p>
            <a:pPr marL="514350" lvl="1" indent="-514350" algn="l">
              <a:buClr>
                <a:srgbClr val="C00000"/>
              </a:buClr>
              <a:buFont typeface="+mj-lt"/>
              <a:buAutoNum type="arabicPeriod"/>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Access to hours</a:t>
            </a:r>
          </a:p>
        </p:txBody>
      </p:sp>
    </p:spTree>
    <p:extLst>
      <p:ext uri="{BB962C8B-B14F-4D97-AF65-F5344CB8AC3E}">
        <p14:creationId xmlns:p14="http://schemas.microsoft.com/office/powerpoint/2010/main" val="390112760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295401"/>
            <a:ext cx="8763000" cy="5105400"/>
          </a:xfrm>
        </p:spPr>
        <p:txBody>
          <a:bodyPr>
            <a:normAutofit/>
          </a:bodyPr>
          <a:lstStyle/>
          <a:p>
            <a:pPr marL="0" lvl="1" indent="0" algn="ctr">
              <a:buClr>
                <a:srgbClr val="C00000"/>
              </a:buClr>
              <a:buNone/>
            </a:pPr>
            <a:endParaRPr lang="en-US" b="0" dirty="0">
              <a:solidFill>
                <a:srgbClr val="0070C0"/>
              </a:solidFill>
              <a:latin typeface="Calibri" panose="020F0502020204030204" pitchFamily="34" charset="0"/>
            </a:endParaRPr>
          </a:p>
          <a:p>
            <a:pPr marL="0" lvl="1" indent="0" algn="ctr">
              <a:buClr>
                <a:srgbClr val="C00000"/>
              </a:buClr>
              <a:buNone/>
            </a:pPr>
            <a:r>
              <a:rPr lang="en-US" sz="3200" dirty="0">
                <a:solidFill>
                  <a:srgbClr val="C00000"/>
                </a:solidFill>
                <a:latin typeface="Calibri" panose="020F0502020204030204" pitchFamily="34" charset="0"/>
              </a:rPr>
              <a:t>Three + Two Days</a:t>
            </a:r>
          </a:p>
          <a:p>
            <a:pPr marL="457200" lvl="1" indent="-457200" algn="l">
              <a:buClr>
                <a:srgbClr val="C00000"/>
              </a:buClr>
              <a:buAutoNum type="arabicPeriod"/>
            </a:pPr>
            <a:r>
              <a:rPr lang="en-US" sz="2400" dirty="0">
                <a:solidFill>
                  <a:schemeClr val="tx1"/>
                </a:solidFill>
                <a:latin typeface="Calibri" panose="020F0502020204030204" pitchFamily="34" charset="0"/>
              </a:rPr>
              <a:t>Notice of Hours</a:t>
            </a:r>
          </a:p>
          <a:p>
            <a:pPr marL="767081" lvl="2" indent="-457200" algn="l">
              <a:buClr>
                <a:srgbClr val="C00000"/>
              </a:buClr>
              <a:buFont typeface="Wingdings" panose="05000000000000000000" pitchFamily="2" charset="2"/>
              <a:buChar char="v"/>
            </a:pPr>
            <a:r>
              <a:rPr lang="en-US" sz="2400" dirty="0">
                <a:solidFill>
                  <a:srgbClr val="C00000"/>
                </a:solidFill>
                <a:latin typeface="Calibri" panose="020F0502020204030204" pitchFamily="34" charset="0"/>
              </a:rPr>
              <a:t>Three days </a:t>
            </a:r>
            <a:r>
              <a:rPr lang="en-US" sz="2400" b="0" dirty="0">
                <a:latin typeface="Calibri" panose="020F0502020204030204" pitchFamily="34" charset="0"/>
              </a:rPr>
              <a:t>- Employer posts written information about additional hours in noticeable place at worksite for all employees on the payroll</a:t>
            </a:r>
          </a:p>
          <a:p>
            <a:pPr marL="767081" lvl="2" indent="-457200" algn="l">
              <a:buClr>
                <a:srgbClr val="C00000"/>
              </a:buClr>
              <a:buFont typeface="Wingdings" panose="05000000000000000000" pitchFamily="2" charset="2"/>
              <a:buChar char="v"/>
            </a:pPr>
            <a:endParaRPr lang="en-US" sz="2400" b="0" dirty="0">
              <a:latin typeface="Calibri" panose="020F0502020204030204" pitchFamily="34" charset="0"/>
            </a:endParaRPr>
          </a:p>
          <a:p>
            <a:pPr marL="457200" lvl="1" indent="-457200" algn="l">
              <a:buClr>
                <a:srgbClr val="C00000"/>
              </a:buClr>
              <a:buFont typeface="+mj-lt"/>
              <a:buAutoNum type="arabicPeriod"/>
            </a:pPr>
            <a:r>
              <a:rPr lang="en-US" sz="2400" dirty="0">
                <a:solidFill>
                  <a:schemeClr val="tx1"/>
                </a:solidFill>
                <a:latin typeface="Calibri" panose="020F0502020204030204" pitchFamily="34" charset="0"/>
              </a:rPr>
              <a:t>Job Offer</a:t>
            </a:r>
          </a:p>
          <a:p>
            <a:pPr marL="767081" lvl="2" indent="-457200" algn="l">
              <a:buClr>
                <a:srgbClr val="C00000"/>
              </a:buClr>
              <a:buFont typeface="Wingdings" panose="05000000000000000000" pitchFamily="2" charset="2"/>
              <a:buChar char="v"/>
            </a:pPr>
            <a:r>
              <a:rPr lang="en-US" sz="2400" dirty="0">
                <a:solidFill>
                  <a:srgbClr val="C00000"/>
                </a:solidFill>
                <a:latin typeface="Calibri" panose="020F0502020204030204" pitchFamily="34" charset="0"/>
              </a:rPr>
              <a:t>Two Days</a:t>
            </a:r>
            <a:r>
              <a:rPr lang="en-US" sz="2400" b="0" dirty="0">
                <a:solidFill>
                  <a:srgbClr val="C00000"/>
                </a:solidFill>
                <a:latin typeface="Calibri" panose="020F0502020204030204" pitchFamily="34" charset="0"/>
              </a:rPr>
              <a:t> </a:t>
            </a:r>
            <a:r>
              <a:rPr lang="en-US" sz="2400" b="0" dirty="0">
                <a:latin typeface="Calibri" panose="020F0502020204030204" pitchFamily="34" charset="0"/>
              </a:rPr>
              <a:t>- Employer offers job to qualified, existing employee(s) and allows </a:t>
            </a:r>
            <a:r>
              <a:rPr lang="en-US" sz="2400" b="0" dirty="0">
                <a:solidFill>
                  <a:schemeClr val="tx1"/>
                </a:solidFill>
                <a:latin typeface="Calibri" panose="020F0502020204030204" pitchFamily="34" charset="0"/>
              </a:rPr>
              <a:t>two days </a:t>
            </a:r>
            <a:r>
              <a:rPr lang="en-US" sz="2400" b="0" dirty="0">
                <a:latin typeface="Calibri" panose="020F0502020204030204" pitchFamily="34" charset="0"/>
              </a:rPr>
              <a:t>to consider offer.</a:t>
            </a:r>
          </a:p>
          <a:p>
            <a:pPr marL="514350" lvl="1" indent="-514350" algn="l">
              <a:buClr>
                <a:srgbClr val="C00000"/>
              </a:buClr>
              <a:buFont typeface="+mj-lt"/>
              <a:buAutoNum type="arabicPeriod"/>
            </a:pPr>
            <a:endParaRPr lang="en-US" sz="2000" b="0" dirty="0">
              <a:latin typeface="Calibri" panose="020F0502020204030204" pitchFamily="34" charset="0"/>
            </a:endParaRPr>
          </a:p>
          <a:p>
            <a:pPr marL="514350" lvl="1" indent="-514350" algn="l">
              <a:buClr>
                <a:srgbClr val="C00000"/>
              </a:buClr>
              <a:buFont typeface="+mj-lt"/>
              <a:buAutoNum type="arabicPeriod"/>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Access to hours</a:t>
            </a:r>
          </a:p>
        </p:txBody>
      </p:sp>
    </p:spTree>
    <p:extLst>
      <p:ext uri="{BB962C8B-B14F-4D97-AF65-F5344CB8AC3E}">
        <p14:creationId xmlns:p14="http://schemas.microsoft.com/office/powerpoint/2010/main" val="290579369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447801"/>
            <a:ext cx="8763000" cy="4952999"/>
          </a:xfrm>
        </p:spPr>
        <p:txBody>
          <a:bodyPr>
            <a:normAutofit fontScale="85000" lnSpcReduction="10000"/>
          </a:bodyPr>
          <a:lstStyle/>
          <a:p>
            <a:pPr marL="0" lvl="1" indent="0" algn="ctr">
              <a:buClr>
                <a:srgbClr val="C00000"/>
              </a:buClr>
              <a:buNone/>
            </a:pPr>
            <a:endParaRPr lang="en-US" b="0" dirty="0">
              <a:solidFill>
                <a:srgbClr val="0070C0"/>
              </a:solidFill>
              <a:latin typeface="Calibri" panose="020F0502020204030204" pitchFamily="34" charset="0"/>
            </a:endParaRPr>
          </a:p>
          <a:p>
            <a:pPr marL="0" lvl="1" indent="0" algn="l">
              <a:buClr>
                <a:srgbClr val="C00000"/>
              </a:buClr>
              <a:buNone/>
            </a:pPr>
            <a:r>
              <a:rPr lang="en-US" dirty="0">
                <a:solidFill>
                  <a:schemeClr val="tx1"/>
                </a:solidFill>
                <a:latin typeface="Calibri" panose="020F0502020204030204" pitchFamily="34" charset="0"/>
              </a:rPr>
              <a:t>NOTICE OF HOURS</a:t>
            </a:r>
          </a:p>
          <a:p>
            <a:pPr marL="514350" lvl="1" indent="-514350" algn="l">
              <a:lnSpc>
                <a:spcPct val="120000"/>
              </a:lnSpc>
              <a:buClr>
                <a:srgbClr val="C00000"/>
              </a:buClr>
              <a:buFont typeface="+mj-lt"/>
              <a:buAutoNum type="arabicPeriod"/>
            </a:pPr>
            <a:r>
              <a:rPr lang="en-US" sz="2400" dirty="0">
                <a:latin typeface="Calibri" panose="020F0502020204030204" pitchFamily="34" charset="0"/>
              </a:rPr>
              <a:t>Employer posts written notice for three days in conspicuous place at worksite </a:t>
            </a:r>
          </a:p>
          <a:p>
            <a:pPr lvl="2">
              <a:lnSpc>
                <a:spcPct val="120000"/>
              </a:lnSpc>
              <a:buClr>
                <a:srgbClr val="C00000"/>
              </a:buClr>
              <a:buFont typeface="Wingdings" panose="05000000000000000000" pitchFamily="2" charset="2"/>
              <a:buChar char="v"/>
            </a:pPr>
            <a:r>
              <a:rPr lang="en-US" sz="2400" b="0" dirty="0">
                <a:latin typeface="Calibri" panose="020F0502020204030204" pitchFamily="34" charset="0"/>
              </a:rPr>
              <a:t>Notice includes position description and title; required qualifications; total hours of work; schedule; and duration of assignment (temp or on-going).</a:t>
            </a:r>
          </a:p>
          <a:p>
            <a:pPr lvl="2">
              <a:lnSpc>
                <a:spcPct val="120000"/>
              </a:lnSpc>
              <a:buClr>
                <a:srgbClr val="C00000"/>
              </a:buClr>
              <a:buFont typeface="Wingdings" panose="05000000000000000000" pitchFamily="2" charset="2"/>
              <a:buChar char="v"/>
            </a:pPr>
            <a:r>
              <a:rPr lang="en-US" sz="2400" b="0" dirty="0">
                <a:latin typeface="Calibri" panose="020F0502020204030204" pitchFamily="34" charset="0"/>
              </a:rPr>
              <a:t>Notice may provide specific or general information (e.g. “hours and schedule dependent upon the employee’s availability”).</a:t>
            </a:r>
          </a:p>
          <a:p>
            <a:pPr marL="514350" lvl="1" indent="-514350" algn="l">
              <a:lnSpc>
                <a:spcPct val="120000"/>
              </a:lnSpc>
              <a:buClr>
                <a:srgbClr val="C00000"/>
              </a:buClr>
              <a:buFont typeface="+mj-lt"/>
              <a:buAutoNum type="arabicPeriod"/>
            </a:pPr>
            <a:r>
              <a:rPr lang="en-US" sz="2400" dirty="0">
                <a:latin typeface="Calibri" panose="020F0502020204030204" pitchFamily="34" charset="0"/>
              </a:rPr>
              <a:t>Employer provides notice to all employees on the payroll</a:t>
            </a:r>
          </a:p>
          <a:p>
            <a:pPr marL="960120" lvl="3" indent="-320040" algn="l">
              <a:lnSpc>
                <a:spcPct val="120000"/>
              </a:lnSpc>
              <a:buClr>
                <a:srgbClr val="C00000"/>
              </a:buClr>
              <a:buFont typeface="Wingdings" panose="05000000000000000000" pitchFamily="2" charset="2"/>
              <a:buChar char="v"/>
            </a:pPr>
            <a:r>
              <a:rPr lang="en-US" sz="2400" b="0" dirty="0">
                <a:latin typeface="Calibri" panose="020F0502020204030204" pitchFamily="34" charset="0"/>
              </a:rPr>
              <a:t>Employer is not required to provide notice to employees on a leave of absence, planned vacation, or planned use of PSST for the entire three-day period of notice. </a:t>
            </a:r>
          </a:p>
          <a:p>
            <a:pPr marL="514350" lvl="1" indent="-514350" algn="l">
              <a:buClr>
                <a:srgbClr val="C00000"/>
              </a:buClr>
              <a:buFont typeface="+mj-lt"/>
              <a:buAutoNum type="arabicPeriod"/>
            </a:pPr>
            <a:endParaRPr lang="en-US" sz="2300" b="0" dirty="0">
              <a:latin typeface="Calibri" panose="020F0502020204030204" pitchFamily="34" charset="0"/>
            </a:endParaRPr>
          </a:p>
          <a:p>
            <a:pPr marL="514350" lvl="1" indent="-514350" algn="l">
              <a:buClr>
                <a:srgbClr val="C00000"/>
              </a:buClr>
              <a:buFont typeface="+mj-lt"/>
              <a:buAutoNum type="arabicPeriod"/>
            </a:pPr>
            <a:endParaRPr lang="en-US" sz="2000" b="0" dirty="0">
              <a:latin typeface="Calibri" panose="020F0502020204030204" pitchFamily="34" charset="0"/>
            </a:endParaRPr>
          </a:p>
          <a:p>
            <a:pPr marL="514350" lvl="1" indent="-514350" algn="l">
              <a:buClr>
                <a:srgbClr val="C00000"/>
              </a:buClr>
              <a:buFont typeface="+mj-lt"/>
              <a:buAutoNum type="arabicPeriod"/>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Access to hours</a:t>
            </a:r>
          </a:p>
        </p:txBody>
      </p:sp>
    </p:spTree>
    <p:extLst>
      <p:ext uri="{BB962C8B-B14F-4D97-AF65-F5344CB8AC3E}">
        <p14:creationId xmlns:p14="http://schemas.microsoft.com/office/powerpoint/2010/main" val="222187664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905000"/>
            <a:ext cx="8381260" cy="5012085"/>
          </a:xfrm>
        </p:spPr>
        <p:txBody>
          <a:bodyPr>
            <a:normAutofit/>
          </a:bodyPr>
          <a:lstStyle/>
          <a:p>
            <a:pPr marL="0" lvl="1" indent="0" algn="l">
              <a:buClr>
                <a:srgbClr val="C00000"/>
              </a:buClr>
              <a:buNone/>
            </a:pPr>
            <a:r>
              <a:rPr lang="en-US" sz="2400" dirty="0">
                <a:solidFill>
                  <a:schemeClr val="tx1"/>
                </a:solidFill>
                <a:latin typeface="Calibri" panose="020F0502020204030204" pitchFamily="34" charset="0"/>
              </a:rPr>
              <a:t>JOB OFFER</a:t>
            </a:r>
          </a:p>
          <a:p>
            <a:pPr marL="514350" lvl="1" indent="-514350" algn="l">
              <a:lnSpc>
                <a:spcPct val="120000"/>
              </a:lnSpc>
              <a:buClr>
                <a:srgbClr val="C00000"/>
              </a:buClr>
              <a:buFont typeface="+mj-lt"/>
              <a:buAutoNum type="arabicPeriod"/>
            </a:pPr>
            <a:r>
              <a:rPr lang="en-US" sz="2000" dirty="0">
                <a:latin typeface="Calibri" panose="020F0502020204030204" pitchFamily="34" charset="0"/>
              </a:rPr>
              <a:t>Employer offers job to qualified, existing employee(s) and allows two days to consider offer.</a:t>
            </a:r>
          </a:p>
          <a:p>
            <a:pPr marL="960120" lvl="3" indent="-320040" algn="l">
              <a:lnSpc>
                <a:spcPct val="120000"/>
              </a:lnSpc>
              <a:buClr>
                <a:srgbClr val="C00000"/>
              </a:buClr>
              <a:buFont typeface="Wingdings" panose="05000000000000000000" pitchFamily="2" charset="2"/>
              <a:buChar char="v"/>
            </a:pPr>
            <a:r>
              <a:rPr lang="en-US" sz="2000" b="0" dirty="0">
                <a:latin typeface="Calibri" panose="020F0502020204030204" pitchFamily="34" charset="0"/>
              </a:rPr>
              <a:t> Employer CANNOT not require one employee to accept all hours</a:t>
            </a:r>
          </a:p>
          <a:p>
            <a:pPr marL="960120" lvl="3" indent="-320040" algn="l">
              <a:lnSpc>
                <a:spcPct val="120000"/>
              </a:lnSpc>
              <a:buClr>
                <a:srgbClr val="C00000"/>
              </a:buClr>
              <a:buFont typeface="Wingdings" panose="05000000000000000000" pitchFamily="2" charset="2"/>
              <a:buChar char="v"/>
            </a:pPr>
            <a:r>
              <a:rPr lang="en-US" sz="2000" b="0" dirty="0">
                <a:latin typeface="Calibri" panose="020F0502020204030204" pitchFamily="34" charset="0"/>
              </a:rPr>
              <a:t>Employer CAN limit distribution of hours to full work shifts rather than parceling hours among employees.</a:t>
            </a:r>
          </a:p>
          <a:p>
            <a:pPr marL="388619" lvl="1" indent="-342900" algn="l">
              <a:lnSpc>
                <a:spcPct val="120000"/>
              </a:lnSpc>
              <a:buClr>
                <a:srgbClr val="C00000"/>
              </a:buClr>
              <a:buFont typeface="+mj-lt"/>
              <a:buAutoNum type="arabicPeriod"/>
            </a:pPr>
            <a:endParaRPr lang="en-US" sz="1800" b="0" dirty="0">
              <a:latin typeface="Calibri" panose="020F0502020204030204" pitchFamily="34" charset="0"/>
            </a:endParaRPr>
          </a:p>
          <a:p>
            <a:pPr marL="514350" lvl="1" indent="-514350" algn="l">
              <a:buClr>
                <a:srgbClr val="C00000"/>
              </a:buClr>
              <a:buFont typeface="+mj-lt"/>
              <a:buAutoNum type="arabicPeriod"/>
            </a:pPr>
            <a:endParaRPr lang="en-US" sz="2300" b="0" dirty="0">
              <a:latin typeface="Calibri" panose="020F0502020204030204" pitchFamily="34" charset="0"/>
            </a:endParaRPr>
          </a:p>
          <a:p>
            <a:pPr marL="514350" lvl="1" indent="-514350" algn="l">
              <a:buClr>
                <a:srgbClr val="C00000"/>
              </a:buClr>
              <a:buFont typeface="+mj-lt"/>
              <a:buAutoNum type="arabicPeriod"/>
            </a:pPr>
            <a:endParaRPr lang="en-US" sz="2000" b="0" dirty="0">
              <a:latin typeface="Calibri" panose="020F0502020204030204" pitchFamily="34" charset="0"/>
            </a:endParaRPr>
          </a:p>
          <a:p>
            <a:pPr marL="514350" lvl="1" indent="-514350" algn="l">
              <a:buClr>
                <a:srgbClr val="C00000"/>
              </a:buClr>
              <a:buFont typeface="+mj-lt"/>
              <a:buAutoNum type="arabicPeriod"/>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Access to hours</a:t>
            </a:r>
          </a:p>
        </p:txBody>
      </p:sp>
    </p:spTree>
    <p:extLst>
      <p:ext uri="{BB962C8B-B14F-4D97-AF65-F5344CB8AC3E}">
        <p14:creationId xmlns:p14="http://schemas.microsoft.com/office/powerpoint/2010/main" val="339983441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719073"/>
            <a:ext cx="8763000" cy="5198012"/>
          </a:xfrm>
        </p:spPr>
        <p:txBody>
          <a:bodyPr>
            <a:normAutofit/>
          </a:bodyPr>
          <a:lstStyle/>
          <a:p>
            <a:pPr marL="0" lvl="1" indent="0" algn="l">
              <a:buClr>
                <a:srgbClr val="C00000"/>
              </a:buClr>
              <a:buNone/>
            </a:pPr>
            <a:r>
              <a:rPr lang="en-US" sz="2400" dirty="0">
                <a:solidFill>
                  <a:schemeClr val="tx1"/>
                </a:solidFill>
                <a:latin typeface="Calibri" panose="020F0502020204030204" pitchFamily="34" charset="0"/>
              </a:rPr>
              <a:t>JOB OFFER</a:t>
            </a:r>
          </a:p>
          <a:p>
            <a:pPr marL="502920" indent="-457200">
              <a:buClr>
                <a:srgbClr val="C00000"/>
              </a:buClr>
              <a:buFont typeface="+mj-lt"/>
              <a:buAutoNum type="arabicPeriod" startAt="2"/>
            </a:pPr>
            <a:r>
              <a:rPr lang="en-US" sz="2000" dirty="0">
                <a:latin typeface="Calibri" panose="020F0502020204030204" pitchFamily="34" charset="0"/>
              </a:rPr>
              <a:t>Employee may not qualify for the additional hours under the following circumstances</a:t>
            </a:r>
          </a:p>
          <a:p>
            <a:pPr lvl="2">
              <a:buClr>
                <a:srgbClr val="C00000"/>
              </a:buClr>
              <a:buFont typeface="Wingdings" panose="05000000000000000000" pitchFamily="2" charset="2"/>
              <a:buChar char="v"/>
            </a:pPr>
            <a:r>
              <a:rPr lang="en-US" sz="2000" dirty="0">
                <a:latin typeface="Calibri" panose="020F0502020204030204" pitchFamily="34" charset="0"/>
              </a:rPr>
              <a:t>Overtime</a:t>
            </a:r>
            <a:r>
              <a:rPr lang="en-US" sz="2000" b="0" dirty="0">
                <a:latin typeface="Calibri" panose="020F0502020204030204" pitchFamily="34" charset="0"/>
              </a:rPr>
              <a:t> = Overtime or predictability pay would be required if the employee received the additional hours.</a:t>
            </a:r>
          </a:p>
          <a:p>
            <a:pPr lvl="2">
              <a:buClr>
                <a:srgbClr val="C00000"/>
              </a:buClr>
              <a:buFont typeface="Wingdings" panose="05000000000000000000" pitchFamily="2" charset="2"/>
              <a:buChar char="v"/>
            </a:pPr>
            <a:r>
              <a:rPr lang="en-US" sz="2000" dirty="0">
                <a:latin typeface="Calibri" panose="020F0502020204030204" pitchFamily="34" charset="0"/>
              </a:rPr>
              <a:t>Discipline</a:t>
            </a:r>
            <a:r>
              <a:rPr lang="en-US" sz="2000" b="0" dirty="0">
                <a:latin typeface="Calibri" panose="020F0502020204030204" pitchFamily="34" charset="0"/>
              </a:rPr>
              <a:t> = Employee is not currently in good standing due to a bona fide employer documented discipline or improvement plan.</a:t>
            </a:r>
          </a:p>
          <a:p>
            <a:pPr lvl="2">
              <a:buClr>
                <a:srgbClr val="C00000"/>
              </a:buClr>
              <a:buFont typeface="Wingdings" panose="05000000000000000000" pitchFamily="2" charset="2"/>
              <a:buChar char="v"/>
            </a:pPr>
            <a:r>
              <a:rPr lang="en-US" sz="2000" dirty="0">
                <a:latin typeface="Calibri" panose="020F0502020204030204" pitchFamily="34" charset="0"/>
              </a:rPr>
              <a:t>Pre-emption</a:t>
            </a:r>
            <a:r>
              <a:rPr lang="en-US" sz="2000" b="0" dirty="0">
                <a:latin typeface="Calibri" panose="020F0502020204030204" pitchFamily="34" charset="0"/>
              </a:rPr>
              <a:t> = Employee is barred by other laws from conducting the work required in the available hours.</a:t>
            </a:r>
          </a:p>
          <a:p>
            <a:pPr lvl="2">
              <a:buClr>
                <a:srgbClr val="C00000"/>
              </a:buClr>
              <a:buFont typeface="Wingdings" panose="05000000000000000000" pitchFamily="2" charset="2"/>
              <a:buChar char="v"/>
            </a:pPr>
            <a:r>
              <a:rPr lang="en-US" sz="2000" dirty="0">
                <a:latin typeface="Calibri" panose="020F0502020204030204" pitchFamily="34" charset="0"/>
              </a:rPr>
              <a:t>Unqualified</a:t>
            </a:r>
            <a:r>
              <a:rPr lang="en-US" sz="2000" b="0" dirty="0">
                <a:latin typeface="Calibri" panose="020F0502020204030204" pitchFamily="34" charset="0"/>
              </a:rPr>
              <a:t> = Employee, to a reasonable employer acting in good faith is not qualified with the skills and experience to perform the work.</a:t>
            </a:r>
          </a:p>
          <a:p>
            <a:pPr marL="388619" lvl="1" indent="-342900" algn="l">
              <a:lnSpc>
                <a:spcPct val="120000"/>
              </a:lnSpc>
              <a:buClr>
                <a:srgbClr val="C00000"/>
              </a:buClr>
              <a:buFont typeface="+mj-lt"/>
              <a:buAutoNum type="arabicPeriod"/>
            </a:pPr>
            <a:endParaRPr lang="en-US" sz="1800" b="0" dirty="0">
              <a:latin typeface="Calibri" panose="020F0502020204030204" pitchFamily="34" charset="0"/>
            </a:endParaRPr>
          </a:p>
          <a:p>
            <a:pPr marL="514350" lvl="1" indent="-514350" algn="l">
              <a:buClr>
                <a:srgbClr val="C00000"/>
              </a:buClr>
              <a:buFont typeface="+mj-lt"/>
              <a:buAutoNum type="arabicPeriod"/>
            </a:pPr>
            <a:endParaRPr lang="en-US" sz="2300" b="0" dirty="0">
              <a:latin typeface="Calibri" panose="020F0502020204030204" pitchFamily="34" charset="0"/>
            </a:endParaRPr>
          </a:p>
          <a:p>
            <a:pPr marL="514350" lvl="1" indent="-514350" algn="l">
              <a:buClr>
                <a:srgbClr val="C00000"/>
              </a:buClr>
              <a:buFont typeface="+mj-lt"/>
              <a:buAutoNum type="arabicPeriod"/>
            </a:pPr>
            <a:endParaRPr lang="en-US" sz="2000" b="0" dirty="0">
              <a:latin typeface="Calibri" panose="020F0502020204030204" pitchFamily="34" charset="0"/>
            </a:endParaRPr>
          </a:p>
          <a:p>
            <a:pPr marL="514350" lvl="1" indent="-514350" algn="l">
              <a:buClr>
                <a:srgbClr val="C00000"/>
              </a:buClr>
              <a:buFont typeface="+mj-lt"/>
              <a:buAutoNum type="arabicPeriod"/>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Access to hours</a:t>
            </a:r>
          </a:p>
        </p:txBody>
      </p:sp>
    </p:spTree>
    <p:extLst>
      <p:ext uri="{BB962C8B-B14F-4D97-AF65-F5344CB8AC3E}">
        <p14:creationId xmlns:p14="http://schemas.microsoft.com/office/powerpoint/2010/main" val="418984381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2133600"/>
            <a:ext cx="8407894" cy="4724400"/>
          </a:xfrm>
        </p:spPr>
        <p:txBody>
          <a:bodyPr>
            <a:normAutofit/>
          </a:bodyPr>
          <a:lstStyle/>
          <a:p>
            <a:pPr marL="0" lvl="1" indent="0" algn="ctr">
              <a:spcAft>
                <a:spcPts val="600"/>
              </a:spcAft>
              <a:buClr>
                <a:srgbClr val="C00000"/>
              </a:buClr>
              <a:buNone/>
            </a:pPr>
            <a:r>
              <a:rPr lang="en-US" sz="4400" dirty="0">
                <a:solidFill>
                  <a:schemeClr val="tx1"/>
                </a:solidFill>
                <a:latin typeface="Calibri" panose="020F0502020204030204" pitchFamily="34" charset="0"/>
              </a:rPr>
              <a:t>Employer can immediately hire new employees in certain situations.</a:t>
            </a:r>
          </a:p>
        </p:txBody>
      </p:sp>
      <p:sp>
        <p:nvSpPr>
          <p:cNvPr id="3" name="Title 2"/>
          <p:cNvSpPr>
            <a:spLocks noGrp="1"/>
          </p:cNvSpPr>
          <p:nvPr>
            <p:ph type="title"/>
          </p:nvPr>
        </p:nvSpPr>
        <p:spPr/>
        <p:txBody>
          <a:bodyPr/>
          <a:lstStyle/>
          <a:p>
            <a:r>
              <a:rPr lang="en-US" sz="3600" dirty="0">
                <a:solidFill>
                  <a:srgbClr val="FFFF00"/>
                </a:solidFill>
                <a:latin typeface="Calibri" panose="020F0502020204030204" pitchFamily="34" charset="0"/>
              </a:rPr>
              <a:t>Exceptions</a:t>
            </a:r>
            <a:r>
              <a:rPr lang="en-US" sz="3600" dirty="0">
                <a:latin typeface="Calibri" panose="020F0502020204030204" pitchFamily="34" charset="0"/>
              </a:rPr>
              <a:t> - access to hours</a:t>
            </a:r>
            <a:endParaRPr lang="en-US"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4878364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1905000"/>
            <a:ext cx="8407894" cy="4953000"/>
          </a:xfrm>
        </p:spPr>
        <p:txBody>
          <a:bodyPr>
            <a:normAutofit/>
          </a:bodyPr>
          <a:lstStyle/>
          <a:p>
            <a:pPr marL="0" lvl="2" indent="-514350">
              <a:spcAft>
                <a:spcPts val="600"/>
              </a:spcAft>
              <a:buClr>
                <a:srgbClr val="C00000"/>
              </a:buClr>
              <a:buFont typeface="+mj-lt"/>
              <a:buAutoNum type="arabicPeriod"/>
            </a:pPr>
            <a:r>
              <a:rPr lang="en-US" sz="1900" dirty="0">
                <a:latin typeface="Calibri" panose="020F0502020204030204" pitchFamily="34" charset="0"/>
              </a:rPr>
              <a:t>Written declination from all current employees</a:t>
            </a:r>
          </a:p>
          <a:p>
            <a:pPr marL="0" lvl="2" indent="-514350">
              <a:spcAft>
                <a:spcPts val="600"/>
              </a:spcAft>
              <a:buClr>
                <a:srgbClr val="C00000"/>
              </a:buClr>
              <a:buFont typeface="+mj-lt"/>
              <a:buAutoNum type="arabicPeriod"/>
            </a:pPr>
            <a:r>
              <a:rPr lang="en-US" sz="1900" dirty="0">
                <a:latin typeface="Calibri" panose="020F0502020204030204" pitchFamily="34" charset="0"/>
              </a:rPr>
              <a:t>Written declination from employees on “access to hours list(s)”</a:t>
            </a:r>
          </a:p>
          <a:p>
            <a:pPr marL="990599" lvl="6" indent="-514350">
              <a:spcBef>
                <a:spcPts val="600"/>
              </a:spcBef>
              <a:spcAft>
                <a:spcPts val="600"/>
              </a:spcAft>
              <a:buClr>
                <a:srgbClr val="C00000"/>
              </a:buClr>
              <a:buFont typeface="Wingdings" panose="05000000000000000000" pitchFamily="2" charset="2"/>
              <a:buChar char="v"/>
            </a:pPr>
            <a:r>
              <a:rPr lang="en-US" sz="1900" dirty="0">
                <a:latin typeface="Calibri" panose="020F0502020204030204" pitchFamily="34" charset="0"/>
              </a:rPr>
              <a:t>Access to hours list </a:t>
            </a:r>
            <a:r>
              <a:rPr lang="en-US" sz="1900" b="0" dirty="0">
                <a:latin typeface="Calibri" panose="020F0502020204030204" pitchFamily="34" charset="0"/>
              </a:rPr>
              <a:t>= Written list of employees who receive notice of additional hours available for work. All employees are automatically on the list &amp; can ask to be added or removed at time of hire or during employment. Employer must make list available for viewing to employees upon request.</a:t>
            </a:r>
          </a:p>
          <a:p>
            <a:pPr marL="560068" indent="-514350">
              <a:spcAft>
                <a:spcPts val="600"/>
              </a:spcAft>
              <a:buClr>
                <a:srgbClr val="C00000"/>
              </a:buClr>
              <a:buFont typeface="+mj-lt"/>
              <a:buAutoNum type="arabicPeriod" startAt="3"/>
            </a:pPr>
            <a:r>
              <a:rPr lang="en-US" sz="1900" dirty="0">
                <a:latin typeface="Calibri" panose="020F0502020204030204" pitchFamily="34" charset="0"/>
              </a:rPr>
              <a:t>Hiring programs </a:t>
            </a:r>
            <a:r>
              <a:rPr lang="en-US" sz="1900" b="0" dirty="0">
                <a:latin typeface="Calibri" panose="020F0502020204030204" pitchFamily="34" charset="0"/>
              </a:rPr>
              <a:t>= Hours of work that the employer has designated for hiring programs (e.g. diversity, supported employment, young adult programs) affiliated with a government entity or external non-profit organization that has been approved subject to the rules of the Director.</a:t>
            </a:r>
          </a:p>
        </p:txBody>
      </p:sp>
      <p:sp>
        <p:nvSpPr>
          <p:cNvPr id="3" name="Title 2"/>
          <p:cNvSpPr>
            <a:spLocks noGrp="1"/>
          </p:cNvSpPr>
          <p:nvPr>
            <p:ph type="title"/>
          </p:nvPr>
        </p:nvSpPr>
        <p:spPr/>
        <p:txBody>
          <a:bodyPr/>
          <a:lstStyle/>
          <a:p>
            <a:r>
              <a:rPr lang="en-US" sz="3600" dirty="0">
                <a:solidFill>
                  <a:srgbClr val="FFFF00"/>
                </a:solidFill>
                <a:latin typeface="Calibri" panose="020F0502020204030204" pitchFamily="34" charset="0"/>
              </a:rPr>
              <a:t>Exceptions</a:t>
            </a:r>
            <a:r>
              <a:rPr lang="en-US" sz="3600" dirty="0">
                <a:latin typeface="Calibri" panose="020F0502020204030204" pitchFamily="34" charset="0"/>
              </a:rPr>
              <a:t> - access to hours</a:t>
            </a:r>
            <a:endParaRPr lang="en-US"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5320016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1219201"/>
            <a:ext cx="8407894" cy="5638800"/>
          </a:xfrm>
        </p:spPr>
        <p:txBody>
          <a:bodyPr>
            <a:normAutofit/>
          </a:bodyPr>
          <a:lstStyle/>
          <a:p>
            <a:pPr marL="45720" indent="0" algn="l">
              <a:spcAft>
                <a:spcPts val="600"/>
              </a:spcAft>
              <a:buNone/>
            </a:pPr>
            <a:endParaRPr lang="en-US" sz="3200" dirty="0">
              <a:solidFill>
                <a:schemeClr val="bg1">
                  <a:lumMod val="50000"/>
                </a:schemeClr>
              </a:solidFill>
              <a:latin typeface="Calibri" panose="020F0502020204030204" pitchFamily="34" charset="0"/>
            </a:endParaRPr>
          </a:p>
          <a:p>
            <a:pPr marL="560070" indent="-514350" algn="l">
              <a:lnSpc>
                <a:spcPct val="120000"/>
              </a:lnSpc>
              <a:buClr>
                <a:srgbClr val="C00000"/>
              </a:buClr>
              <a:buFont typeface="+mj-lt"/>
              <a:buAutoNum type="arabicPeriod"/>
            </a:pPr>
            <a:r>
              <a:rPr lang="en-US" dirty="0">
                <a:latin typeface="Calibri" panose="020F0502020204030204" pitchFamily="34" charset="0"/>
              </a:rPr>
              <a:t>Record keeping</a:t>
            </a:r>
          </a:p>
          <a:p>
            <a:pPr marL="560070" indent="-514350" algn="l">
              <a:lnSpc>
                <a:spcPct val="120000"/>
              </a:lnSpc>
              <a:buClr>
                <a:srgbClr val="C00000"/>
              </a:buClr>
              <a:buFont typeface="+mj-lt"/>
              <a:buAutoNum type="arabicPeriod"/>
            </a:pPr>
            <a:r>
              <a:rPr lang="en-US" dirty="0">
                <a:latin typeface="Calibri" panose="020F0502020204030204" pitchFamily="34" charset="0"/>
              </a:rPr>
              <a:t>Notice and posting</a:t>
            </a:r>
          </a:p>
          <a:p>
            <a:pPr marL="560070" indent="-514350" algn="l">
              <a:lnSpc>
                <a:spcPct val="120000"/>
              </a:lnSpc>
              <a:buClr>
                <a:srgbClr val="C00000"/>
              </a:buClr>
              <a:buFont typeface="+mj-lt"/>
              <a:buAutoNum type="arabicPeriod"/>
            </a:pPr>
            <a:r>
              <a:rPr lang="en-US" dirty="0">
                <a:latin typeface="Calibri" panose="020F0502020204030204" pitchFamily="34" charset="0"/>
              </a:rPr>
              <a:t>Protections against Retaliation</a:t>
            </a:r>
          </a:p>
          <a:p>
            <a:pPr marL="560070" indent="-514350" algn="l">
              <a:lnSpc>
                <a:spcPct val="120000"/>
              </a:lnSpc>
              <a:buClr>
                <a:srgbClr val="C00000"/>
              </a:buClr>
              <a:buFont typeface="+mj-lt"/>
              <a:buAutoNum type="arabicPeriod"/>
            </a:pPr>
            <a:r>
              <a:rPr lang="en-US" dirty="0">
                <a:latin typeface="Calibri" panose="020F0502020204030204" pitchFamily="34" charset="0"/>
              </a:rPr>
              <a:t>Waiver</a:t>
            </a:r>
          </a:p>
          <a:p>
            <a:pPr marL="560070" indent="-514350" algn="l">
              <a:lnSpc>
                <a:spcPct val="120000"/>
              </a:lnSpc>
              <a:buClr>
                <a:srgbClr val="C00000"/>
              </a:buClr>
              <a:buFont typeface="+mj-lt"/>
              <a:buAutoNum type="arabicPeriod"/>
            </a:pPr>
            <a:r>
              <a:rPr lang="en-US" dirty="0">
                <a:latin typeface="Calibri" panose="020F0502020204030204" pitchFamily="34" charset="0"/>
              </a:rPr>
              <a:t>Employees who are jointly employed</a:t>
            </a:r>
          </a:p>
        </p:txBody>
      </p:sp>
      <p:sp>
        <p:nvSpPr>
          <p:cNvPr id="3" name="Title 2"/>
          <p:cNvSpPr>
            <a:spLocks noGrp="1"/>
          </p:cNvSpPr>
          <p:nvPr>
            <p:ph type="title"/>
          </p:nvPr>
        </p:nvSpPr>
        <p:spPr/>
        <p:txBody>
          <a:bodyPr/>
          <a:lstStyle/>
          <a:p>
            <a:r>
              <a:rPr lang="en-US" sz="4400" dirty="0">
                <a:latin typeface="Calibri" panose="020F0502020204030204" pitchFamily="34" charset="0"/>
              </a:rPr>
              <a:t>OTHER requirements</a:t>
            </a:r>
          </a:p>
        </p:txBody>
      </p:sp>
    </p:spTree>
    <p:extLst>
      <p:ext uri="{BB962C8B-B14F-4D97-AF65-F5344CB8AC3E}">
        <p14:creationId xmlns:p14="http://schemas.microsoft.com/office/powerpoint/2010/main" val="3017256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381000" y="355847"/>
            <a:ext cx="8381259" cy="1054394"/>
          </a:xfrm>
          <a:prstGeom prst="rect">
            <a:avLst/>
          </a:prstGeom>
        </p:spPr>
        <p:txBody>
          <a:bodyPr lIns="0" tIns="0" rIns="0" bIns="0">
            <a:normAutofit/>
          </a:bodyPr>
          <a:lstStyle>
            <a:lvl1pPr>
              <a:defRPr sz="4400" cap="none" spc="0"/>
            </a:lvl1pPr>
          </a:lstStyle>
          <a:p>
            <a:pPr lvl="0">
              <a:defRPr sz="1800" b="0">
                <a:solidFill>
                  <a:srgbClr val="000000"/>
                </a:solidFill>
              </a:defRPr>
            </a:pPr>
            <a:r>
              <a:rPr lang="en-US" sz="4400" b="1" dirty="0">
                <a:solidFill>
                  <a:srgbClr val="FFFFFF"/>
                </a:solidFill>
                <a:latin typeface="Calibri" panose="020F0502020204030204" pitchFamily="34" charset="0"/>
              </a:rPr>
              <a:t>OLS STAFF</a:t>
            </a:r>
            <a:endParaRPr sz="4400" b="1" dirty="0">
              <a:solidFill>
                <a:srgbClr val="FFFFFF"/>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240280"/>
            <a:ext cx="4572000" cy="304952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2179" y="2240279"/>
            <a:ext cx="4574287" cy="3049523"/>
          </a:xfrm>
          <a:prstGeom prst="rect">
            <a:avLst/>
          </a:prstGeom>
        </p:spPr>
      </p:pic>
    </p:spTree>
    <p:extLst>
      <p:ext uri="{BB962C8B-B14F-4D97-AF65-F5344CB8AC3E}">
        <p14:creationId xmlns:p14="http://schemas.microsoft.com/office/powerpoint/2010/main" val="272021191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2286000"/>
            <a:ext cx="8839199" cy="4572000"/>
          </a:xfrm>
        </p:spPr>
        <p:txBody>
          <a:bodyPr>
            <a:normAutofit/>
          </a:bodyPr>
          <a:lstStyle/>
          <a:p>
            <a:pPr marL="0" lvl="1" indent="0" algn="ctr">
              <a:buClr>
                <a:srgbClr val="C00000"/>
              </a:buClr>
              <a:buNone/>
            </a:pPr>
            <a:r>
              <a:rPr lang="en-US" sz="4400" dirty="0">
                <a:solidFill>
                  <a:schemeClr val="tx1"/>
                </a:solidFill>
                <a:latin typeface="Calibri" panose="020F0502020204030204" pitchFamily="34" charset="0"/>
              </a:rPr>
              <a:t>Employers must keep records </a:t>
            </a:r>
          </a:p>
          <a:p>
            <a:pPr marL="0" lvl="1" indent="0" algn="ctr">
              <a:buClr>
                <a:srgbClr val="C00000"/>
              </a:buClr>
              <a:buNone/>
            </a:pPr>
            <a:r>
              <a:rPr lang="en-US" sz="4400" dirty="0">
                <a:solidFill>
                  <a:schemeClr val="tx1"/>
                </a:solidFill>
                <a:latin typeface="Calibri" panose="020F0502020204030204" pitchFamily="34" charset="0"/>
              </a:rPr>
              <a:t>for three years.</a:t>
            </a:r>
          </a:p>
          <a:p>
            <a:pPr marL="0" lvl="1" indent="0" algn="ctr">
              <a:buClr>
                <a:srgbClr val="C00000"/>
              </a:buClr>
              <a:buNone/>
            </a:pPr>
            <a:endParaRPr lang="en-US" sz="2000" b="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Record keeping</a:t>
            </a:r>
          </a:p>
        </p:txBody>
      </p:sp>
    </p:spTree>
    <p:extLst>
      <p:ext uri="{BB962C8B-B14F-4D97-AF65-F5344CB8AC3E}">
        <p14:creationId xmlns:p14="http://schemas.microsoft.com/office/powerpoint/2010/main" val="321774547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447801"/>
            <a:ext cx="8839199" cy="5410200"/>
          </a:xfrm>
        </p:spPr>
        <p:txBody>
          <a:bodyPr>
            <a:normAutofit fontScale="47500" lnSpcReduction="20000"/>
          </a:bodyPr>
          <a:lstStyle/>
          <a:p>
            <a:pPr marL="0" lvl="1" indent="0" algn="ctr">
              <a:lnSpc>
                <a:spcPct val="120000"/>
              </a:lnSpc>
              <a:buClr>
                <a:srgbClr val="C00000"/>
              </a:buClr>
              <a:buNone/>
            </a:pPr>
            <a:endParaRPr lang="en-US" sz="2000" b="0" dirty="0">
              <a:latin typeface="Calibri" panose="020F0502020204030204" pitchFamily="34" charset="0"/>
            </a:endParaRPr>
          </a:p>
          <a:p>
            <a:pPr marL="560070" indent="-514350">
              <a:lnSpc>
                <a:spcPct val="120000"/>
              </a:lnSpc>
              <a:buClr>
                <a:srgbClr val="C00000"/>
              </a:buClr>
              <a:buFont typeface="+mj-lt"/>
              <a:buAutoNum type="arabicPeriod"/>
            </a:pPr>
            <a:r>
              <a:rPr lang="en-US" sz="3400" dirty="0">
                <a:latin typeface="Calibri" panose="020F0502020204030204" pitchFamily="34" charset="0"/>
              </a:rPr>
              <a:t>Good faith estimates</a:t>
            </a:r>
            <a:endParaRPr lang="en-US" sz="3400" b="0" dirty="0">
              <a:latin typeface="Calibri" panose="020F0502020204030204" pitchFamily="34" charset="0"/>
            </a:endParaRPr>
          </a:p>
          <a:p>
            <a:pPr marL="560070" indent="-514350">
              <a:lnSpc>
                <a:spcPct val="120000"/>
              </a:lnSpc>
              <a:buClr>
                <a:srgbClr val="C00000"/>
              </a:buClr>
              <a:buFont typeface="+mj-lt"/>
              <a:buAutoNum type="arabicPeriod"/>
            </a:pPr>
            <a:r>
              <a:rPr lang="en-US" sz="3400" dirty="0">
                <a:latin typeface="Calibri" panose="020F0502020204030204" pitchFamily="34" charset="0"/>
              </a:rPr>
              <a:t>Right to request </a:t>
            </a:r>
            <a:r>
              <a:rPr lang="en-US" sz="3400" b="0" dirty="0">
                <a:latin typeface="Calibri" panose="020F0502020204030204" pitchFamily="34" charset="0"/>
              </a:rPr>
              <a:t>– Employer’s grant or denial of employee’s request for schedule preferences, prior to posted schedule, related to major life event. </a:t>
            </a:r>
          </a:p>
          <a:p>
            <a:pPr marL="560070" indent="-514350">
              <a:lnSpc>
                <a:spcPct val="120000"/>
              </a:lnSpc>
              <a:buClr>
                <a:srgbClr val="C00000"/>
              </a:buClr>
              <a:buFont typeface="+mj-lt"/>
              <a:buAutoNum type="arabicPeriod"/>
            </a:pPr>
            <a:r>
              <a:rPr lang="en-US" sz="3400" dirty="0">
                <a:latin typeface="Calibri" panose="020F0502020204030204" pitchFamily="34" charset="0"/>
              </a:rPr>
              <a:t>Advance notice of </a:t>
            </a:r>
            <a:r>
              <a:rPr lang="en-US" sz="3400">
                <a:latin typeface="Calibri" panose="020F0502020204030204" pitchFamily="34" charset="0"/>
              </a:rPr>
              <a:t>work schedules</a:t>
            </a:r>
            <a:endParaRPr lang="en-US" sz="3400" b="0" dirty="0">
              <a:latin typeface="Calibri" panose="020F0502020204030204" pitchFamily="34" charset="0"/>
            </a:endParaRPr>
          </a:p>
          <a:p>
            <a:pPr marL="560070" indent="-514350">
              <a:lnSpc>
                <a:spcPct val="120000"/>
              </a:lnSpc>
              <a:buClr>
                <a:srgbClr val="C00000"/>
              </a:buClr>
              <a:buFont typeface="+mj-lt"/>
              <a:buAutoNum type="arabicPeriod"/>
            </a:pPr>
            <a:r>
              <a:rPr lang="en-US" sz="3400" dirty="0">
                <a:latin typeface="Calibri" panose="020F0502020204030204" pitchFamily="34" charset="0"/>
              </a:rPr>
              <a:t>Compensation for work schedule changes </a:t>
            </a:r>
            <a:r>
              <a:rPr lang="en-US" sz="3400" b="0" dirty="0">
                <a:latin typeface="Calibri" panose="020F0502020204030204" pitchFamily="34" charset="0"/>
              </a:rPr>
              <a:t>- Payroll records showing additional compensation paid to each employee.</a:t>
            </a:r>
          </a:p>
          <a:p>
            <a:pPr marL="560070" indent="-514350">
              <a:lnSpc>
                <a:spcPct val="120000"/>
              </a:lnSpc>
              <a:buClr>
                <a:srgbClr val="C00000"/>
              </a:buClr>
              <a:buFont typeface="+mj-lt"/>
              <a:buAutoNum type="arabicPeriod"/>
            </a:pPr>
            <a:r>
              <a:rPr lang="en-US" sz="3400" dirty="0">
                <a:latin typeface="Calibri" panose="020F0502020204030204" pitchFamily="34" charset="0"/>
              </a:rPr>
              <a:t>Exceptions to compensation for work schedule changes</a:t>
            </a:r>
          </a:p>
          <a:p>
            <a:pPr marL="1154431" lvl="2" indent="-514350">
              <a:lnSpc>
                <a:spcPct val="120000"/>
              </a:lnSpc>
              <a:buClr>
                <a:srgbClr val="C00000"/>
              </a:buClr>
              <a:buFont typeface="Wingdings" panose="05000000000000000000" pitchFamily="2" charset="2"/>
              <a:buChar char="v"/>
            </a:pPr>
            <a:r>
              <a:rPr lang="en-US" sz="3400" b="0" dirty="0">
                <a:latin typeface="Calibri" panose="020F0502020204030204" pitchFamily="34" charset="0"/>
              </a:rPr>
              <a:t>Mass communications.</a:t>
            </a:r>
          </a:p>
          <a:p>
            <a:pPr marL="1154431" lvl="2" indent="-514350">
              <a:lnSpc>
                <a:spcPct val="120000"/>
              </a:lnSpc>
              <a:buClr>
                <a:srgbClr val="C00000"/>
              </a:buClr>
              <a:buFont typeface="Wingdings" panose="05000000000000000000" pitchFamily="2" charset="2"/>
              <a:buChar char="v"/>
            </a:pPr>
            <a:r>
              <a:rPr lang="en-US" sz="3400" b="0" dirty="0">
                <a:latin typeface="Calibri" panose="020F0502020204030204" pitchFamily="34" charset="0"/>
              </a:rPr>
              <a:t>Documentation of employee-requested changes.</a:t>
            </a:r>
          </a:p>
          <a:p>
            <a:pPr marL="1154431" lvl="2" indent="-514350">
              <a:lnSpc>
                <a:spcPct val="120000"/>
              </a:lnSpc>
              <a:buClr>
                <a:srgbClr val="C00000"/>
              </a:buClr>
              <a:buFont typeface="Wingdings" panose="05000000000000000000" pitchFamily="2" charset="2"/>
              <a:buChar char="v"/>
            </a:pPr>
            <a:r>
              <a:rPr lang="en-US" sz="3400" b="0" dirty="0">
                <a:latin typeface="Calibri" panose="020F0502020204030204" pitchFamily="34" charset="0"/>
              </a:rPr>
              <a:t>Documentation of employee discipline. </a:t>
            </a:r>
          </a:p>
          <a:p>
            <a:pPr marL="560070" indent="-514350">
              <a:lnSpc>
                <a:spcPct val="120000"/>
              </a:lnSpc>
              <a:buClr>
                <a:srgbClr val="C00000"/>
              </a:buClr>
              <a:buFont typeface="+mj-lt"/>
              <a:buAutoNum type="arabicPeriod"/>
            </a:pPr>
            <a:r>
              <a:rPr lang="en-US" sz="3400" dirty="0">
                <a:latin typeface="Calibri" panose="020F0502020204030204" pitchFamily="34" charset="0"/>
              </a:rPr>
              <a:t>Access to hours </a:t>
            </a:r>
            <a:r>
              <a:rPr lang="en-US" sz="3400" b="0" dirty="0">
                <a:latin typeface="Calibri" panose="020F0502020204030204" pitchFamily="34" charset="0"/>
              </a:rPr>
              <a:t>- Notices for additional hours of work. </a:t>
            </a:r>
          </a:p>
          <a:p>
            <a:pPr marL="560070" indent="-514350">
              <a:lnSpc>
                <a:spcPct val="120000"/>
              </a:lnSpc>
              <a:buClr>
                <a:srgbClr val="C00000"/>
              </a:buClr>
              <a:buFont typeface="+mj-lt"/>
              <a:buAutoNum type="arabicPeriod"/>
            </a:pPr>
            <a:r>
              <a:rPr lang="en-US" sz="3400" dirty="0">
                <a:latin typeface="Calibri" panose="020F0502020204030204" pitchFamily="34" charset="0"/>
              </a:rPr>
              <a:t>Exceptions to access to hours</a:t>
            </a:r>
          </a:p>
          <a:p>
            <a:pPr marL="1154431" lvl="2" indent="-514350">
              <a:lnSpc>
                <a:spcPct val="120000"/>
              </a:lnSpc>
              <a:buClr>
                <a:srgbClr val="C00000"/>
              </a:buClr>
              <a:buFont typeface="Wingdings" panose="05000000000000000000" pitchFamily="2" charset="2"/>
              <a:buChar char="v"/>
            </a:pPr>
            <a:r>
              <a:rPr lang="en-US" sz="3400" dirty="0">
                <a:latin typeface="Calibri" panose="020F0502020204030204" pitchFamily="34" charset="0"/>
              </a:rPr>
              <a:t>Written confirmation from employees</a:t>
            </a:r>
            <a:r>
              <a:rPr lang="en-US" sz="3400" b="0" dirty="0">
                <a:latin typeface="Calibri" panose="020F0502020204030204" pitchFamily="34" charset="0"/>
              </a:rPr>
              <a:t> – Confirmation from all employees, or employees on the access to hours list, that they are not interested in accepting additional hours of work.</a:t>
            </a:r>
          </a:p>
          <a:p>
            <a:pPr marL="1154431" lvl="2" indent="-514350">
              <a:lnSpc>
                <a:spcPct val="120000"/>
              </a:lnSpc>
              <a:buClr>
                <a:srgbClr val="C00000"/>
              </a:buClr>
              <a:buFont typeface="Wingdings" panose="05000000000000000000" pitchFamily="2" charset="2"/>
              <a:buChar char="v"/>
            </a:pPr>
            <a:r>
              <a:rPr lang="en-US" sz="3400" dirty="0">
                <a:latin typeface="Calibri" panose="020F0502020204030204" pitchFamily="34" charset="0"/>
              </a:rPr>
              <a:t>Access to hours list(s) </a:t>
            </a:r>
            <a:r>
              <a:rPr lang="en-US" sz="3400" b="0" dirty="0">
                <a:latin typeface="Calibri" panose="020F0502020204030204" pitchFamily="34" charset="0"/>
              </a:rPr>
              <a:t>- Records of employees who have opted out of receiving written notice of additional hours of work.</a:t>
            </a: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Record keeping – 3 years</a:t>
            </a:r>
          </a:p>
        </p:txBody>
      </p:sp>
    </p:spTree>
    <p:extLst>
      <p:ext uri="{BB962C8B-B14F-4D97-AF65-F5344CB8AC3E}">
        <p14:creationId xmlns:p14="http://schemas.microsoft.com/office/powerpoint/2010/main" val="261693585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399" y="2133600"/>
            <a:ext cx="8228861" cy="4724400"/>
          </a:xfrm>
        </p:spPr>
        <p:txBody>
          <a:bodyPr>
            <a:normAutofit/>
          </a:bodyPr>
          <a:lstStyle/>
          <a:p>
            <a:pPr marL="0" lvl="1" indent="0" algn="ctr">
              <a:buClr>
                <a:srgbClr val="C00000"/>
              </a:buClr>
              <a:buNone/>
            </a:pPr>
            <a:r>
              <a:rPr lang="en-US" sz="4400" dirty="0">
                <a:solidFill>
                  <a:schemeClr val="tx1"/>
                </a:solidFill>
                <a:latin typeface="Calibri" panose="020F0502020204030204" pitchFamily="34" charset="0"/>
              </a:rPr>
              <a:t>Employer must display workplace poster and translate certain documents.</a:t>
            </a:r>
          </a:p>
          <a:p>
            <a:pPr marL="514350" lvl="1" indent="-514350" algn="l">
              <a:buClr>
                <a:srgbClr val="C00000"/>
              </a:buClr>
              <a:buFont typeface="+mj-lt"/>
              <a:buAutoNum type="arabicPeriod"/>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Notice &amp; posting</a:t>
            </a:r>
          </a:p>
        </p:txBody>
      </p:sp>
    </p:spTree>
    <p:extLst>
      <p:ext uri="{BB962C8B-B14F-4D97-AF65-F5344CB8AC3E}">
        <p14:creationId xmlns:p14="http://schemas.microsoft.com/office/powerpoint/2010/main" val="11701939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1" y="1822938"/>
            <a:ext cx="4800599" cy="5035062"/>
          </a:xfrm>
        </p:spPr>
        <p:txBody>
          <a:bodyPr>
            <a:normAutofit/>
          </a:bodyPr>
          <a:lstStyle/>
          <a:p>
            <a:pPr>
              <a:spcAft>
                <a:spcPts val="1200"/>
              </a:spcAft>
              <a:buClr>
                <a:srgbClr val="C00000"/>
              </a:buClr>
              <a:buFont typeface="Wingdings" panose="05000000000000000000" pitchFamily="2" charset="2"/>
              <a:buChar char="v"/>
            </a:pPr>
            <a:r>
              <a:rPr lang="en-US" sz="2400" dirty="0">
                <a:latin typeface="Calibri" panose="020F0502020204030204" pitchFamily="34" charset="0"/>
              </a:rPr>
              <a:t>Display SS workplace poster (coming soon)</a:t>
            </a:r>
          </a:p>
          <a:p>
            <a:pPr>
              <a:spcAft>
                <a:spcPts val="1200"/>
              </a:spcAft>
              <a:buClr>
                <a:srgbClr val="C00000"/>
              </a:buClr>
              <a:buFont typeface="Wingdings" panose="05000000000000000000" pitchFamily="2" charset="2"/>
              <a:buChar char="v"/>
            </a:pPr>
            <a:r>
              <a:rPr lang="en-US" sz="2400" dirty="0">
                <a:latin typeface="Calibri" panose="020F0502020204030204" pitchFamily="34" charset="0"/>
              </a:rPr>
              <a:t>English and employee’s primary language(s)</a:t>
            </a:r>
          </a:p>
          <a:p>
            <a:pPr>
              <a:spcAft>
                <a:spcPts val="1200"/>
              </a:spcAft>
              <a:buClr>
                <a:srgbClr val="C00000"/>
              </a:buClr>
              <a:buFont typeface="Wingdings" panose="05000000000000000000" pitchFamily="2" charset="2"/>
              <a:buChar char="v"/>
            </a:pPr>
            <a:r>
              <a:rPr lang="en-US" sz="2400" dirty="0">
                <a:latin typeface="Calibri" panose="020F0502020204030204" pitchFamily="34" charset="0"/>
              </a:rPr>
              <a:t>Download from OLS website </a:t>
            </a:r>
            <a:r>
              <a:rPr lang="en-US" sz="1200" dirty="0">
                <a:highlight>
                  <a:srgbClr val="FFFF00"/>
                </a:highlight>
                <a:latin typeface="Calibri" panose="020F0502020204030204" pitchFamily="34" charset="0"/>
              </a:rPr>
              <a:t>https://www.seattle.gov/laborstandards/outreach</a:t>
            </a:r>
          </a:p>
          <a:p>
            <a:pPr>
              <a:spcAft>
                <a:spcPts val="1200"/>
              </a:spcAft>
              <a:buClr>
                <a:srgbClr val="C00000"/>
              </a:buClr>
              <a:buFont typeface="Wingdings" panose="05000000000000000000" pitchFamily="2" charset="2"/>
              <a:buChar char="v"/>
            </a:pPr>
            <a:r>
              <a:rPr lang="en-US" sz="2400" dirty="0">
                <a:latin typeface="Calibri" panose="020F0502020204030204" pitchFamily="34" charset="0"/>
              </a:rPr>
              <a:t>Pick-up from OLS &amp; Seattle Customer Service Centers</a:t>
            </a:r>
          </a:p>
          <a:p>
            <a:pPr>
              <a:spcAft>
                <a:spcPts val="1200"/>
              </a:spcAft>
              <a:buClr>
                <a:srgbClr val="C00000"/>
              </a:buClr>
              <a:buFont typeface="Wingdings" panose="05000000000000000000" pitchFamily="2" charset="2"/>
              <a:buChar char="v"/>
            </a:pPr>
            <a:endParaRPr lang="en-US" sz="2400" dirty="0">
              <a:latin typeface="Calibri" panose="020F0502020204030204" pitchFamily="34" charset="0"/>
            </a:endParaRPr>
          </a:p>
        </p:txBody>
      </p:sp>
      <p:sp>
        <p:nvSpPr>
          <p:cNvPr id="3" name="Title 2"/>
          <p:cNvSpPr>
            <a:spLocks noGrp="1"/>
          </p:cNvSpPr>
          <p:nvPr>
            <p:ph type="title"/>
          </p:nvPr>
        </p:nvSpPr>
        <p:spPr/>
        <p:txBody>
          <a:bodyPr/>
          <a:lstStyle/>
          <a:p>
            <a:r>
              <a:rPr lang="en-US" sz="4400" dirty="0">
                <a:latin typeface="Calibri" panose="020F0502020204030204" pitchFamily="34" charset="0"/>
              </a:rPr>
              <a:t>WORKPLACE POSTER</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822938"/>
            <a:ext cx="3960398" cy="4273062"/>
          </a:xfrm>
          <a:prstGeom prst="rect">
            <a:avLst/>
          </a:prstGeom>
        </p:spPr>
      </p:pic>
    </p:spTree>
    <p:extLst>
      <p:ext uri="{BB962C8B-B14F-4D97-AF65-F5344CB8AC3E}">
        <p14:creationId xmlns:p14="http://schemas.microsoft.com/office/powerpoint/2010/main" val="370726626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371600"/>
            <a:ext cx="8610599" cy="5486401"/>
          </a:xfrm>
        </p:spPr>
        <p:txBody>
          <a:bodyPr>
            <a:normAutofit/>
          </a:bodyPr>
          <a:lstStyle/>
          <a:p>
            <a:pPr marL="0" lvl="1" indent="0" algn="l">
              <a:buClr>
                <a:srgbClr val="C00000"/>
              </a:buClr>
              <a:buNone/>
            </a:pPr>
            <a:endParaRPr lang="en-US" sz="2000" dirty="0">
              <a:latin typeface="Calibri" panose="020F0502020204030204" pitchFamily="34" charset="0"/>
            </a:endParaRPr>
          </a:p>
          <a:p>
            <a:pPr marL="0" lvl="1" indent="0" algn="ctr">
              <a:spcAft>
                <a:spcPts val="600"/>
              </a:spcAft>
              <a:buClr>
                <a:srgbClr val="C00000"/>
              </a:buClr>
              <a:buNone/>
            </a:pPr>
            <a:r>
              <a:rPr lang="en-US" sz="3600" dirty="0">
                <a:latin typeface="Calibri" panose="020F0502020204030204" pitchFamily="34" charset="0"/>
              </a:rPr>
              <a:t>Translations</a:t>
            </a:r>
          </a:p>
          <a:p>
            <a:pPr marL="514350" lvl="1" indent="-514350" algn="l">
              <a:spcAft>
                <a:spcPts val="600"/>
              </a:spcAft>
              <a:buClr>
                <a:srgbClr val="C00000"/>
              </a:buClr>
              <a:buFont typeface="+mj-lt"/>
              <a:buAutoNum type="arabicPeriod"/>
            </a:pPr>
            <a:r>
              <a:rPr lang="en-US" sz="2400" dirty="0">
                <a:latin typeface="Calibri" panose="020F0502020204030204" pitchFamily="34" charset="0"/>
              </a:rPr>
              <a:t>Employers translate the following documents</a:t>
            </a:r>
          </a:p>
          <a:p>
            <a:pPr marL="1144272" lvl="3" indent="-514350" algn="l">
              <a:spcAft>
                <a:spcPts val="600"/>
              </a:spcAft>
              <a:buClr>
                <a:srgbClr val="C00000"/>
              </a:buClr>
              <a:buFont typeface="Wingdings" panose="05000000000000000000" pitchFamily="2" charset="2"/>
              <a:buChar char="v"/>
            </a:pPr>
            <a:r>
              <a:rPr lang="en-US" sz="2400" b="0" dirty="0">
                <a:latin typeface="Calibri" panose="020F0502020204030204" pitchFamily="34" charset="0"/>
              </a:rPr>
              <a:t>Good faith estimate.</a:t>
            </a:r>
          </a:p>
          <a:p>
            <a:pPr marL="1144272" lvl="3" indent="-514350" algn="l">
              <a:spcAft>
                <a:spcPts val="600"/>
              </a:spcAft>
              <a:buClr>
                <a:srgbClr val="C00000"/>
              </a:buClr>
              <a:buFont typeface="Wingdings" panose="05000000000000000000" pitchFamily="2" charset="2"/>
              <a:buChar char="v"/>
            </a:pPr>
            <a:r>
              <a:rPr lang="en-US" sz="2400" b="0" dirty="0">
                <a:latin typeface="Calibri" panose="020F0502020204030204" pitchFamily="34" charset="0"/>
              </a:rPr>
              <a:t>Advance notice of work schedule.</a:t>
            </a:r>
          </a:p>
          <a:p>
            <a:pPr marL="1144272" lvl="3" indent="-514350" algn="l">
              <a:spcAft>
                <a:spcPts val="600"/>
              </a:spcAft>
              <a:buClr>
                <a:srgbClr val="C00000"/>
              </a:buClr>
              <a:buFont typeface="Wingdings" panose="05000000000000000000" pitchFamily="2" charset="2"/>
              <a:buChar char="v"/>
            </a:pPr>
            <a:r>
              <a:rPr lang="en-US" sz="2400" b="0" dirty="0">
                <a:latin typeface="Calibri" panose="020F0502020204030204" pitchFamily="34" charset="0"/>
              </a:rPr>
              <a:t>Notice for access to hours.</a:t>
            </a:r>
          </a:p>
          <a:p>
            <a:pPr marL="1144272" lvl="3" indent="-514350" algn="l">
              <a:spcAft>
                <a:spcPts val="600"/>
              </a:spcAft>
              <a:buClr>
                <a:srgbClr val="C00000"/>
              </a:buClr>
              <a:buFont typeface="Wingdings" panose="05000000000000000000" pitchFamily="2" charset="2"/>
              <a:buChar char="v"/>
            </a:pPr>
            <a:r>
              <a:rPr lang="en-US" sz="2400" b="0" dirty="0">
                <a:latin typeface="Calibri" panose="020F0502020204030204" pitchFamily="34" charset="0"/>
              </a:rPr>
              <a:t>Workplace poster.</a:t>
            </a:r>
          </a:p>
          <a:p>
            <a:pPr marL="514350" lvl="1" indent="-514350" algn="l">
              <a:spcAft>
                <a:spcPts val="600"/>
              </a:spcAft>
              <a:buClr>
                <a:srgbClr val="C00000"/>
              </a:buClr>
              <a:buFont typeface="+mj-lt"/>
              <a:buAutoNum type="arabicPeriod"/>
            </a:pPr>
            <a:r>
              <a:rPr lang="en-US" sz="2400" dirty="0">
                <a:latin typeface="Calibri" panose="020F0502020204030204" pitchFamily="34" charset="0"/>
              </a:rPr>
              <a:t>OLS creates poster and provides templates for translations</a:t>
            </a: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Notice &amp; Posting</a:t>
            </a:r>
          </a:p>
        </p:txBody>
      </p:sp>
    </p:spTree>
    <p:extLst>
      <p:ext uri="{BB962C8B-B14F-4D97-AF65-F5344CB8AC3E}">
        <p14:creationId xmlns:p14="http://schemas.microsoft.com/office/powerpoint/2010/main" val="369011745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981200"/>
            <a:ext cx="8839200" cy="4876800"/>
          </a:xfrm>
        </p:spPr>
        <p:txBody>
          <a:bodyPr>
            <a:normAutofit/>
          </a:bodyPr>
          <a:lstStyle/>
          <a:p>
            <a:pPr marL="0" lvl="1" indent="0" algn="ctr">
              <a:lnSpc>
                <a:spcPct val="120000"/>
              </a:lnSpc>
              <a:buClr>
                <a:srgbClr val="C00000"/>
              </a:buClr>
              <a:buNone/>
            </a:pPr>
            <a:r>
              <a:rPr lang="en-US" sz="4400" dirty="0">
                <a:solidFill>
                  <a:schemeClr val="tx1"/>
                </a:solidFill>
                <a:latin typeface="Calibri" panose="020F0502020204030204" pitchFamily="34" charset="0"/>
              </a:rPr>
              <a:t>Employers are not allowed to interfere with employee rights, but can discipline employees in certain situations.</a:t>
            </a:r>
          </a:p>
          <a:p>
            <a:pPr marL="0" lvl="1" indent="0" algn="l">
              <a:buClr>
                <a:srgbClr val="C00000"/>
              </a:buClr>
              <a:buNone/>
            </a:pPr>
            <a:endParaRPr lang="en-US" sz="2300" dirty="0">
              <a:latin typeface="Calibri" panose="020F0502020204030204" pitchFamily="34" charset="0"/>
            </a:endParaRPr>
          </a:p>
          <a:p>
            <a:pPr marL="514350" lvl="1" indent="-514350" algn="l">
              <a:buClr>
                <a:srgbClr val="C00000"/>
              </a:buClr>
              <a:buFont typeface="+mj-lt"/>
              <a:buAutoNum type="arabicPeriod"/>
            </a:pPr>
            <a:endParaRPr lang="en-US" sz="1800" dirty="0">
              <a:latin typeface="Calibri" panose="020F0502020204030204" pitchFamily="34" charset="0"/>
            </a:endParaRPr>
          </a:p>
          <a:p>
            <a:pPr marL="514350" lvl="1" indent="-514350" algn="l">
              <a:buClr>
                <a:srgbClr val="C00000"/>
              </a:buClr>
              <a:buFont typeface="+mj-lt"/>
              <a:buAutoNum type="arabicPeriod"/>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retaliation</a:t>
            </a:r>
          </a:p>
        </p:txBody>
      </p:sp>
    </p:spTree>
    <p:extLst>
      <p:ext uri="{BB962C8B-B14F-4D97-AF65-F5344CB8AC3E}">
        <p14:creationId xmlns:p14="http://schemas.microsoft.com/office/powerpoint/2010/main" val="55682393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523999"/>
            <a:ext cx="8839200" cy="5334001"/>
          </a:xfrm>
        </p:spPr>
        <p:txBody>
          <a:bodyPr>
            <a:normAutofit/>
          </a:bodyPr>
          <a:lstStyle/>
          <a:p>
            <a:pPr marL="0" lvl="1" indent="0" algn="l">
              <a:buClr>
                <a:srgbClr val="C00000"/>
              </a:buClr>
              <a:buNone/>
            </a:pPr>
            <a:endParaRPr lang="en-US" sz="2300" dirty="0">
              <a:latin typeface="Calibri" panose="020F0502020204030204" pitchFamily="34" charset="0"/>
            </a:endParaRPr>
          </a:p>
          <a:p>
            <a:pPr marL="514350" lvl="1" indent="-514350" algn="l">
              <a:buClr>
                <a:srgbClr val="C00000"/>
              </a:buClr>
              <a:buFont typeface="+mj-lt"/>
              <a:buAutoNum type="arabicPeriod"/>
            </a:pPr>
            <a:r>
              <a:rPr lang="en-US" sz="2000" dirty="0">
                <a:latin typeface="Calibri" panose="020F0502020204030204" pitchFamily="34" charset="0"/>
              </a:rPr>
              <a:t>Protections from retaliation</a:t>
            </a:r>
          </a:p>
          <a:p>
            <a:pPr lvl="2">
              <a:buClr>
                <a:srgbClr val="C00000"/>
              </a:buClr>
              <a:buFont typeface="Wingdings" panose="05000000000000000000" pitchFamily="2" charset="2"/>
              <a:buChar char="v"/>
            </a:pPr>
            <a:r>
              <a:rPr lang="en-US" sz="2000" b="0" dirty="0">
                <a:latin typeface="Calibri" panose="020F0502020204030204" pitchFamily="34" charset="0"/>
              </a:rPr>
              <a:t> Employers may not interfere with any employee right protected by the ordinance. </a:t>
            </a:r>
          </a:p>
          <a:p>
            <a:pPr lvl="2">
              <a:buClr>
                <a:srgbClr val="C00000"/>
              </a:buClr>
              <a:buFont typeface="Wingdings" panose="05000000000000000000" pitchFamily="2" charset="2"/>
              <a:buChar char="v"/>
            </a:pPr>
            <a:r>
              <a:rPr lang="en-US" sz="2000" b="0" dirty="0">
                <a:latin typeface="Calibri" panose="020F0502020204030204" pitchFamily="34" charset="0"/>
              </a:rPr>
              <a:t> Employees have the right to decline any hours not on the posted schedule. </a:t>
            </a:r>
          </a:p>
          <a:p>
            <a:pPr marL="502920" indent="-457200">
              <a:buClr>
                <a:srgbClr val="C00000"/>
              </a:buClr>
              <a:buFont typeface="+mj-lt"/>
              <a:buAutoNum type="arabicPeriod" startAt="2"/>
            </a:pPr>
            <a:r>
              <a:rPr lang="en-US" sz="2000" dirty="0">
                <a:latin typeface="Calibri" panose="020F0502020204030204" pitchFamily="34" charset="0"/>
              </a:rPr>
              <a:t>Discipline permitted for certain situations</a:t>
            </a:r>
          </a:p>
          <a:p>
            <a:pPr marL="1097281" lvl="2" indent="-457200">
              <a:buClr>
                <a:srgbClr val="C00000"/>
              </a:buClr>
              <a:buFont typeface="Wingdings" panose="05000000000000000000" pitchFamily="2" charset="2"/>
              <a:buChar char="v"/>
            </a:pPr>
            <a:r>
              <a:rPr lang="en-US" sz="2000" b="0" dirty="0">
                <a:latin typeface="Calibri" panose="020F0502020204030204" pitchFamily="34" charset="0"/>
              </a:rPr>
              <a:t>Abuse of employer’s requirements for employee-requested work schedule changes and/or preferences PRIOR to posted work schedule; and</a:t>
            </a:r>
          </a:p>
          <a:p>
            <a:pPr marL="1097281" lvl="2" indent="-457200">
              <a:buClr>
                <a:srgbClr val="C00000"/>
              </a:buClr>
              <a:buFont typeface="Wingdings" panose="05000000000000000000" pitchFamily="2" charset="2"/>
              <a:buChar char="v"/>
            </a:pPr>
            <a:r>
              <a:rPr lang="en-US" sz="2000" b="0" dirty="0">
                <a:latin typeface="Calibri" panose="020F0502020204030204" pitchFamily="34" charset="0"/>
              </a:rPr>
              <a:t>Failure to comply with, or abuse of, employer’s requirements for employee-requested work schedule changes AFTER the posted work schedule. </a:t>
            </a:r>
          </a:p>
          <a:p>
            <a:pPr marL="514350" lvl="1" indent="-514350" algn="l">
              <a:buClr>
                <a:srgbClr val="C00000"/>
              </a:buClr>
              <a:buFont typeface="+mj-lt"/>
              <a:buAutoNum type="arabicPeriod"/>
            </a:pPr>
            <a:endParaRPr lang="en-US" sz="1800" dirty="0">
              <a:latin typeface="Calibri" panose="020F0502020204030204" pitchFamily="34" charset="0"/>
            </a:endParaRPr>
          </a:p>
          <a:p>
            <a:pPr marL="514350" lvl="1" indent="-514350" algn="l">
              <a:buClr>
                <a:srgbClr val="C00000"/>
              </a:buClr>
              <a:buFont typeface="+mj-lt"/>
              <a:buAutoNum type="arabicPeriod"/>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retaliation</a:t>
            </a:r>
          </a:p>
        </p:txBody>
      </p:sp>
    </p:spTree>
    <p:extLst>
      <p:ext uri="{BB962C8B-B14F-4D97-AF65-F5344CB8AC3E}">
        <p14:creationId xmlns:p14="http://schemas.microsoft.com/office/powerpoint/2010/main" val="103219882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2209800"/>
            <a:ext cx="8407894" cy="4648200"/>
          </a:xfrm>
        </p:spPr>
        <p:txBody>
          <a:bodyPr>
            <a:normAutofit/>
          </a:bodyPr>
          <a:lstStyle/>
          <a:p>
            <a:pPr marL="45720" indent="0" algn="ctr">
              <a:spcAft>
                <a:spcPts val="300"/>
              </a:spcAft>
              <a:buClr>
                <a:srgbClr val="C00000"/>
              </a:buClr>
              <a:buNone/>
            </a:pPr>
            <a:r>
              <a:rPr lang="en-US" sz="4400" dirty="0">
                <a:solidFill>
                  <a:schemeClr val="tx1"/>
                </a:solidFill>
                <a:latin typeface="Calibri" panose="020F0502020204030204" pitchFamily="34" charset="0"/>
              </a:rPr>
              <a:t>Employers can waive scheduling requirements in a collective bargaining agreement.</a:t>
            </a:r>
          </a:p>
          <a:p>
            <a:pPr marL="45720" indent="0" algn="l">
              <a:spcAft>
                <a:spcPts val="300"/>
              </a:spcAft>
              <a:buClr>
                <a:srgbClr val="C00000"/>
              </a:buClr>
              <a:buNone/>
            </a:pPr>
            <a:endParaRPr lang="en-US" sz="1800" dirty="0">
              <a:solidFill>
                <a:srgbClr val="0070C0"/>
              </a:solidFill>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waiver</a:t>
            </a:r>
          </a:p>
        </p:txBody>
      </p:sp>
    </p:spTree>
    <p:extLst>
      <p:ext uri="{BB962C8B-B14F-4D97-AF65-F5344CB8AC3E}">
        <p14:creationId xmlns:p14="http://schemas.microsoft.com/office/powerpoint/2010/main" val="61208925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1524001"/>
            <a:ext cx="8407894" cy="5334000"/>
          </a:xfrm>
        </p:spPr>
        <p:txBody>
          <a:bodyPr>
            <a:normAutofit/>
          </a:bodyPr>
          <a:lstStyle/>
          <a:p>
            <a:pPr marL="45720" indent="0" algn="ctr">
              <a:spcAft>
                <a:spcPts val="300"/>
              </a:spcAft>
              <a:buClr>
                <a:srgbClr val="C00000"/>
              </a:buClr>
              <a:buNone/>
            </a:pPr>
            <a:endParaRPr lang="en-US" sz="1800" dirty="0">
              <a:solidFill>
                <a:srgbClr val="0070C0"/>
              </a:solidFill>
              <a:latin typeface="Calibri" panose="020F0502020204030204" pitchFamily="34" charset="0"/>
            </a:endParaRPr>
          </a:p>
          <a:p>
            <a:pPr marL="45720" lvl="0" indent="0">
              <a:buClr>
                <a:srgbClr val="C00000"/>
              </a:buClr>
              <a:buNone/>
            </a:pPr>
            <a:r>
              <a:rPr lang="en-US" sz="3600" dirty="0">
                <a:latin typeface="Calibri" panose="020F0502020204030204" pitchFamily="34" charset="0"/>
              </a:rPr>
              <a:t>Waiver requirements</a:t>
            </a:r>
          </a:p>
          <a:p>
            <a:pPr marL="502920" indent="-457200" algn="l">
              <a:spcAft>
                <a:spcPts val="300"/>
              </a:spcAft>
              <a:buClr>
                <a:srgbClr val="C00000"/>
              </a:buClr>
              <a:buFont typeface="+mj-lt"/>
              <a:buAutoNum type="arabicPeriod"/>
            </a:pPr>
            <a:r>
              <a:rPr lang="en-US" sz="2400" dirty="0">
                <a:solidFill>
                  <a:schemeClr val="tx1"/>
                </a:solidFill>
                <a:latin typeface="Calibri" panose="020F0502020204030204" pitchFamily="34" charset="0"/>
              </a:rPr>
              <a:t>Express waiver – </a:t>
            </a:r>
            <a:r>
              <a:rPr lang="en-US" sz="2400" b="0" dirty="0">
                <a:solidFill>
                  <a:schemeClr val="tx1"/>
                </a:solidFill>
                <a:latin typeface="Calibri" panose="020F0502020204030204" pitchFamily="34" charset="0"/>
              </a:rPr>
              <a:t>Secure Scheduling requirements must be expressly waived in a collective bargaining agreement; and </a:t>
            </a:r>
          </a:p>
          <a:p>
            <a:pPr marL="502920" indent="-457200" algn="l">
              <a:spcAft>
                <a:spcPts val="300"/>
              </a:spcAft>
              <a:buClr>
                <a:srgbClr val="C00000"/>
              </a:buClr>
              <a:buFont typeface="+mj-lt"/>
              <a:buAutoNum type="arabicPeriod"/>
            </a:pPr>
            <a:r>
              <a:rPr lang="en-US" sz="2400" dirty="0">
                <a:solidFill>
                  <a:schemeClr val="tx1"/>
                </a:solidFill>
                <a:latin typeface="Calibri" panose="020F0502020204030204" pitchFamily="34" charset="0"/>
              </a:rPr>
              <a:t>Ratification of alternative scheduling structure - </a:t>
            </a:r>
            <a:r>
              <a:rPr lang="en-US" sz="2400" b="0" dirty="0">
                <a:solidFill>
                  <a:schemeClr val="tx1"/>
                </a:solidFill>
                <a:latin typeface="Calibri" panose="020F0502020204030204" pitchFamily="34" charset="0"/>
              </a:rPr>
              <a:t>Employees must ratify an alternative scheduling structure that meets public policy goals of the ordinance.</a:t>
            </a:r>
          </a:p>
          <a:p>
            <a:pPr marL="0" lvl="1" indent="0" algn="l">
              <a:buClr>
                <a:srgbClr val="C00000"/>
              </a:buClr>
              <a:buNone/>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waiver</a:t>
            </a:r>
          </a:p>
        </p:txBody>
      </p:sp>
    </p:spTree>
    <p:extLst>
      <p:ext uri="{BB962C8B-B14F-4D97-AF65-F5344CB8AC3E}">
        <p14:creationId xmlns:p14="http://schemas.microsoft.com/office/powerpoint/2010/main" val="3566936037"/>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828800"/>
            <a:ext cx="8305061" cy="5029200"/>
          </a:xfrm>
        </p:spPr>
        <p:txBody>
          <a:bodyPr>
            <a:normAutofit/>
          </a:bodyPr>
          <a:lstStyle/>
          <a:p>
            <a:pPr marL="45720" indent="0" algn="ctr">
              <a:spcAft>
                <a:spcPts val="600"/>
              </a:spcAft>
              <a:buClr>
                <a:srgbClr val="C00000"/>
              </a:buClr>
              <a:buNone/>
            </a:pPr>
            <a:r>
              <a:rPr lang="en-US" sz="3600" dirty="0">
                <a:solidFill>
                  <a:schemeClr val="tx1"/>
                </a:solidFill>
                <a:latin typeface="Calibri" panose="020F0502020204030204" pitchFamily="34" charset="0"/>
              </a:rPr>
              <a:t>Special requirements for employees who are jointly employed:</a:t>
            </a:r>
          </a:p>
          <a:p>
            <a:pPr marL="45720" indent="0" algn="ctr">
              <a:spcAft>
                <a:spcPts val="600"/>
              </a:spcAft>
              <a:buClr>
                <a:srgbClr val="C00000"/>
              </a:buClr>
              <a:buNone/>
            </a:pPr>
            <a:r>
              <a:rPr lang="en-US" b="0" dirty="0">
                <a:solidFill>
                  <a:schemeClr val="tx1"/>
                </a:solidFill>
                <a:latin typeface="Calibri" panose="020F0502020204030204" pitchFamily="34" charset="0"/>
              </a:rPr>
              <a:t>Temporary services provider</a:t>
            </a:r>
          </a:p>
          <a:p>
            <a:pPr marL="45720" indent="0" algn="ctr">
              <a:spcAft>
                <a:spcPts val="600"/>
              </a:spcAft>
              <a:buClr>
                <a:srgbClr val="C00000"/>
              </a:buClr>
              <a:buNone/>
            </a:pPr>
            <a:r>
              <a:rPr lang="en-US" b="0" dirty="0">
                <a:solidFill>
                  <a:schemeClr val="tx1"/>
                </a:solidFill>
                <a:latin typeface="Calibri" panose="020F0502020204030204" pitchFamily="34" charset="0"/>
              </a:rPr>
              <a:t>Staffing agency</a:t>
            </a:r>
          </a:p>
          <a:p>
            <a:pPr marL="45720" indent="0" algn="ctr">
              <a:spcAft>
                <a:spcPts val="600"/>
              </a:spcAft>
              <a:buClr>
                <a:srgbClr val="C00000"/>
              </a:buClr>
              <a:buNone/>
            </a:pPr>
            <a:r>
              <a:rPr lang="en-US" b="0" dirty="0">
                <a:solidFill>
                  <a:schemeClr val="tx1"/>
                </a:solidFill>
                <a:latin typeface="Calibri" panose="020F0502020204030204" pitchFamily="34" charset="0"/>
              </a:rPr>
              <a:t>Contractor</a:t>
            </a:r>
          </a:p>
          <a:p>
            <a:pPr marL="45720" indent="0" algn="ctr">
              <a:spcAft>
                <a:spcPts val="600"/>
              </a:spcAft>
              <a:buClr>
                <a:srgbClr val="C00000"/>
              </a:buClr>
              <a:buNone/>
            </a:pPr>
            <a:r>
              <a:rPr lang="en-US" b="0" dirty="0">
                <a:solidFill>
                  <a:schemeClr val="tx1"/>
                </a:solidFill>
                <a:latin typeface="Calibri" panose="020F0502020204030204" pitchFamily="34" charset="0"/>
              </a:rPr>
              <a:t>Subcontractor; and </a:t>
            </a:r>
          </a:p>
          <a:p>
            <a:pPr marL="45720" indent="0" algn="ctr">
              <a:spcAft>
                <a:spcPts val="600"/>
              </a:spcAft>
              <a:buClr>
                <a:srgbClr val="C00000"/>
              </a:buClr>
              <a:buNone/>
            </a:pPr>
            <a:r>
              <a:rPr lang="en-US" b="0" dirty="0">
                <a:solidFill>
                  <a:schemeClr val="tx1"/>
                </a:solidFill>
                <a:latin typeface="Calibri" panose="020F0502020204030204" pitchFamily="34" charset="0"/>
              </a:rPr>
              <a:t>Other employer(s).</a:t>
            </a:r>
          </a:p>
          <a:p>
            <a:pPr marL="502920" indent="-457200" algn="l">
              <a:spcAft>
                <a:spcPts val="300"/>
              </a:spcAft>
              <a:buClr>
                <a:srgbClr val="C00000"/>
              </a:buClr>
              <a:buFont typeface="+mj-lt"/>
              <a:buAutoNum type="arabicPeriod"/>
            </a:pPr>
            <a:endParaRPr lang="en-US" sz="2000" b="0" dirty="0">
              <a:latin typeface="Calibri" panose="020F0502020204030204" pitchFamily="34" charset="0"/>
              <a:ea typeface="Calibri" panose="020F0502020204030204" pitchFamily="34" charset="0"/>
              <a:cs typeface="Times New Roman" panose="02020603050405020304" pitchFamily="18" charset="0"/>
            </a:endParaRPr>
          </a:p>
          <a:p>
            <a:pPr marL="502920" indent="-457200" algn="l">
              <a:spcAft>
                <a:spcPts val="300"/>
              </a:spcAft>
              <a:buClr>
                <a:srgbClr val="C00000"/>
              </a:buClr>
              <a:buFont typeface="+mj-lt"/>
              <a:buAutoNum type="arabicPeriod"/>
            </a:pPr>
            <a:endParaRPr lang="en-US" sz="2000" b="0" dirty="0">
              <a:latin typeface="Calibri" panose="020F0502020204030204" pitchFamily="34" charset="0"/>
              <a:ea typeface="Calibri" panose="020F0502020204030204" pitchFamily="34" charset="0"/>
              <a:cs typeface="Times New Roman" panose="02020603050405020304" pitchFamily="18" charset="0"/>
            </a:endParaRPr>
          </a:p>
          <a:p>
            <a:pPr marL="502920" indent="-457200" algn="l">
              <a:spcAft>
                <a:spcPts val="300"/>
              </a:spcAft>
              <a:buClr>
                <a:srgbClr val="C00000"/>
              </a:buClr>
              <a:buFont typeface="+mj-lt"/>
              <a:buAutoNum type="arabicPeriod"/>
            </a:pPr>
            <a:endParaRPr lang="en-US" sz="2000" b="0" dirty="0">
              <a:latin typeface="Calibri" panose="020F0502020204030204" pitchFamily="34" charset="0"/>
            </a:endParaRPr>
          </a:p>
          <a:p>
            <a:pPr marL="502920" indent="-457200" algn="l">
              <a:spcAft>
                <a:spcPts val="300"/>
              </a:spcAft>
              <a:buClr>
                <a:srgbClr val="C00000"/>
              </a:buClr>
              <a:buFont typeface="+mj-lt"/>
              <a:buAutoNum type="arabicPeriod"/>
            </a:pPr>
            <a:endParaRPr lang="en-US" sz="2000" b="0" dirty="0">
              <a:latin typeface="Calibri" panose="020F0502020204030204" pitchFamily="34" charset="0"/>
            </a:endParaRPr>
          </a:p>
          <a:p>
            <a:pPr marL="502920" indent="-457200" algn="l">
              <a:spcAft>
                <a:spcPts val="300"/>
              </a:spcAft>
              <a:buClr>
                <a:srgbClr val="C00000"/>
              </a:buClr>
              <a:buFont typeface="+mj-lt"/>
              <a:buAutoNum type="arabicPeriod"/>
            </a:pPr>
            <a:endParaRPr lang="en-US" sz="2000" b="0" dirty="0">
              <a:latin typeface="Calibri" panose="020F0502020204030204" pitchFamily="34" charset="0"/>
              <a:ea typeface="Calibri" panose="020F0502020204030204" pitchFamily="34" charset="0"/>
              <a:cs typeface="Times New Roman" panose="02020603050405020304" pitchFamily="18" charset="0"/>
            </a:endParaRPr>
          </a:p>
          <a:p>
            <a:pPr marL="502920" indent="-457200" algn="l">
              <a:spcAft>
                <a:spcPts val="300"/>
              </a:spcAft>
              <a:buClr>
                <a:srgbClr val="C00000"/>
              </a:buClr>
              <a:buFont typeface="+mj-lt"/>
              <a:buAutoNum type="arabicPeriod"/>
            </a:pPr>
            <a:endParaRPr lang="en-US" sz="2000" dirty="0">
              <a:solidFill>
                <a:srgbClr val="0070C0"/>
              </a:solidFill>
              <a:latin typeface="Calibri" panose="020F0502020204030204" pitchFamily="34" charset="0"/>
            </a:endParaRPr>
          </a:p>
          <a:p>
            <a:pPr marL="0" lvl="1" indent="0" algn="l">
              <a:buClr>
                <a:srgbClr val="C00000"/>
              </a:buClr>
              <a:buNone/>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dirty="0">
                <a:solidFill>
                  <a:schemeClr val="bg1"/>
                </a:solidFill>
                <a:latin typeface="Calibri" panose="020F0502020204030204" pitchFamily="34" charset="0"/>
              </a:rPr>
              <a:t>Employees who are jointly employed</a:t>
            </a:r>
          </a:p>
        </p:txBody>
      </p:sp>
    </p:spTree>
    <p:extLst>
      <p:ext uri="{BB962C8B-B14F-4D97-AF65-F5344CB8AC3E}">
        <p14:creationId xmlns:p14="http://schemas.microsoft.com/office/powerpoint/2010/main" val="40944901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body" idx="1"/>
          </p:nvPr>
        </p:nvSpPr>
        <p:spPr>
          <a:xfrm>
            <a:off x="1981199" y="1719071"/>
            <a:ext cx="6807693" cy="5138929"/>
          </a:xfrm>
        </p:spPr>
        <p:txBody>
          <a:bodyPr>
            <a:normAutofit/>
          </a:bodyPr>
          <a:lstStyle/>
          <a:p>
            <a:pPr marL="45720" lvl="0" indent="0">
              <a:spcBef>
                <a:spcPts val="0"/>
              </a:spcBef>
              <a:spcAft>
                <a:spcPts val="600"/>
              </a:spcAft>
              <a:buNone/>
            </a:pPr>
            <a:r>
              <a:rPr lang="en-US" sz="2400" dirty="0">
                <a:solidFill>
                  <a:srgbClr val="0070C0"/>
                </a:solidFill>
                <a:latin typeface="Calibri" panose="020F0502020204030204" pitchFamily="34" charset="0"/>
              </a:rPr>
              <a:t>Darius Foster, Business Liaison</a:t>
            </a:r>
          </a:p>
          <a:p>
            <a:pPr marL="45720" lvl="0" indent="0">
              <a:spcBef>
                <a:spcPts val="0"/>
              </a:spcBef>
              <a:spcAft>
                <a:spcPts val="600"/>
              </a:spcAft>
              <a:buNone/>
            </a:pPr>
            <a:r>
              <a:rPr lang="en-US" sz="2400" dirty="0">
                <a:latin typeface="Calibri" panose="020F0502020204030204" pitchFamily="34" charset="0"/>
              </a:rPr>
              <a:t>206-386-1238</a:t>
            </a:r>
          </a:p>
          <a:p>
            <a:pPr marL="45720" lvl="0" indent="0">
              <a:spcBef>
                <a:spcPts val="0"/>
              </a:spcBef>
              <a:spcAft>
                <a:spcPts val="600"/>
              </a:spcAft>
              <a:buNone/>
            </a:pPr>
            <a:r>
              <a:rPr lang="en-US" sz="2400" dirty="0">
                <a:latin typeface="Calibri" panose="020F0502020204030204" pitchFamily="34" charset="0"/>
                <a:hlinkClick r:id="rId2"/>
              </a:rPr>
              <a:t>Darius.foster@seattle.gov</a:t>
            </a:r>
            <a:endParaRPr lang="en-US" sz="2400" dirty="0">
              <a:latin typeface="Calibri" panose="020F0502020204030204" pitchFamily="34" charset="0"/>
            </a:endParaRPr>
          </a:p>
          <a:p>
            <a:pPr marL="45720" lvl="0" indent="0">
              <a:spcBef>
                <a:spcPts val="0"/>
              </a:spcBef>
              <a:spcAft>
                <a:spcPts val="600"/>
              </a:spcAft>
              <a:buNone/>
            </a:pPr>
            <a:endParaRPr lang="en-US" sz="2400" dirty="0">
              <a:latin typeface="Calibri" panose="020F0502020204030204" pitchFamily="34" charset="0"/>
            </a:endParaRPr>
          </a:p>
          <a:p>
            <a:pPr marL="45720" lvl="0" indent="0">
              <a:spcBef>
                <a:spcPts val="0"/>
              </a:spcBef>
              <a:spcAft>
                <a:spcPts val="600"/>
              </a:spcAft>
              <a:buNone/>
            </a:pPr>
            <a:r>
              <a:rPr lang="en-US" sz="2400" dirty="0">
                <a:solidFill>
                  <a:srgbClr val="0070C0"/>
                </a:solidFill>
                <a:latin typeface="Calibri" panose="020F0502020204030204" pitchFamily="34" charset="0"/>
              </a:rPr>
              <a:t>Kerem Levitas, Business Liaison </a:t>
            </a:r>
          </a:p>
          <a:p>
            <a:pPr marL="45720" lvl="0" indent="0">
              <a:spcBef>
                <a:spcPts val="0"/>
              </a:spcBef>
              <a:spcAft>
                <a:spcPts val="600"/>
              </a:spcAft>
              <a:buNone/>
            </a:pPr>
            <a:r>
              <a:rPr lang="en-US" sz="2400" dirty="0">
                <a:latin typeface="Calibri" panose="020F0502020204030204" pitchFamily="34" charset="0"/>
              </a:rPr>
              <a:t>206-386-9758</a:t>
            </a:r>
          </a:p>
          <a:p>
            <a:pPr marL="45720" lvl="0" indent="0">
              <a:spcBef>
                <a:spcPts val="0"/>
              </a:spcBef>
              <a:spcAft>
                <a:spcPts val="600"/>
              </a:spcAft>
              <a:buNone/>
            </a:pPr>
            <a:r>
              <a:rPr lang="en-US" sz="2400" dirty="0">
                <a:latin typeface="Calibri" panose="020F0502020204030204" pitchFamily="34" charset="0"/>
                <a:hlinkClick r:id="rId3"/>
              </a:rPr>
              <a:t>Kerem.levitas@seattle.gov</a:t>
            </a:r>
            <a:endParaRPr lang="en-US" sz="2400" dirty="0">
              <a:latin typeface="Calibri" panose="020F0502020204030204" pitchFamily="34" charset="0"/>
            </a:endParaRPr>
          </a:p>
          <a:p>
            <a:pPr marL="45720" lvl="0" indent="0">
              <a:spcBef>
                <a:spcPts val="0"/>
              </a:spcBef>
              <a:spcAft>
                <a:spcPts val="600"/>
              </a:spcAft>
              <a:buNone/>
            </a:pPr>
            <a:endParaRPr lang="en-US" sz="2400" dirty="0">
              <a:latin typeface="Calibri" panose="020F0502020204030204" pitchFamily="34" charset="0"/>
            </a:endParaRPr>
          </a:p>
          <a:p>
            <a:pPr marL="45720" lvl="0" indent="0">
              <a:spcBef>
                <a:spcPts val="0"/>
              </a:spcBef>
              <a:spcAft>
                <a:spcPts val="600"/>
              </a:spcAft>
              <a:buNone/>
            </a:pPr>
            <a:r>
              <a:rPr lang="en-US" sz="2400" dirty="0">
                <a:solidFill>
                  <a:srgbClr val="0070C0"/>
                </a:solidFill>
                <a:latin typeface="Calibri" panose="020F0502020204030204" pitchFamily="34" charset="0"/>
              </a:rPr>
              <a:t>Karina Bull, Senior Policy Advisor</a:t>
            </a:r>
          </a:p>
          <a:p>
            <a:pPr marL="45720" lvl="0" indent="0">
              <a:spcBef>
                <a:spcPts val="0"/>
              </a:spcBef>
              <a:spcAft>
                <a:spcPts val="600"/>
              </a:spcAft>
              <a:buNone/>
            </a:pPr>
            <a:r>
              <a:rPr lang="en-US" sz="2400" dirty="0">
                <a:latin typeface="Calibri" panose="020F0502020204030204" pitchFamily="34" charset="0"/>
              </a:rPr>
              <a:t>206-684-4536</a:t>
            </a:r>
          </a:p>
          <a:p>
            <a:pPr marL="45720" lvl="0" indent="0">
              <a:spcBef>
                <a:spcPts val="0"/>
              </a:spcBef>
              <a:spcAft>
                <a:spcPts val="600"/>
              </a:spcAft>
              <a:buNone/>
            </a:pPr>
            <a:r>
              <a:rPr lang="en-US" sz="2400" dirty="0">
                <a:latin typeface="Calibri" panose="020F0502020204030204" pitchFamily="34" charset="0"/>
              </a:rPr>
              <a:t>Karina.bull@seattle.gov</a:t>
            </a:r>
          </a:p>
          <a:p>
            <a:pPr lvl="0"/>
            <a:endParaRPr lang="en-US" dirty="0"/>
          </a:p>
          <a:p>
            <a:pPr lvl="0"/>
            <a:endParaRPr lang="en-US" dirty="0"/>
          </a:p>
          <a:p>
            <a:pPr lvl="0"/>
            <a:endParaRPr lang="en-US" dirty="0"/>
          </a:p>
          <a:p>
            <a:pPr lvl="0"/>
            <a:endParaRPr lang="en-US" dirty="0"/>
          </a:p>
        </p:txBody>
      </p:sp>
      <p:sp>
        <p:nvSpPr>
          <p:cNvPr id="151" name="Shape 151"/>
          <p:cNvSpPr>
            <a:spLocks noGrp="1"/>
          </p:cNvSpPr>
          <p:nvPr>
            <p:ph type="title"/>
          </p:nvPr>
        </p:nvSpPr>
        <p:spPr/>
        <p:txBody>
          <a:bodyPr/>
          <a:lstStyle>
            <a:lvl1pPr>
              <a:defRPr sz="4400" cap="none" spc="0"/>
            </a:lvl1pPr>
          </a:lstStyle>
          <a:p>
            <a:pPr lvl="0"/>
            <a:r>
              <a:rPr lang="en-US" dirty="0">
                <a:latin typeface="Calibri" panose="020F0502020204030204" pitchFamily="34" charset="0"/>
              </a:rPr>
              <a:t>BUSINESS QUESTIONS</a:t>
            </a:r>
          </a:p>
        </p:txBody>
      </p:sp>
      <p:sp>
        <p:nvSpPr>
          <p:cNvPr id="4" name="Rectangle: Rounded Corners 3"/>
          <p:cNvSpPr/>
          <p:nvPr/>
        </p:nvSpPr>
        <p:spPr>
          <a:xfrm>
            <a:off x="495300" y="1714308"/>
            <a:ext cx="1399990" cy="1481329"/>
          </a:xfrm>
          <a:prstGeom prst="roundRect">
            <a:avLst>
              <a:gd name="adj" fmla="val 10000"/>
            </a:avLst>
          </a:prstGeom>
          <a:blipFill>
            <a:blip r:embed="rId4">
              <a:extLst>
                <a:ext uri="{28A0092B-C50C-407E-A947-70E740481C1C}">
                  <a14:useLocalDpi xmlns:a14="http://schemas.microsoft.com/office/drawing/2010/main" val="0"/>
                </a:ext>
              </a:extLst>
            </a:blip>
            <a:srcRect/>
            <a:stretch>
              <a:fillRect l="-5000" r="-5000"/>
            </a:stretch>
          </a:blipFill>
        </p:spPr>
        <p:style>
          <a:lnRef idx="0">
            <a:schemeClr val="dk1">
              <a:shade val="80000"/>
              <a:hueOff val="0"/>
              <a:satOff val="0"/>
              <a:lumOff val="0"/>
              <a:alphaOff val="0"/>
            </a:schemeClr>
          </a:lnRef>
          <a:fillRef idx="1">
            <a:scrgbClr r="0" g="0" b="0"/>
          </a:fillRef>
          <a:effectRef idx="2">
            <a:schemeClr val="dk1">
              <a:tint val="40000"/>
              <a:hueOff val="0"/>
              <a:satOff val="0"/>
              <a:lumOff val="0"/>
              <a:alphaOff val="0"/>
            </a:schemeClr>
          </a:effectRef>
          <a:fontRef idx="minor">
            <a:schemeClr val="lt1">
              <a:hueOff val="0"/>
              <a:satOff val="0"/>
              <a:lumOff val="0"/>
              <a:alphaOff val="0"/>
            </a:schemeClr>
          </a:fontRef>
        </p:style>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 y="4838398"/>
            <a:ext cx="1331192" cy="1995789"/>
          </a:xfrm>
          <a:prstGeom prst="rect">
            <a:avLst/>
          </a:prstGeom>
        </p:spPr>
      </p:pic>
      <p:sp>
        <p:nvSpPr>
          <p:cNvPr id="5" name="Rectangle: Rounded Corners 4"/>
          <p:cNvSpPr/>
          <p:nvPr/>
        </p:nvSpPr>
        <p:spPr>
          <a:xfrm>
            <a:off x="532246" y="3375083"/>
            <a:ext cx="1371599" cy="1458552"/>
          </a:xfrm>
          <a:prstGeom prst="roundRect">
            <a:avLst>
              <a:gd name="adj" fmla="val 10000"/>
            </a:avLst>
          </a:prstGeom>
          <a:blipFill>
            <a:blip r:embed="rId6">
              <a:extLst>
                <a:ext uri="{28A0092B-C50C-407E-A947-70E740481C1C}">
                  <a14:useLocalDpi xmlns:a14="http://schemas.microsoft.com/office/drawing/2010/main" val="0"/>
                </a:ext>
              </a:extLst>
            </a:blip>
            <a:srcRect/>
            <a:stretch>
              <a:fillRect t="-10000" b="-10000"/>
            </a:stretch>
          </a:blipFill>
        </p:spPr>
        <p:style>
          <a:lnRef idx="0">
            <a:schemeClr val="dk1">
              <a:shade val="80000"/>
              <a:hueOff val="0"/>
              <a:satOff val="0"/>
              <a:lumOff val="0"/>
              <a:alphaOff val="0"/>
            </a:schemeClr>
          </a:lnRef>
          <a:fillRef idx="1">
            <a:scrgbClr r="0" g="0" b="0"/>
          </a:fillRef>
          <a:effectRef idx="2">
            <a:schemeClr val="dk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6654483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5346" y="1447801"/>
            <a:ext cx="8839199" cy="5410200"/>
          </a:xfrm>
        </p:spPr>
        <p:txBody>
          <a:bodyPr>
            <a:normAutofit/>
          </a:bodyPr>
          <a:lstStyle/>
          <a:p>
            <a:pPr marL="45720" indent="0" algn="ctr">
              <a:spcAft>
                <a:spcPts val="300"/>
              </a:spcAft>
              <a:buClr>
                <a:srgbClr val="C00000"/>
              </a:buClr>
              <a:buNone/>
            </a:pPr>
            <a:endParaRPr lang="en-US" sz="2000" dirty="0">
              <a:solidFill>
                <a:srgbClr val="0070C0"/>
              </a:solidFill>
              <a:latin typeface="Calibri" panose="020F0502020204030204" pitchFamily="34" charset="0"/>
            </a:endParaRPr>
          </a:p>
          <a:p>
            <a:pPr marL="502920" indent="-457200" algn="l">
              <a:spcAft>
                <a:spcPts val="300"/>
              </a:spcAft>
              <a:buClr>
                <a:srgbClr val="C00000"/>
              </a:buClr>
              <a:buFont typeface="+mj-lt"/>
              <a:buAutoNum type="arabicPeriod"/>
            </a:pPr>
            <a:r>
              <a:rPr lang="en-US" sz="2000" dirty="0">
                <a:solidFill>
                  <a:schemeClr val="tx1"/>
                </a:solidFill>
                <a:latin typeface="Calibri" panose="020F0502020204030204" pitchFamily="34" charset="0"/>
              </a:rPr>
              <a:t>Joint liability - </a:t>
            </a:r>
            <a:r>
              <a:rPr lang="en-US" sz="2000" b="0" dirty="0">
                <a:latin typeface="Calibri" panose="020F0502020204030204" pitchFamily="34" charset="0"/>
              </a:rPr>
              <a:t>Joint employers are individually and jointly responsible for compliance.</a:t>
            </a:r>
          </a:p>
          <a:p>
            <a:pPr marL="502920" indent="-457200" algn="l">
              <a:spcAft>
                <a:spcPts val="300"/>
              </a:spcAft>
              <a:buClr>
                <a:srgbClr val="C00000"/>
              </a:buClr>
              <a:buFont typeface="+mj-lt"/>
              <a:buAutoNum type="arabicPeriod"/>
            </a:pPr>
            <a:r>
              <a:rPr lang="en-US" sz="2000" dirty="0">
                <a:latin typeface="Calibri" panose="020F0502020204030204" pitchFamily="34" charset="0"/>
              </a:rPr>
              <a:t>Good faith estimate </a:t>
            </a:r>
            <a:r>
              <a:rPr lang="en-US" sz="2000" b="0" dirty="0">
                <a:latin typeface="Calibri" panose="020F0502020204030204" pitchFamily="34" charset="0"/>
              </a:rPr>
              <a:t>- Employers provide a good faith estimate when such employee starts each distinct assignment.</a:t>
            </a:r>
          </a:p>
          <a:p>
            <a:pPr marL="502920" indent="-457200" algn="l">
              <a:spcAft>
                <a:spcPts val="300"/>
              </a:spcAft>
              <a:buClr>
                <a:srgbClr val="C00000"/>
              </a:buClr>
              <a:buFont typeface="+mj-lt"/>
              <a:buAutoNum type="arabicPeriod"/>
            </a:pPr>
            <a:r>
              <a:rPr lang="en-US" sz="2000" dirty="0">
                <a:latin typeface="Calibri" panose="020F0502020204030204" pitchFamily="34" charset="0"/>
              </a:rPr>
              <a:t>Advance notice of work schedule </a:t>
            </a:r>
            <a:r>
              <a:rPr lang="en-US" sz="2000" b="0" dirty="0">
                <a:latin typeface="Calibri" panose="020F0502020204030204" pitchFamily="34" charset="0"/>
              </a:rPr>
              <a:t>- Employers may immediately place such employees on posted work schedules without providing 14 days of advance notice.</a:t>
            </a:r>
          </a:p>
          <a:p>
            <a:pPr marL="502920" indent="-457200" algn="l">
              <a:spcAft>
                <a:spcPts val="300"/>
              </a:spcAft>
              <a:buClr>
                <a:srgbClr val="C00000"/>
              </a:buClr>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Pay for work schedule changes </a:t>
            </a:r>
            <a:r>
              <a:rPr lang="en-US" sz="2000" b="0" dirty="0">
                <a:latin typeface="Calibri" panose="020F0502020204030204" pitchFamily="34" charset="0"/>
                <a:ea typeface="Calibri" panose="020F0502020204030204" pitchFamily="34" charset="0"/>
                <a:cs typeface="Times New Roman" panose="02020603050405020304" pitchFamily="18" charset="0"/>
              </a:rPr>
              <a:t>- </a:t>
            </a:r>
            <a:r>
              <a:rPr lang="en-US" sz="2000" b="0" dirty="0">
                <a:latin typeface="Calibri" panose="020F0502020204030204" pitchFamily="34" charset="0"/>
              </a:rPr>
              <a:t>Employers provide additional pay for each work schedule change after such employee has started a distinct assignment.</a:t>
            </a:r>
          </a:p>
          <a:p>
            <a:pPr marL="502920" indent="-457200" algn="l">
              <a:spcAft>
                <a:spcPts val="300"/>
              </a:spcAft>
              <a:buClr>
                <a:srgbClr val="C00000"/>
              </a:buClr>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Access to hours </a:t>
            </a:r>
            <a:r>
              <a:rPr lang="en-US" sz="2000" b="0" dirty="0">
                <a:latin typeface="Calibri" panose="020F0502020204030204" pitchFamily="34" charset="0"/>
                <a:ea typeface="Calibri" panose="020F0502020204030204" pitchFamily="34" charset="0"/>
                <a:cs typeface="Times New Roman" panose="02020603050405020304" pitchFamily="18" charset="0"/>
              </a:rPr>
              <a:t>- </a:t>
            </a:r>
            <a:r>
              <a:rPr lang="en-US" sz="2000" b="0" dirty="0">
                <a:latin typeface="Calibri" panose="020F0502020204030204" pitchFamily="34" charset="0"/>
              </a:rPr>
              <a:t>Employers are not required to provide notice of additional hours of work to such employees if they are not on the employer’s payroll.</a:t>
            </a:r>
            <a:endParaRPr lang="en-US" sz="2000" b="0" dirty="0">
              <a:latin typeface="Calibri" panose="020F0502020204030204" pitchFamily="34" charset="0"/>
              <a:ea typeface="Calibri" panose="020F0502020204030204" pitchFamily="34" charset="0"/>
              <a:cs typeface="Times New Roman" panose="02020603050405020304" pitchFamily="18" charset="0"/>
            </a:endParaRPr>
          </a:p>
          <a:p>
            <a:pPr marL="502920" indent="-457200" algn="l">
              <a:spcAft>
                <a:spcPts val="300"/>
              </a:spcAft>
              <a:buClr>
                <a:srgbClr val="C00000"/>
              </a:buClr>
              <a:buFont typeface="+mj-lt"/>
              <a:buAutoNum type="arabicPeriod"/>
            </a:pPr>
            <a:endParaRPr lang="en-US" sz="2000" b="0" dirty="0">
              <a:latin typeface="Calibri" panose="020F0502020204030204" pitchFamily="34" charset="0"/>
              <a:ea typeface="Calibri" panose="020F0502020204030204" pitchFamily="34" charset="0"/>
              <a:cs typeface="Times New Roman" panose="02020603050405020304" pitchFamily="18" charset="0"/>
            </a:endParaRPr>
          </a:p>
          <a:p>
            <a:pPr marL="502920" indent="-457200" algn="l">
              <a:spcAft>
                <a:spcPts val="300"/>
              </a:spcAft>
              <a:buClr>
                <a:srgbClr val="C00000"/>
              </a:buClr>
              <a:buFont typeface="+mj-lt"/>
              <a:buAutoNum type="arabicPeriod"/>
            </a:pPr>
            <a:endParaRPr lang="en-US" sz="2000" b="0" dirty="0">
              <a:latin typeface="Calibri" panose="020F0502020204030204" pitchFamily="34" charset="0"/>
              <a:ea typeface="Calibri" panose="020F0502020204030204" pitchFamily="34" charset="0"/>
              <a:cs typeface="Times New Roman" panose="02020603050405020304" pitchFamily="18" charset="0"/>
            </a:endParaRPr>
          </a:p>
          <a:p>
            <a:pPr marL="502920" indent="-457200" algn="l">
              <a:spcAft>
                <a:spcPts val="300"/>
              </a:spcAft>
              <a:buClr>
                <a:srgbClr val="C00000"/>
              </a:buClr>
              <a:buFont typeface="+mj-lt"/>
              <a:buAutoNum type="arabicPeriod"/>
            </a:pPr>
            <a:endParaRPr lang="en-US" sz="2000" b="0" dirty="0">
              <a:latin typeface="Calibri" panose="020F0502020204030204" pitchFamily="34" charset="0"/>
            </a:endParaRPr>
          </a:p>
          <a:p>
            <a:pPr marL="502920" indent="-457200" algn="l">
              <a:spcAft>
                <a:spcPts val="300"/>
              </a:spcAft>
              <a:buClr>
                <a:srgbClr val="C00000"/>
              </a:buClr>
              <a:buFont typeface="+mj-lt"/>
              <a:buAutoNum type="arabicPeriod"/>
            </a:pPr>
            <a:endParaRPr lang="en-US" sz="2000" b="0" dirty="0">
              <a:latin typeface="Calibri" panose="020F0502020204030204" pitchFamily="34" charset="0"/>
            </a:endParaRPr>
          </a:p>
          <a:p>
            <a:pPr marL="502920" indent="-457200" algn="l">
              <a:spcAft>
                <a:spcPts val="300"/>
              </a:spcAft>
              <a:buClr>
                <a:srgbClr val="C00000"/>
              </a:buClr>
              <a:buFont typeface="+mj-lt"/>
              <a:buAutoNum type="arabicPeriod"/>
            </a:pPr>
            <a:endParaRPr lang="en-US" sz="2000" b="0" dirty="0">
              <a:latin typeface="Calibri" panose="020F0502020204030204" pitchFamily="34" charset="0"/>
              <a:ea typeface="Calibri" panose="020F0502020204030204" pitchFamily="34" charset="0"/>
              <a:cs typeface="Times New Roman" panose="02020603050405020304" pitchFamily="18" charset="0"/>
            </a:endParaRPr>
          </a:p>
          <a:p>
            <a:pPr marL="502920" indent="-457200" algn="l">
              <a:spcAft>
                <a:spcPts val="300"/>
              </a:spcAft>
              <a:buClr>
                <a:srgbClr val="C00000"/>
              </a:buClr>
              <a:buFont typeface="+mj-lt"/>
              <a:buAutoNum type="arabicPeriod"/>
            </a:pPr>
            <a:endParaRPr lang="en-US" sz="2000" dirty="0">
              <a:solidFill>
                <a:srgbClr val="0070C0"/>
              </a:solidFill>
              <a:latin typeface="Calibri" panose="020F0502020204030204" pitchFamily="34" charset="0"/>
            </a:endParaRPr>
          </a:p>
          <a:p>
            <a:pPr marL="0" lvl="1" indent="0" algn="l">
              <a:buClr>
                <a:srgbClr val="C00000"/>
              </a:buClr>
              <a:buNone/>
            </a:pPr>
            <a:endParaRPr lang="en-US" sz="2000" dirty="0">
              <a:latin typeface="Calibri" panose="020F0502020204030204" pitchFamily="34" charset="0"/>
            </a:endParaRPr>
          </a:p>
        </p:txBody>
      </p:sp>
      <p:sp>
        <p:nvSpPr>
          <p:cNvPr id="3" name="Title 2"/>
          <p:cNvSpPr>
            <a:spLocks noGrp="1"/>
          </p:cNvSpPr>
          <p:nvPr>
            <p:ph type="title"/>
          </p:nvPr>
        </p:nvSpPr>
        <p:spPr/>
        <p:txBody>
          <a:bodyPr/>
          <a:lstStyle/>
          <a:p>
            <a:r>
              <a:rPr lang="en-US" dirty="0">
                <a:solidFill>
                  <a:schemeClr val="bg1"/>
                </a:solidFill>
                <a:latin typeface="Calibri" panose="020F0502020204030204" pitchFamily="34" charset="0"/>
              </a:rPr>
              <a:t>Employees who are jointly employed</a:t>
            </a:r>
          </a:p>
        </p:txBody>
      </p:sp>
    </p:spTree>
    <p:extLst>
      <p:ext uri="{BB962C8B-B14F-4D97-AF65-F5344CB8AC3E}">
        <p14:creationId xmlns:p14="http://schemas.microsoft.com/office/powerpoint/2010/main" val="3315553129"/>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sldNum" sz="quarter" idx="2"/>
          </p:nvPr>
        </p:nvSpPr>
        <p:spPr>
          <a:xfrm>
            <a:off x="8234680" y="6355079"/>
            <a:ext cx="582968" cy="274322"/>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b="0">
                <a:solidFill>
                  <a:srgbClr val="000000"/>
                </a:solidFill>
              </a:defRPr>
            </a:pPr>
            <a:fld id="{86CB4B4D-7CA3-9044-876B-883B54F8677D}" type="slidenum">
              <a:rPr sz="1100" b="1">
                <a:solidFill>
                  <a:srgbClr val="E9E5DC"/>
                </a:solidFill>
              </a:rPr>
              <a:t>61</a:t>
            </a:fld>
            <a:endParaRPr sz="1100" b="1" dirty="0">
              <a:solidFill>
                <a:srgbClr val="E9E5DC"/>
              </a:solidFill>
            </a:endParaRPr>
          </a:p>
        </p:txBody>
      </p:sp>
      <p:sp>
        <p:nvSpPr>
          <p:cNvPr id="72" name="Shape 72"/>
          <p:cNvSpPr>
            <a:spLocks noGrp="1"/>
          </p:cNvSpPr>
          <p:nvPr>
            <p:ph type="title"/>
          </p:nvPr>
        </p:nvSpPr>
        <p:spPr>
          <a:xfrm>
            <a:off x="1" y="4381758"/>
            <a:ext cx="6629400" cy="2095242"/>
          </a:xfrm>
          <a:prstGeom prst="rect">
            <a:avLst/>
          </a:prstGeom>
        </p:spPr>
        <p:txBody>
          <a:bodyPr lIns="0" tIns="0" rIns="0" bIns="0">
            <a:normAutofit/>
          </a:bodyPr>
          <a:lstStyle/>
          <a:p>
            <a:pPr lvl="0" defTabSz="652332">
              <a:defRPr sz="1800" b="0" cap="none" spc="0">
                <a:solidFill>
                  <a:srgbClr val="000000"/>
                </a:solidFill>
              </a:defRPr>
            </a:pPr>
            <a:r>
              <a:rPr lang="en-US" sz="6000" b="1" cap="all" dirty="0">
                <a:solidFill>
                  <a:srgbClr val="FFFFFF"/>
                </a:solidFill>
                <a:latin typeface="Calibri" panose="020F0502020204030204" pitchFamily="34" charset="0"/>
              </a:rPr>
              <a:t>enforcement </a:t>
            </a:r>
            <a:endParaRPr sz="5394" b="1" cap="all" dirty="0">
              <a:solidFill>
                <a:srgbClr val="FFFFFF"/>
              </a:solidFill>
            </a:endParaRPr>
          </a:p>
        </p:txBody>
      </p:sp>
      <p:pic>
        <p:nvPicPr>
          <p:cNvPr id="5" name="Content Placeholder 3"/>
          <p:cNvPicPr>
            <a:picLocks noChangeAspect="1"/>
          </p:cNvPicPr>
          <p:nvPr/>
        </p:nvPicPr>
        <p:blipFill>
          <a:blip r:embed="rId2"/>
          <a:stretch>
            <a:fillRect/>
          </a:stretch>
        </p:blipFill>
        <p:spPr>
          <a:xfrm>
            <a:off x="7213424" y="4774548"/>
            <a:ext cx="1604224" cy="1580531"/>
          </a:xfrm>
          <a:prstGeom prst="rect">
            <a:avLst/>
          </a:prstGeom>
        </p:spPr>
      </p:pic>
    </p:spTree>
    <p:extLst>
      <p:ext uri="{BB962C8B-B14F-4D97-AF65-F5344CB8AC3E}">
        <p14:creationId xmlns:p14="http://schemas.microsoft.com/office/powerpoint/2010/main" val="2625901990"/>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0998" y="1719073"/>
            <a:ext cx="8610601" cy="5138927"/>
          </a:xfrm>
        </p:spPr>
        <p:txBody>
          <a:bodyPr/>
          <a:lstStyle/>
          <a:p>
            <a:pPr marL="45720" indent="0" algn="ctr">
              <a:spcAft>
                <a:spcPts val="600"/>
              </a:spcAft>
              <a:buClr>
                <a:srgbClr val="C00000"/>
              </a:buClr>
              <a:buNone/>
            </a:pPr>
            <a:endParaRPr lang="en-US" sz="3600" dirty="0">
              <a:latin typeface="Calibri" panose="020F0502020204030204" pitchFamily="34" charset="0"/>
            </a:endParaRPr>
          </a:p>
          <a:p>
            <a:pPr>
              <a:spcAft>
                <a:spcPts val="1200"/>
              </a:spcAft>
              <a:buClr>
                <a:srgbClr val="C00000"/>
              </a:buClr>
              <a:buFont typeface="Wingdings" panose="05000000000000000000" pitchFamily="2" charset="2"/>
              <a:buChar char="v"/>
            </a:pPr>
            <a:r>
              <a:rPr lang="en-US" dirty="0">
                <a:latin typeface="Calibri" panose="020F0502020204030204" pitchFamily="34" charset="0"/>
              </a:rPr>
              <a:t> Six months </a:t>
            </a:r>
            <a:r>
              <a:rPr lang="en-US" b="0" dirty="0">
                <a:latin typeface="Calibri" panose="020F0502020204030204" pitchFamily="34" charset="0"/>
              </a:rPr>
              <a:t>– July 1, 2017 to December 31, 2017</a:t>
            </a:r>
          </a:p>
          <a:p>
            <a:pPr>
              <a:spcAft>
                <a:spcPts val="1200"/>
              </a:spcAft>
              <a:buClr>
                <a:srgbClr val="C00000"/>
              </a:buClr>
              <a:buFont typeface="Wingdings" panose="05000000000000000000" pitchFamily="2" charset="2"/>
              <a:buChar char="v"/>
            </a:pPr>
            <a:r>
              <a:rPr lang="en-US" b="0" dirty="0">
                <a:latin typeface="Calibri" panose="020F0502020204030204" pitchFamily="34" charset="0"/>
              </a:rPr>
              <a:t> </a:t>
            </a:r>
            <a:r>
              <a:rPr lang="en-US" dirty="0">
                <a:latin typeface="Calibri" panose="020F0502020204030204" pitchFamily="34" charset="0"/>
              </a:rPr>
              <a:t>OLS determines remedy owed to employees.</a:t>
            </a:r>
          </a:p>
          <a:p>
            <a:pPr>
              <a:spcAft>
                <a:spcPts val="1200"/>
              </a:spcAft>
              <a:buClr>
                <a:srgbClr val="C00000"/>
              </a:buClr>
              <a:buFont typeface="Wingdings" panose="05000000000000000000" pitchFamily="2" charset="2"/>
              <a:buChar char="v"/>
            </a:pPr>
            <a:r>
              <a:rPr lang="en-US" dirty="0">
                <a:latin typeface="Calibri" panose="020F0502020204030204" pitchFamily="34" charset="0"/>
              </a:rPr>
              <a:t> OLS supports employer compliance.</a:t>
            </a:r>
          </a:p>
          <a:p>
            <a:pPr>
              <a:spcAft>
                <a:spcPts val="1200"/>
              </a:spcAft>
              <a:buClr>
                <a:srgbClr val="C00000"/>
              </a:buClr>
              <a:buFont typeface="Wingdings" panose="05000000000000000000" pitchFamily="2" charset="2"/>
              <a:buChar char="v"/>
            </a:pPr>
            <a:r>
              <a:rPr lang="en-US" b="0" dirty="0">
                <a:latin typeface="Calibri" panose="020F0502020204030204" pitchFamily="34" charset="0"/>
              </a:rPr>
              <a:t> </a:t>
            </a:r>
            <a:r>
              <a:rPr lang="en-US" dirty="0">
                <a:latin typeface="Calibri" panose="020F0502020204030204" pitchFamily="34" charset="0"/>
              </a:rPr>
              <a:t>OLS does not impose civil penalties/fines - </a:t>
            </a:r>
            <a:r>
              <a:rPr lang="en-US" b="0" dirty="0">
                <a:latin typeface="Calibri" panose="020F0502020204030204" pitchFamily="34" charset="0"/>
              </a:rPr>
              <a:t>except for egregious violations (i.e. retaliation).</a:t>
            </a:r>
          </a:p>
        </p:txBody>
      </p:sp>
      <p:sp>
        <p:nvSpPr>
          <p:cNvPr id="4" name="Title 3"/>
          <p:cNvSpPr>
            <a:spLocks noGrp="1"/>
          </p:cNvSpPr>
          <p:nvPr>
            <p:ph type="title"/>
          </p:nvPr>
        </p:nvSpPr>
        <p:spPr/>
        <p:txBody>
          <a:bodyPr/>
          <a:lstStyle/>
          <a:p>
            <a:r>
              <a:rPr lang="en-US" sz="4400" dirty="0">
                <a:solidFill>
                  <a:srgbClr val="FFFF00"/>
                </a:solidFill>
                <a:latin typeface="Calibri" panose="020F0502020204030204" pitchFamily="34" charset="0"/>
              </a:rPr>
              <a:t>Soft launch</a:t>
            </a:r>
          </a:p>
        </p:txBody>
      </p:sp>
    </p:spTree>
    <p:extLst>
      <p:ext uri="{BB962C8B-B14F-4D97-AF65-F5344CB8AC3E}">
        <p14:creationId xmlns:p14="http://schemas.microsoft.com/office/powerpoint/2010/main" val="3385805149"/>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body" idx="1"/>
          </p:nvPr>
        </p:nvSpPr>
        <p:spPr>
          <a:xfrm>
            <a:off x="687534" y="1828800"/>
            <a:ext cx="8456466" cy="4682897"/>
          </a:xfrm>
          <a:prstGeom prst="rect">
            <a:avLst/>
          </a:prstGeom>
        </p:spPr>
        <p:txBody>
          <a:bodyPr>
            <a:normAutofit/>
          </a:bodyPr>
          <a:lstStyle/>
          <a:p>
            <a:pPr marL="445769" lvl="0" indent="-457200">
              <a:lnSpc>
                <a:spcPct val="130000"/>
              </a:lnSpc>
              <a:spcBef>
                <a:spcPts val="1200"/>
              </a:spcBef>
              <a:buClr>
                <a:srgbClr val="C00000"/>
              </a:buClr>
              <a:buFont typeface="Wingdings" panose="05000000000000000000" pitchFamily="2" charset="2"/>
              <a:buChar char="v"/>
              <a:defRPr sz="1800" b="0" spc="0"/>
            </a:pPr>
            <a:r>
              <a:rPr lang="en-US" sz="3200" b="1" spc="114" dirty="0">
                <a:latin typeface="Calibri" panose="020F0502020204030204" pitchFamily="34" charset="0"/>
              </a:rPr>
              <a:t>Remedy</a:t>
            </a:r>
            <a:endParaRPr lang="en-US" sz="3200" spc="114" dirty="0">
              <a:latin typeface="Calibri" panose="020F0502020204030204" pitchFamily="34" charset="0"/>
            </a:endParaRPr>
          </a:p>
          <a:p>
            <a:pPr marL="1154430" lvl="2" indent="-571500">
              <a:lnSpc>
                <a:spcPct val="130000"/>
              </a:lnSpc>
              <a:spcBef>
                <a:spcPts val="1200"/>
              </a:spcBef>
              <a:buClr>
                <a:srgbClr val="C00000"/>
              </a:buClr>
              <a:buFont typeface="Wingdings" panose="05000000000000000000" pitchFamily="2" charset="2"/>
              <a:buChar char="§"/>
              <a:defRPr sz="1800" b="0" spc="0"/>
            </a:pPr>
            <a:r>
              <a:rPr lang="en-US" sz="3200" b="1" spc="114" dirty="0">
                <a:latin typeface="Calibri" panose="020F0502020204030204" pitchFamily="34" charset="0"/>
              </a:rPr>
              <a:t>Up to 3x unpaid wages</a:t>
            </a:r>
          </a:p>
          <a:p>
            <a:pPr marL="1154430" lvl="2" indent="-571500">
              <a:lnSpc>
                <a:spcPct val="130000"/>
              </a:lnSpc>
              <a:spcBef>
                <a:spcPts val="1200"/>
              </a:spcBef>
              <a:buClr>
                <a:srgbClr val="C00000"/>
              </a:buClr>
              <a:buFont typeface="Wingdings" panose="05000000000000000000" pitchFamily="2" charset="2"/>
              <a:buChar char="§"/>
              <a:defRPr sz="1800" b="0" spc="0"/>
            </a:pPr>
            <a:r>
              <a:rPr lang="en-US" sz="3200" b="1" spc="114" dirty="0">
                <a:latin typeface="Calibri" panose="020F0502020204030204" pitchFamily="34" charset="0"/>
              </a:rPr>
              <a:t>Up to $5,000 to aggrieved party for retaliation</a:t>
            </a:r>
          </a:p>
          <a:p>
            <a:pPr marL="1154430" lvl="2" indent="-571500">
              <a:lnSpc>
                <a:spcPct val="130000"/>
              </a:lnSpc>
              <a:spcBef>
                <a:spcPts val="1200"/>
              </a:spcBef>
              <a:buClr>
                <a:srgbClr val="C00000"/>
              </a:buClr>
              <a:buFont typeface="Wingdings" panose="05000000000000000000" pitchFamily="2" charset="2"/>
              <a:buChar char="§"/>
              <a:defRPr sz="1800" b="0" spc="0"/>
            </a:pPr>
            <a:r>
              <a:rPr lang="en-US" sz="3200" b="1" spc="114" dirty="0">
                <a:latin typeface="Calibri" panose="020F0502020204030204" pitchFamily="34" charset="0"/>
              </a:rPr>
              <a:t>Attorney Fees and Costs</a:t>
            </a:r>
          </a:p>
          <a:p>
            <a:pPr marL="844549" lvl="1" indent="-571500">
              <a:lnSpc>
                <a:spcPct val="130000"/>
              </a:lnSpc>
              <a:spcBef>
                <a:spcPts val="1200"/>
              </a:spcBef>
              <a:buClr>
                <a:srgbClr val="C00000"/>
              </a:buClr>
              <a:buFont typeface="Wingdings" panose="05000000000000000000" pitchFamily="2" charset="2"/>
              <a:buChar char="§"/>
              <a:defRPr sz="1800" b="0" spc="0"/>
            </a:pPr>
            <a:endParaRPr lang="en-US" sz="3600" b="1" spc="114" dirty="0">
              <a:latin typeface="Calibri" panose="020F0502020204030204" pitchFamily="34" charset="0"/>
            </a:endParaRPr>
          </a:p>
          <a:p>
            <a:pPr marL="844549" lvl="1" indent="-571500">
              <a:lnSpc>
                <a:spcPct val="130000"/>
              </a:lnSpc>
              <a:spcBef>
                <a:spcPts val="1200"/>
              </a:spcBef>
              <a:buClr>
                <a:srgbClr val="C00000"/>
              </a:buClr>
              <a:buFont typeface="Wingdings" panose="05000000000000000000" pitchFamily="2" charset="2"/>
              <a:buChar char="§"/>
              <a:defRPr sz="1800" b="0" spc="0"/>
            </a:pPr>
            <a:endParaRPr lang="en-US" sz="3600" b="1" spc="114" dirty="0">
              <a:latin typeface="Calibri" panose="020F0502020204030204" pitchFamily="34" charset="0"/>
            </a:endParaRPr>
          </a:p>
          <a:p>
            <a:pPr marL="445769" lvl="0" indent="-457200">
              <a:lnSpc>
                <a:spcPct val="130000"/>
              </a:lnSpc>
              <a:spcBef>
                <a:spcPts val="1200"/>
              </a:spcBef>
              <a:buClr>
                <a:srgbClr val="C00000"/>
              </a:buClr>
              <a:buChar char="✦"/>
              <a:defRPr sz="1800" b="0" spc="0"/>
            </a:pPr>
            <a:endParaRPr lang="en-US" sz="3600" spc="0" dirty="0">
              <a:latin typeface="Calibri" panose="020F0502020204030204" pitchFamily="34" charset="0"/>
            </a:endParaRPr>
          </a:p>
          <a:p>
            <a:pPr marL="0" lvl="0" indent="0">
              <a:lnSpc>
                <a:spcPct val="130000"/>
              </a:lnSpc>
              <a:spcBef>
                <a:spcPts val="1200"/>
              </a:spcBef>
              <a:buClr>
                <a:srgbClr val="C00000"/>
              </a:buClr>
              <a:buNone/>
              <a:defRPr sz="1800" b="0" spc="0"/>
            </a:pPr>
            <a:endParaRPr lang="en-US" sz="3600" b="1" spc="0" dirty="0">
              <a:latin typeface="Calibri" panose="020F0502020204030204" pitchFamily="34" charset="0"/>
            </a:endParaRPr>
          </a:p>
        </p:txBody>
      </p:sp>
      <p:sp>
        <p:nvSpPr>
          <p:cNvPr id="167" name="Shape 167"/>
          <p:cNvSpPr>
            <a:spLocks noGrp="1"/>
          </p:cNvSpPr>
          <p:nvPr>
            <p:ph type="title"/>
          </p:nvPr>
        </p:nvSpPr>
        <p:spPr>
          <a:xfrm>
            <a:off x="381000" y="355847"/>
            <a:ext cx="8381259" cy="1054394"/>
          </a:xfrm>
          <a:prstGeom prst="rect">
            <a:avLst/>
          </a:prstGeom>
        </p:spPr>
        <p:txBody>
          <a:bodyPr lIns="0" tIns="0" rIns="0" bIns="0">
            <a:normAutofit/>
          </a:bodyPr>
          <a:lstStyle>
            <a:lvl1pPr>
              <a:defRPr sz="4000"/>
            </a:lvl1pPr>
          </a:lstStyle>
          <a:p>
            <a:pPr lvl="0">
              <a:defRPr sz="1800" b="0" cap="none" spc="0">
                <a:solidFill>
                  <a:srgbClr val="000000"/>
                </a:solidFill>
              </a:defRPr>
            </a:pPr>
            <a:r>
              <a:rPr lang="en-US" sz="4400" b="1" cap="all" spc="200" dirty="0">
                <a:solidFill>
                  <a:srgbClr val="FFFFFF"/>
                </a:solidFill>
                <a:latin typeface="Calibri" panose="020F0502020204030204" pitchFamily="34" charset="0"/>
              </a:rPr>
              <a:t>private right of action</a:t>
            </a:r>
            <a:endParaRPr sz="4400" b="1" cap="all" spc="2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757393212"/>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body" idx="1"/>
          </p:nvPr>
        </p:nvSpPr>
        <p:spPr>
          <a:xfrm>
            <a:off x="687534" y="1828800"/>
            <a:ext cx="8456466" cy="4682897"/>
          </a:xfrm>
          <a:prstGeom prst="rect">
            <a:avLst/>
          </a:prstGeom>
        </p:spPr>
        <p:txBody>
          <a:bodyPr>
            <a:normAutofit/>
          </a:bodyPr>
          <a:lstStyle/>
          <a:p>
            <a:pPr marL="445769" lvl="0" indent="-457200">
              <a:lnSpc>
                <a:spcPct val="130000"/>
              </a:lnSpc>
              <a:spcBef>
                <a:spcPts val="1200"/>
              </a:spcBef>
              <a:buClr>
                <a:srgbClr val="C00000"/>
              </a:buClr>
              <a:buFont typeface="Wingdings" panose="05000000000000000000" pitchFamily="2" charset="2"/>
              <a:buChar char="v"/>
              <a:defRPr sz="1800" b="0" spc="0"/>
            </a:pPr>
            <a:r>
              <a:rPr lang="en-US" sz="3200" b="1" spc="114" dirty="0">
                <a:latin typeface="Calibri" panose="020F0502020204030204" pitchFamily="34" charset="0"/>
              </a:rPr>
              <a:t>Protection of Identifying Information</a:t>
            </a:r>
          </a:p>
          <a:p>
            <a:pPr marL="445769" lvl="0" indent="-457200">
              <a:lnSpc>
                <a:spcPct val="130000"/>
              </a:lnSpc>
              <a:spcBef>
                <a:spcPts val="1200"/>
              </a:spcBef>
              <a:buClr>
                <a:srgbClr val="C00000"/>
              </a:buClr>
              <a:buFont typeface="Wingdings" panose="05000000000000000000" pitchFamily="2" charset="2"/>
              <a:buChar char="v"/>
              <a:defRPr sz="1800" b="0" spc="0"/>
            </a:pPr>
            <a:r>
              <a:rPr lang="en-US" sz="3200" b="1" spc="0" dirty="0">
                <a:latin typeface="Calibri" panose="020F0502020204030204" pitchFamily="34" charset="0"/>
              </a:rPr>
              <a:t>Company-wide Investigation (standard</a:t>
            </a:r>
            <a:r>
              <a:rPr lang="en-US" sz="3200" spc="0" dirty="0">
                <a:latin typeface="Calibri" panose="020F0502020204030204" pitchFamily="34" charset="0"/>
              </a:rPr>
              <a:t>)</a:t>
            </a:r>
          </a:p>
          <a:p>
            <a:pPr marL="445769" lvl="0" indent="-457200">
              <a:lnSpc>
                <a:spcPct val="130000"/>
              </a:lnSpc>
              <a:spcBef>
                <a:spcPts val="1200"/>
              </a:spcBef>
              <a:buClr>
                <a:srgbClr val="C00000"/>
              </a:buClr>
              <a:buFont typeface="Wingdings" panose="05000000000000000000" pitchFamily="2" charset="2"/>
              <a:buChar char="v"/>
              <a:defRPr sz="1800" b="0" spc="0"/>
            </a:pPr>
            <a:r>
              <a:rPr lang="en-US" sz="3200" b="1" spc="114" dirty="0">
                <a:latin typeface="Calibri" panose="020F0502020204030204" pitchFamily="34" charset="0"/>
              </a:rPr>
              <a:t>Individual Investigation (retaliation)</a:t>
            </a:r>
          </a:p>
          <a:p>
            <a:pPr marL="445769" lvl="0" indent="-457200">
              <a:lnSpc>
                <a:spcPct val="130000"/>
              </a:lnSpc>
              <a:spcBef>
                <a:spcPts val="1200"/>
              </a:spcBef>
              <a:buClr>
                <a:srgbClr val="C00000"/>
              </a:buClr>
              <a:buFont typeface="Wingdings" panose="05000000000000000000" pitchFamily="2" charset="2"/>
              <a:buChar char="v"/>
              <a:defRPr sz="1800" b="0" spc="0"/>
            </a:pPr>
            <a:r>
              <a:rPr lang="en-US" sz="3200" b="1" spc="114" dirty="0">
                <a:latin typeface="Calibri" panose="020F0502020204030204" pitchFamily="34" charset="0"/>
              </a:rPr>
              <a:t>Complaint-based </a:t>
            </a:r>
            <a:endParaRPr lang="en-US" sz="3200" spc="114" dirty="0">
              <a:latin typeface="Calibri" panose="020F0502020204030204" pitchFamily="34" charset="0"/>
            </a:endParaRPr>
          </a:p>
          <a:p>
            <a:pPr marL="445769" lvl="0" indent="-457200">
              <a:lnSpc>
                <a:spcPct val="130000"/>
              </a:lnSpc>
              <a:spcBef>
                <a:spcPts val="1200"/>
              </a:spcBef>
              <a:buClr>
                <a:srgbClr val="C00000"/>
              </a:buClr>
              <a:buFont typeface="Wingdings" panose="05000000000000000000" pitchFamily="2" charset="2"/>
              <a:buChar char="v"/>
              <a:defRPr sz="1800" b="0" spc="0"/>
            </a:pPr>
            <a:r>
              <a:rPr lang="en-US" sz="3200" b="1" spc="114" dirty="0">
                <a:solidFill>
                  <a:schemeClr val="tx1"/>
                </a:solidFill>
                <a:latin typeface="Calibri" panose="020F0502020204030204" pitchFamily="34" charset="0"/>
              </a:rPr>
              <a:t>Directed</a:t>
            </a:r>
          </a:p>
        </p:txBody>
      </p:sp>
      <p:sp>
        <p:nvSpPr>
          <p:cNvPr id="167" name="Shape 167"/>
          <p:cNvSpPr>
            <a:spLocks noGrp="1"/>
          </p:cNvSpPr>
          <p:nvPr>
            <p:ph type="title"/>
          </p:nvPr>
        </p:nvSpPr>
        <p:spPr>
          <a:xfrm>
            <a:off x="381000" y="355847"/>
            <a:ext cx="8381259" cy="1054394"/>
          </a:xfrm>
          <a:prstGeom prst="rect">
            <a:avLst/>
          </a:prstGeom>
        </p:spPr>
        <p:txBody>
          <a:bodyPr lIns="0" tIns="0" rIns="0" bIns="0">
            <a:normAutofit/>
          </a:bodyPr>
          <a:lstStyle>
            <a:lvl1pPr>
              <a:defRPr sz="4000"/>
            </a:lvl1pPr>
          </a:lstStyle>
          <a:p>
            <a:pPr lvl="0">
              <a:defRPr sz="1800" b="0" cap="none" spc="0">
                <a:solidFill>
                  <a:srgbClr val="000000"/>
                </a:solidFill>
              </a:defRPr>
            </a:pPr>
            <a:r>
              <a:rPr lang="en-US" sz="4400" b="1" cap="all" spc="200" dirty="0">
                <a:solidFill>
                  <a:srgbClr val="FFFFFF"/>
                </a:solidFill>
                <a:latin typeface="Calibri" panose="020F0502020204030204" pitchFamily="34" charset="0"/>
              </a:rPr>
              <a:t>investigation</a:t>
            </a:r>
            <a:endParaRPr sz="4400" b="1" cap="all" spc="2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756631767"/>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8401738"/>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 name="Table 172"/>
          <p:cNvGraphicFramePr/>
          <p:nvPr>
            <p:extLst>
              <p:ext uri="{D42A27DB-BD31-4B8C-83A1-F6EECF244321}">
                <p14:modId xmlns:p14="http://schemas.microsoft.com/office/powerpoint/2010/main" val="201172651"/>
              </p:ext>
            </p:extLst>
          </p:nvPr>
        </p:nvGraphicFramePr>
        <p:xfrm>
          <a:off x="152400" y="152400"/>
          <a:ext cx="8813800" cy="6393180"/>
        </p:xfrm>
        <a:graphic>
          <a:graphicData uri="http://schemas.openxmlformats.org/drawingml/2006/table">
            <a:tbl>
              <a:tblPr firstRow="1" bandRow="1">
                <a:tableStyleId>{4C3C2611-4C71-4FC5-86AE-919BDF0F9419}</a:tableStyleId>
              </a:tblPr>
              <a:tblGrid>
                <a:gridCol w="4344130">
                  <a:extLst>
                    <a:ext uri="{9D8B030D-6E8A-4147-A177-3AD203B41FA5}">
                      <a16:colId xmlns:a16="http://schemas.microsoft.com/office/drawing/2014/main" val="20000"/>
                    </a:ext>
                  </a:extLst>
                </a:gridCol>
                <a:gridCol w="4469670">
                  <a:extLst>
                    <a:ext uri="{9D8B030D-6E8A-4147-A177-3AD203B41FA5}">
                      <a16:colId xmlns:a16="http://schemas.microsoft.com/office/drawing/2014/main" val="20001"/>
                    </a:ext>
                  </a:extLst>
                </a:gridCol>
              </a:tblGrid>
              <a:tr h="495300">
                <a:tc>
                  <a:txBody>
                    <a:bodyPr/>
                    <a:lstStyle/>
                    <a:p>
                      <a:pPr lvl="0">
                        <a:defRPr sz="1800" b="0">
                          <a:solidFill>
                            <a:srgbClr val="000000"/>
                          </a:solidFill>
                        </a:defRPr>
                      </a:pPr>
                      <a:r>
                        <a:rPr b="1" cap="all" dirty="0">
                          <a:solidFill>
                            <a:srgbClr val="FFFFFF"/>
                          </a:solidFill>
                          <a:sym typeface="Helvetica Neue"/>
                        </a:rPr>
                        <a:t>Violation</a:t>
                      </a:r>
                      <a:r>
                        <a:rPr lang="en-US" b="1" cap="all" dirty="0">
                          <a:solidFill>
                            <a:srgbClr val="FFFFFF"/>
                          </a:solidFill>
                          <a:sym typeface="Helvetica Neue"/>
                        </a:rPr>
                        <a:t>(s)</a:t>
                      </a:r>
                      <a:endParaRPr b="1" cap="all" dirty="0">
                        <a:solidFill>
                          <a:srgbClr val="FFFFFF"/>
                        </a:solidFill>
                        <a:sym typeface="Helvetica Neue"/>
                      </a:endParaRPr>
                    </a:p>
                  </a:txBody>
                  <a:tcPr marL="63500" marR="63500" marT="63500" marB="63500" anchor="ctr" horzOverflow="overflow"/>
                </a:tc>
                <a:tc>
                  <a:txBody>
                    <a:bodyPr/>
                    <a:lstStyle/>
                    <a:p>
                      <a:pPr lvl="0">
                        <a:defRPr sz="1800" b="0">
                          <a:solidFill>
                            <a:srgbClr val="000000"/>
                          </a:solidFill>
                        </a:defRPr>
                      </a:pPr>
                      <a:r>
                        <a:rPr b="1" cap="all" dirty="0">
                          <a:solidFill>
                            <a:srgbClr val="FFFFFF"/>
                          </a:solidFill>
                          <a:sym typeface="Helvetica Neue"/>
                        </a:rPr>
                        <a:t>Remedy or Penalty</a:t>
                      </a:r>
                    </a:p>
                  </a:txBody>
                  <a:tcPr marL="63500" marR="63500" marT="63500" marB="63500" anchor="ctr" horzOverflow="overflow"/>
                </a:tc>
                <a:extLst>
                  <a:ext uri="{0D108BD9-81ED-4DB2-BD59-A6C34878D82A}">
                    <a16:rowId xmlns:a16="http://schemas.microsoft.com/office/drawing/2014/main" val="10000"/>
                  </a:ext>
                </a:extLst>
              </a:tr>
              <a:tr h="495300">
                <a:tc>
                  <a:txBody>
                    <a:bodyPr/>
                    <a:lstStyle/>
                    <a:p>
                      <a:pPr lvl="0">
                        <a:defRPr sz="1800" b="0" i="0"/>
                      </a:pPr>
                      <a:r>
                        <a:rPr lang="en-US" b="1" dirty="0">
                          <a:sym typeface="Helvetica Neue"/>
                        </a:rPr>
                        <a:t>First</a:t>
                      </a:r>
                      <a:r>
                        <a:rPr lang="en-US" b="1" baseline="0" dirty="0">
                          <a:sym typeface="Helvetica Neue"/>
                        </a:rPr>
                        <a:t> Violation</a:t>
                      </a:r>
                      <a:endParaRPr b="1" dirty="0">
                        <a:sym typeface="Helvetica Neue"/>
                      </a:endParaRPr>
                    </a:p>
                  </a:txBody>
                  <a:tcPr marL="63500" marR="63500" marT="63500" marB="63500" anchor="ctr" horzOverflow="overflow"/>
                </a:tc>
                <a:tc>
                  <a:txBody>
                    <a:bodyPr/>
                    <a:lstStyle/>
                    <a:p>
                      <a:pPr lvl="0">
                        <a:defRPr sz="1800" b="0" i="0"/>
                      </a:pPr>
                      <a:r>
                        <a:rPr lang="en-US" b="1" dirty="0">
                          <a:sym typeface="Helvetica Neue"/>
                        </a:rPr>
                        <a:t>Up to 3x unpaid</a:t>
                      </a:r>
                      <a:r>
                        <a:rPr b="1" dirty="0">
                          <a:sym typeface="Helvetica Neue"/>
                        </a:rPr>
                        <a:t> </a:t>
                      </a:r>
                      <a:r>
                        <a:rPr lang="en-US" b="1" dirty="0">
                          <a:sym typeface="Helvetica Neue"/>
                        </a:rPr>
                        <a:t>w</a:t>
                      </a:r>
                      <a:r>
                        <a:rPr b="1" dirty="0">
                          <a:sym typeface="Helvetica Neue"/>
                        </a:rPr>
                        <a:t>ages + </a:t>
                      </a:r>
                      <a:r>
                        <a:rPr lang="en-US" b="1" dirty="0">
                          <a:sym typeface="Helvetica Neue"/>
                        </a:rPr>
                        <a:t>i</a:t>
                      </a:r>
                      <a:r>
                        <a:rPr b="1" dirty="0">
                          <a:sym typeface="Helvetica Neue"/>
                        </a:rPr>
                        <a:t>nterest</a:t>
                      </a:r>
                    </a:p>
                  </a:txBody>
                  <a:tcPr marL="63500" marR="63500" marT="63500" marB="63500" anchor="ctr" horzOverflow="overflow"/>
                </a:tc>
                <a:extLst>
                  <a:ext uri="{0D108BD9-81ED-4DB2-BD59-A6C34878D82A}">
                    <a16:rowId xmlns:a16="http://schemas.microsoft.com/office/drawing/2014/main" val="10001"/>
                  </a:ext>
                </a:extLst>
              </a:tr>
              <a:tr h="495300">
                <a:tc>
                  <a:txBody>
                    <a:bodyPr/>
                    <a:lstStyle/>
                    <a:p>
                      <a:pPr lvl="0">
                        <a:defRPr sz="1800" b="0" i="0"/>
                      </a:pPr>
                      <a:r>
                        <a:rPr lang="en-US" b="1" dirty="0">
                          <a:sym typeface="Helvetica Neue"/>
                        </a:rPr>
                        <a:t>Subsequent Violations</a:t>
                      </a:r>
                      <a:endParaRPr b="1" dirty="0">
                        <a:sym typeface="Helvetica Neue"/>
                      </a:endParaRPr>
                    </a:p>
                  </a:txBody>
                  <a:tcPr marL="63500" marR="63500" marT="63500" marB="63500" anchor="ctr" horzOverflow="overflow"/>
                </a:tc>
                <a:tc>
                  <a:txBody>
                    <a:bodyPr/>
                    <a:lstStyle/>
                    <a:p>
                      <a:pPr lvl="0">
                        <a:defRPr sz="1800" b="0" i="0"/>
                      </a:pPr>
                      <a:r>
                        <a:rPr lang="en-US" b="1" dirty="0">
                          <a:sym typeface="Helvetica Neue"/>
                        </a:rPr>
                        <a:t>Mandatory 3x unpaid</a:t>
                      </a:r>
                      <a:r>
                        <a:rPr lang="en-US" b="1" baseline="0" dirty="0">
                          <a:sym typeface="Helvetica Neue"/>
                        </a:rPr>
                        <a:t> wages + interest</a:t>
                      </a:r>
                      <a:endParaRPr b="1" dirty="0">
                        <a:sym typeface="Helvetica Neue"/>
                      </a:endParaRPr>
                    </a:p>
                  </a:txBody>
                  <a:tcPr marL="63500" marR="63500" marT="63500" marB="63500" anchor="ctr" horzOverflow="overflow"/>
                </a:tc>
                <a:extLst>
                  <a:ext uri="{0D108BD9-81ED-4DB2-BD59-A6C34878D82A}">
                    <a16:rowId xmlns:a16="http://schemas.microsoft.com/office/drawing/2014/main" val="10002"/>
                  </a:ext>
                </a:extLst>
              </a:tr>
              <a:tr h="0">
                <a:tc>
                  <a:txBody>
                    <a:bodyPr/>
                    <a:lstStyle/>
                    <a:p>
                      <a:pPr lvl="0">
                        <a:defRPr sz="1800" b="0" i="0"/>
                      </a:pPr>
                      <a:endParaRPr dirty="0"/>
                    </a:p>
                  </a:txBody>
                  <a:tcPr marL="63500" marR="63500" marT="63500" marB="63500" anchor="ctr" horzOverflow="overflow">
                    <a:lnR w="12700">
                      <a:miter lim="400000"/>
                    </a:lnR>
                    <a:solidFill>
                      <a:srgbClr val="FCFDF7"/>
                    </a:solidFill>
                  </a:tcPr>
                </a:tc>
                <a:tc>
                  <a:txBody>
                    <a:bodyPr/>
                    <a:lstStyle/>
                    <a:p>
                      <a:pPr lvl="0">
                        <a:defRPr sz="1800" b="0" i="0"/>
                      </a:pPr>
                      <a:endParaRPr dirty="0"/>
                    </a:p>
                  </a:txBody>
                  <a:tcPr marL="63500" marR="63500" marT="63500" marB="63500" anchor="ctr" horzOverflow="overflow">
                    <a:lnL w="12700">
                      <a:miter lim="400000"/>
                    </a:lnL>
                    <a:solidFill>
                      <a:srgbClr val="FCFDF7"/>
                    </a:solidFill>
                  </a:tcPr>
                </a:tc>
                <a:extLst>
                  <a:ext uri="{0D108BD9-81ED-4DB2-BD59-A6C34878D82A}">
                    <a16:rowId xmlns:a16="http://schemas.microsoft.com/office/drawing/2014/main" val="10003"/>
                  </a:ext>
                </a:extLst>
              </a:tr>
              <a:tr h="495300">
                <a:tc>
                  <a:txBody>
                    <a:bodyPr/>
                    <a:lstStyle/>
                    <a:p>
                      <a:pPr lvl="0">
                        <a:defRPr sz="1800" b="0" i="0"/>
                      </a:pPr>
                      <a:r>
                        <a:rPr b="1" dirty="0">
                          <a:sym typeface="Helvetica Neue"/>
                        </a:rPr>
                        <a:t>First Violation</a:t>
                      </a:r>
                    </a:p>
                  </a:txBody>
                  <a:tcPr marL="63500" marR="63500" marT="63500" marB="63500" anchor="ctr" horzOverflow="overflow"/>
                </a:tc>
                <a:tc>
                  <a:txBody>
                    <a:bodyPr/>
                    <a:lstStyle/>
                    <a:p>
                      <a:pPr lvl="0">
                        <a:defRPr sz="1800" b="0" i="0"/>
                      </a:pPr>
                      <a:r>
                        <a:rPr lang="en-US" b="1" dirty="0">
                          <a:sym typeface="Helvetica Neue"/>
                        </a:rPr>
                        <a:t>U</a:t>
                      </a:r>
                      <a:r>
                        <a:rPr b="1" dirty="0">
                          <a:sym typeface="Helvetica Neue"/>
                        </a:rPr>
                        <a:t>p to </a:t>
                      </a:r>
                      <a:r>
                        <a:rPr b="1" dirty="0">
                          <a:solidFill>
                            <a:srgbClr val="0077C0"/>
                          </a:solidFill>
                          <a:sym typeface="Helvetica Neue"/>
                        </a:rPr>
                        <a:t>$500</a:t>
                      </a:r>
                      <a:r>
                        <a:rPr b="1" dirty="0">
                          <a:sym typeface="Helvetica Neue"/>
                        </a:rPr>
                        <a:t> per </a:t>
                      </a:r>
                      <a:r>
                        <a:rPr lang="en-US" b="1" dirty="0">
                          <a:sym typeface="Helvetica Neue"/>
                        </a:rPr>
                        <a:t>aggrieved</a:t>
                      </a:r>
                      <a:r>
                        <a:rPr lang="en-US" b="1" baseline="0" dirty="0">
                          <a:sym typeface="Helvetica Neue"/>
                        </a:rPr>
                        <a:t> party</a:t>
                      </a:r>
                      <a:endParaRPr b="1" dirty="0">
                        <a:sym typeface="Helvetica Neue"/>
                      </a:endParaRPr>
                    </a:p>
                  </a:txBody>
                  <a:tcPr marL="63500" marR="63500" marT="63500" marB="63500" anchor="ctr" horzOverflow="overflow"/>
                </a:tc>
                <a:extLst>
                  <a:ext uri="{0D108BD9-81ED-4DB2-BD59-A6C34878D82A}">
                    <a16:rowId xmlns:a16="http://schemas.microsoft.com/office/drawing/2014/main" val="10004"/>
                  </a:ext>
                </a:extLst>
              </a:tr>
              <a:tr h="723900">
                <a:tc>
                  <a:txBody>
                    <a:bodyPr/>
                    <a:lstStyle/>
                    <a:p>
                      <a:pPr lvl="0">
                        <a:defRPr sz="1800" b="0" i="0"/>
                      </a:pPr>
                      <a:r>
                        <a:rPr b="1" dirty="0">
                          <a:sym typeface="Helvetica Neue"/>
                        </a:rPr>
                        <a:t>Second Violation</a:t>
                      </a:r>
                    </a:p>
                  </a:txBody>
                  <a:tcPr marL="63500" marR="63500" marT="63500" marB="63500" anchor="ctr" horzOverflow="overflow"/>
                </a:tc>
                <a:tc>
                  <a:txBody>
                    <a:bodyPr/>
                    <a:lstStyle/>
                    <a:p>
                      <a:pPr lvl="0">
                        <a:defRPr sz="1800" b="0" i="0"/>
                      </a:pPr>
                      <a:r>
                        <a:rPr b="1" dirty="0">
                          <a:sym typeface="Helvetica Neue"/>
                        </a:rPr>
                        <a:t>Up to </a:t>
                      </a:r>
                      <a:r>
                        <a:rPr b="1" dirty="0">
                          <a:solidFill>
                            <a:srgbClr val="0077C0"/>
                          </a:solidFill>
                          <a:sym typeface="Helvetica Neue"/>
                        </a:rPr>
                        <a:t>$1000</a:t>
                      </a:r>
                      <a:r>
                        <a:rPr b="1" dirty="0">
                          <a:sym typeface="Helvetica Neue"/>
                        </a:rPr>
                        <a:t> per </a:t>
                      </a:r>
                      <a:r>
                        <a:rPr lang="en-US" b="1" dirty="0">
                          <a:sym typeface="Helvetica Neue"/>
                        </a:rPr>
                        <a:t>aggrieved</a:t>
                      </a:r>
                      <a:r>
                        <a:rPr lang="en-US" b="1" baseline="0" dirty="0">
                          <a:sym typeface="Helvetica Neue"/>
                        </a:rPr>
                        <a:t> party</a:t>
                      </a:r>
                      <a:r>
                        <a:rPr b="1" dirty="0">
                          <a:sym typeface="Helvetica Neue"/>
                        </a:rPr>
                        <a:t> or </a:t>
                      </a:r>
                      <a:r>
                        <a:rPr b="1" dirty="0">
                          <a:solidFill>
                            <a:srgbClr val="0077C0"/>
                          </a:solidFill>
                          <a:sym typeface="Helvetica Neue"/>
                        </a:rPr>
                        <a:t>10%</a:t>
                      </a:r>
                      <a:r>
                        <a:rPr b="1" dirty="0">
                          <a:sym typeface="Helvetica Neue"/>
                        </a:rPr>
                        <a:t> of unpaid wages, whichever is greater</a:t>
                      </a:r>
                    </a:p>
                  </a:txBody>
                  <a:tcPr marL="63500" marR="63500" marT="63500" marB="63500" anchor="ctr" horzOverflow="overflow"/>
                </a:tc>
                <a:extLst>
                  <a:ext uri="{0D108BD9-81ED-4DB2-BD59-A6C34878D82A}">
                    <a16:rowId xmlns:a16="http://schemas.microsoft.com/office/drawing/2014/main" val="10005"/>
                  </a:ext>
                </a:extLst>
              </a:tr>
              <a:tr h="723900">
                <a:tc>
                  <a:txBody>
                    <a:bodyPr/>
                    <a:lstStyle/>
                    <a:p>
                      <a:pPr lvl="0">
                        <a:defRPr sz="1800" b="0" i="0"/>
                      </a:pPr>
                      <a:r>
                        <a:rPr b="1" dirty="0">
                          <a:sym typeface="Helvetica Neue"/>
                        </a:rPr>
                        <a:t>Third Violation</a:t>
                      </a:r>
                    </a:p>
                  </a:txBody>
                  <a:tcPr marL="63500" marR="63500" marT="63500" marB="63500" anchor="ctr" horzOverflow="overflow"/>
                </a:tc>
                <a:tc>
                  <a:txBody>
                    <a:bodyPr/>
                    <a:lstStyle/>
                    <a:p>
                      <a:pPr lvl="0">
                        <a:defRPr sz="1800" b="0" i="0"/>
                      </a:pPr>
                      <a:r>
                        <a:rPr sz="1600" b="1" dirty="0">
                          <a:sym typeface="Helvetica Neue"/>
                        </a:rPr>
                        <a:t>Up to </a:t>
                      </a:r>
                      <a:r>
                        <a:rPr sz="1600" b="1" dirty="0">
                          <a:solidFill>
                            <a:srgbClr val="0077C0"/>
                          </a:solidFill>
                          <a:sym typeface="Helvetica Neue"/>
                        </a:rPr>
                        <a:t>$5,000</a:t>
                      </a:r>
                      <a:r>
                        <a:rPr sz="1600" b="1" dirty="0">
                          <a:sym typeface="Helvetica Neue"/>
                        </a:rPr>
                        <a:t> per </a:t>
                      </a:r>
                      <a:r>
                        <a:rPr lang="en-US" sz="1600" b="1" dirty="0">
                          <a:sym typeface="Helvetica Neue"/>
                        </a:rPr>
                        <a:t>aggrieved</a:t>
                      </a:r>
                      <a:r>
                        <a:rPr lang="en-US" sz="1600" b="1" baseline="0" dirty="0">
                          <a:sym typeface="Helvetica Neue"/>
                        </a:rPr>
                        <a:t> party</a:t>
                      </a:r>
                      <a:r>
                        <a:rPr sz="1600" b="1" dirty="0">
                          <a:sym typeface="Helvetica Neue"/>
                        </a:rPr>
                        <a:t> or </a:t>
                      </a:r>
                      <a:r>
                        <a:rPr sz="1600" b="1" dirty="0">
                          <a:solidFill>
                            <a:srgbClr val="0077C0"/>
                          </a:solidFill>
                          <a:sym typeface="Helvetica Neue"/>
                        </a:rPr>
                        <a:t>10%</a:t>
                      </a:r>
                      <a:r>
                        <a:rPr sz="1600" b="1" dirty="0">
                          <a:sym typeface="Helvetica Neue"/>
                        </a:rPr>
                        <a:t> of unpaid wages, whichever is greater</a:t>
                      </a:r>
                    </a:p>
                  </a:txBody>
                  <a:tcPr marL="63500" marR="63500" marT="63500" marB="63500" anchor="ctr" horzOverflow="overflow"/>
                </a:tc>
                <a:extLst>
                  <a:ext uri="{0D108BD9-81ED-4DB2-BD59-A6C34878D82A}">
                    <a16:rowId xmlns:a16="http://schemas.microsoft.com/office/drawing/2014/main" val="10006"/>
                  </a:ext>
                </a:extLst>
              </a:tr>
              <a:tr h="495300">
                <a:tc>
                  <a:txBody>
                    <a:bodyPr/>
                    <a:lstStyle/>
                    <a:p>
                      <a:pPr lvl="0">
                        <a:defRPr sz="1800" b="0" i="0"/>
                      </a:pPr>
                      <a:r>
                        <a:rPr b="1" dirty="0">
                          <a:sym typeface="Helvetica Neue"/>
                        </a:rPr>
                        <a:t>Subsequent Violation</a:t>
                      </a:r>
                    </a:p>
                  </a:txBody>
                  <a:tcPr marL="63500" marR="63500" marT="63500" marB="63500" anchor="ctr" horzOverflow="overflow"/>
                </a:tc>
                <a:tc>
                  <a:txBody>
                    <a:bodyPr/>
                    <a:lstStyle/>
                    <a:p>
                      <a:pPr lvl="0">
                        <a:defRPr sz="1800" b="0" i="0"/>
                      </a:pPr>
                      <a:r>
                        <a:rPr b="1" dirty="0">
                          <a:sym typeface="Helvetica Neue"/>
                        </a:rPr>
                        <a:t>Up to </a:t>
                      </a:r>
                      <a:r>
                        <a:rPr b="1" dirty="0">
                          <a:solidFill>
                            <a:srgbClr val="0077C0"/>
                          </a:solidFill>
                          <a:sym typeface="Helvetica Neue"/>
                        </a:rPr>
                        <a:t>$20,000</a:t>
                      </a:r>
                      <a:r>
                        <a:rPr b="1" dirty="0">
                          <a:sym typeface="Helvetica Neue"/>
                        </a:rPr>
                        <a:t> per</a:t>
                      </a:r>
                      <a:r>
                        <a:rPr lang="en-US" b="1" baseline="0" dirty="0">
                          <a:sym typeface="Helvetica Neue"/>
                        </a:rPr>
                        <a:t> aggrieved party</a:t>
                      </a:r>
                      <a:endParaRPr b="1" dirty="0">
                        <a:sym typeface="Helvetica Neue"/>
                      </a:endParaRPr>
                    </a:p>
                  </a:txBody>
                  <a:tcPr marL="63500" marR="63500" marT="63500" marB="63500" anchor="ctr" horzOverflow="overflow"/>
                </a:tc>
                <a:extLst>
                  <a:ext uri="{0D108BD9-81ED-4DB2-BD59-A6C34878D82A}">
                    <a16:rowId xmlns:a16="http://schemas.microsoft.com/office/drawing/2014/main" val="10007"/>
                  </a:ext>
                </a:extLst>
              </a:tr>
              <a:tr h="0">
                <a:tc>
                  <a:txBody>
                    <a:bodyPr/>
                    <a:lstStyle/>
                    <a:p>
                      <a:pPr lvl="0">
                        <a:defRPr sz="1800" b="0" i="0"/>
                      </a:pPr>
                      <a:endParaRPr dirty="0"/>
                    </a:p>
                  </a:txBody>
                  <a:tcPr marL="63500" marR="63500" marT="63500" marB="63500" anchor="ctr" horzOverflow="overflow">
                    <a:lnR w="12700">
                      <a:miter lim="400000"/>
                    </a:lnR>
                    <a:solidFill>
                      <a:srgbClr val="FCFDF7"/>
                    </a:solidFill>
                  </a:tcPr>
                </a:tc>
                <a:tc>
                  <a:txBody>
                    <a:bodyPr/>
                    <a:lstStyle/>
                    <a:p>
                      <a:pPr lvl="0">
                        <a:defRPr sz="1800" b="0" i="0"/>
                      </a:pPr>
                      <a:endParaRPr dirty="0"/>
                    </a:p>
                  </a:txBody>
                  <a:tcPr marL="63500" marR="63500" marT="63500" marB="63500" anchor="ctr" horzOverflow="overflow">
                    <a:lnL w="12700">
                      <a:miter lim="400000"/>
                    </a:lnL>
                    <a:solidFill>
                      <a:srgbClr val="FCFDF7"/>
                    </a:solidFill>
                  </a:tcPr>
                </a:tc>
                <a:extLst>
                  <a:ext uri="{0D108BD9-81ED-4DB2-BD59-A6C34878D82A}">
                    <a16:rowId xmlns:a16="http://schemas.microsoft.com/office/drawing/2014/main" val="10008"/>
                  </a:ext>
                </a:extLst>
              </a:tr>
              <a:tr h="495300">
                <a:tc>
                  <a:txBody>
                    <a:bodyPr/>
                    <a:lstStyle/>
                    <a:p>
                      <a:pPr lvl="0">
                        <a:defRPr sz="1800" b="0" i="0"/>
                      </a:pPr>
                      <a:r>
                        <a:rPr lang="en-US" b="1" dirty="0">
                          <a:sym typeface="Helvetica Neue"/>
                        </a:rPr>
                        <a:t>Chart of Fines</a:t>
                      </a:r>
                      <a:endParaRPr b="1" dirty="0">
                        <a:sym typeface="Helvetica Neue"/>
                      </a:endParaRPr>
                    </a:p>
                  </a:txBody>
                  <a:tcPr marL="63500" marR="63500" marT="63500" marB="63500" anchor="ctr" horzOverflow="overflow"/>
                </a:tc>
                <a:tc>
                  <a:txBody>
                    <a:bodyPr/>
                    <a:lstStyle/>
                    <a:p>
                      <a:pPr lvl="0">
                        <a:defRPr sz="1800" b="0" i="0"/>
                      </a:pPr>
                      <a:r>
                        <a:rPr sz="1800" b="1" dirty="0">
                          <a:solidFill>
                            <a:srgbClr val="0077C0"/>
                          </a:solidFill>
                          <a:sym typeface="Helvetica Neue"/>
                        </a:rPr>
                        <a:t>$</a:t>
                      </a:r>
                      <a:r>
                        <a:rPr lang="en-US" sz="1800" b="1" dirty="0">
                          <a:solidFill>
                            <a:srgbClr val="0077C0"/>
                          </a:solidFill>
                          <a:sym typeface="Helvetica Neue"/>
                        </a:rPr>
                        <a:t>500 to $1,000 fine</a:t>
                      </a:r>
                      <a:endParaRPr sz="1800" b="1" dirty="0">
                        <a:solidFill>
                          <a:srgbClr val="0077C0"/>
                        </a:solidFill>
                        <a:sym typeface="Helvetica Neue"/>
                      </a:endParaRPr>
                    </a:p>
                  </a:txBody>
                  <a:tcPr marL="63500" marR="63500" marT="63500" marB="63500" anchor="ctr" horzOverflow="overflow"/>
                </a:tc>
                <a:extLst>
                  <a:ext uri="{0D108BD9-81ED-4DB2-BD59-A6C34878D82A}">
                    <a16:rowId xmlns:a16="http://schemas.microsoft.com/office/drawing/2014/main" val="10009"/>
                  </a:ext>
                </a:extLst>
              </a:tr>
              <a:tr h="495300">
                <a:tc>
                  <a:txBody>
                    <a:bodyPr/>
                    <a:lstStyle/>
                    <a:p>
                      <a:pPr lvl="0">
                        <a:defRPr sz="1800" b="0" i="0"/>
                      </a:pPr>
                      <a:r>
                        <a:rPr lang="en-US" b="1" dirty="0">
                          <a:sym typeface="Helvetica Neue"/>
                        </a:rPr>
                        <a:t>Retaliation</a:t>
                      </a:r>
                      <a:endParaRPr b="1" dirty="0">
                        <a:sym typeface="Helvetica Neue"/>
                      </a:endParaRPr>
                    </a:p>
                  </a:txBody>
                  <a:tcPr marL="63500" marR="63500" marT="63500" marB="63500" anchor="ctr" horzOverflow="overflow"/>
                </a:tc>
                <a:tc>
                  <a:txBody>
                    <a:bodyPr/>
                    <a:lstStyle/>
                    <a:p>
                      <a:pPr lvl="0">
                        <a:defRPr sz="1800" b="0" i="0"/>
                      </a:pPr>
                      <a:r>
                        <a:rPr lang="en-US" b="1" dirty="0">
                          <a:solidFill>
                            <a:srgbClr val="0077C0"/>
                          </a:solidFill>
                          <a:sym typeface="Helvetica Neue"/>
                        </a:rPr>
                        <a:t>Reinstatement</a:t>
                      </a:r>
                      <a:r>
                        <a:rPr lang="en-US" b="1" baseline="0" dirty="0">
                          <a:solidFill>
                            <a:srgbClr val="0077C0"/>
                          </a:solidFill>
                          <a:sym typeface="Helvetica Neue"/>
                        </a:rPr>
                        <a:t> or up to 3x front pay; up to $5,000 to aggrieved party</a:t>
                      </a:r>
                      <a:endParaRPr b="1" dirty="0">
                        <a:solidFill>
                          <a:srgbClr val="0077C0"/>
                        </a:solidFill>
                        <a:sym typeface="Helvetica Neue"/>
                      </a:endParaRPr>
                    </a:p>
                  </a:txBody>
                  <a:tcPr marL="63500" marR="63500" marT="63500" marB="63500" anchor="ctr" horzOverflow="overflow"/>
                </a:tc>
                <a:extLst>
                  <a:ext uri="{0D108BD9-81ED-4DB2-BD59-A6C34878D82A}">
                    <a16:rowId xmlns:a16="http://schemas.microsoft.com/office/drawing/2014/main" val="10010"/>
                  </a:ext>
                </a:extLst>
              </a:tr>
              <a:tr h="495300">
                <a:tc>
                  <a:txBody>
                    <a:bodyPr/>
                    <a:lstStyle/>
                    <a:p>
                      <a:pPr lvl="0">
                        <a:defRPr sz="1800" b="0" i="0"/>
                      </a:pPr>
                      <a:r>
                        <a:rPr lang="en-US" b="1" dirty="0">
                          <a:sym typeface="Helvetica Neue"/>
                        </a:rPr>
                        <a:t>Settlement</a:t>
                      </a:r>
                      <a:r>
                        <a:rPr lang="en-US" b="1" baseline="0" dirty="0">
                          <a:sym typeface="Helvetica Neue"/>
                        </a:rPr>
                        <a:t> &amp; Mitigation of Penalties</a:t>
                      </a:r>
                      <a:endParaRPr b="1" dirty="0">
                        <a:sym typeface="Helvetica Neue"/>
                      </a:endParaRPr>
                    </a:p>
                  </a:txBody>
                  <a:tcPr marL="63500" marR="63500" marT="63500" marB="63500" anchor="ctr" horzOverflow="overflow"/>
                </a:tc>
                <a:tc>
                  <a:txBody>
                    <a:bodyPr/>
                    <a:lstStyle/>
                    <a:p>
                      <a:pPr lvl="0">
                        <a:defRPr sz="1800" b="0" i="0"/>
                      </a:pPr>
                      <a:r>
                        <a:rPr lang="en-US" b="1" dirty="0">
                          <a:solidFill>
                            <a:srgbClr val="0077C0"/>
                          </a:solidFill>
                          <a:sym typeface="Helvetica Neue"/>
                        </a:rPr>
                        <a:t>Director Discretion</a:t>
                      </a:r>
                      <a:endParaRPr b="1" dirty="0">
                        <a:solidFill>
                          <a:srgbClr val="0077C0"/>
                        </a:solidFill>
                        <a:sym typeface="Helvetica Neue"/>
                      </a:endParaRPr>
                    </a:p>
                  </a:txBody>
                  <a:tcPr marL="63500" marR="63500" marT="63500" marB="63500" anchor="ctr" horzOverflow="overflow"/>
                </a:tc>
                <a:extLst>
                  <a:ext uri="{0D108BD9-81ED-4DB2-BD59-A6C34878D82A}">
                    <a16:rowId xmlns:a16="http://schemas.microsoft.com/office/drawing/2014/main" val="10011"/>
                  </a:ext>
                </a:extLst>
              </a:tr>
            </a:tbl>
          </a:graphicData>
        </a:graphic>
      </p:graphicFrame>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79181"/>
            <a:ext cx="6705600" cy="1375898"/>
          </a:xfrm>
        </p:spPr>
        <p:txBody>
          <a:bodyPr/>
          <a:lstStyle/>
          <a:p>
            <a:r>
              <a:rPr lang="en-US" sz="4400" dirty="0">
                <a:latin typeface="Calibri" panose="020F0502020204030204" pitchFamily="34" charset="0"/>
              </a:rPr>
              <a:t>CHECKLIST &amp; </a:t>
            </a:r>
            <a:r>
              <a:rPr lang="en-US" sz="4400" dirty="0">
                <a:solidFill>
                  <a:srgbClr val="FFFF00"/>
                </a:solidFill>
                <a:latin typeface="Calibri" panose="020F0502020204030204" pitchFamily="34" charset="0"/>
              </a:rPr>
              <a:t>scenarios</a:t>
            </a:r>
          </a:p>
        </p:txBody>
      </p:sp>
      <p:pic>
        <p:nvPicPr>
          <p:cNvPr id="4" name="Content Placeholder 3"/>
          <p:cNvPicPr>
            <a:picLocks noChangeAspect="1"/>
          </p:cNvPicPr>
          <p:nvPr/>
        </p:nvPicPr>
        <p:blipFill>
          <a:blip r:embed="rId2"/>
          <a:stretch>
            <a:fillRect/>
          </a:stretch>
        </p:blipFill>
        <p:spPr>
          <a:xfrm>
            <a:off x="7213424" y="4774548"/>
            <a:ext cx="1604224" cy="1580531"/>
          </a:xfrm>
          <a:prstGeom prst="rect">
            <a:avLst/>
          </a:prstGeom>
        </p:spPr>
      </p:pic>
    </p:spTree>
    <p:extLst>
      <p:ext uri="{BB962C8B-B14F-4D97-AF65-F5344CB8AC3E}">
        <p14:creationId xmlns:p14="http://schemas.microsoft.com/office/powerpoint/2010/main" val="428196237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676400"/>
            <a:ext cx="8407894" cy="4953000"/>
          </a:xfrm>
        </p:spPr>
        <p:txBody>
          <a:bodyPr>
            <a:noAutofit/>
          </a:bodyPr>
          <a:lstStyle/>
          <a:p>
            <a:pPr algn="l">
              <a:spcAft>
                <a:spcPts val="300"/>
              </a:spcAft>
              <a:buClr>
                <a:srgbClr val="C00000"/>
              </a:buClr>
              <a:buFont typeface="Wingdings" panose="05000000000000000000" pitchFamily="2" charset="2"/>
              <a:buChar char=""/>
            </a:pPr>
            <a:r>
              <a:rPr lang="en-US" sz="1600" dirty="0">
                <a:solidFill>
                  <a:srgbClr val="C00000"/>
                </a:solidFill>
                <a:latin typeface="Calibri" pitchFamily="34" charset="0"/>
              </a:rPr>
              <a:t>Good Faith Estimate </a:t>
            </a:r>
            <a:r>
              <a:rPr lang="en-US" sz="1600" dirty="0">
                <a:latin typeface="Calibri" panose="020F0502020204030204" pitchFamily="34" charset="0"/>
              </a:rPr>
              <a:t>- </a:t>
            </a:r>
            <a:r>
              <a:rPr lang="en-US" sz="1600" b="0" dirty="0">
                <a:solidFill>
                  <a:schemeClr val="bg2">
                    <a:lumMod val="10000"/>
                  </a:schemeClr>
                </a:solidFill>
                <a:latin typeface="Calibri" pitchFamily="34" charset="0"/>
              </a:rPr>
              <a:t>Employers provide median number hours and whether employee will work on-call shifts. Employer provide such info </a:t>
            </a:r>
            <a:r>
              <a:rPr lang="en-US" sz="1600" b="0" dirty="0">
                <a:solidFill>
                  <a:schemeClr val="tx1"/>
                </a:solidFill>
                <a:latin typeface="Calibri" pitchFamily="34" charset="0"/>
              </a:rPr>
              <a:t>at time of hire, annually, and when there is a significant change.</a:t>
            </a:r>
            <a:endParaRPr lang="en-US" sz="1600" dirty="0">
              <a:solidFill>
                <a:schemeClr val="bg2">
                  <a:lumMod val="10000"/>
                </a:schemeClr>
              </a:solidFill>
              <a:latin typeface="Calibri" pitchFamily="34" charset="0"/>
            </a:endParaRPr>
          </a:p>
          <a:p>
            <a:pPr>
              <a:spcAft>
                <a:spcPts val="300"/>
              </a:spcAft>
              <a:buClr>
                <a:srgbClr val="C00000"/>
              </a:buClr>
              <a:buFont typeface="Wingdings" panose="05000000000000000000" pitchFamily="2" charset="2"/>
              <a:buChar char=""/>
            </a:pPr>
            <a:r>
              <a:rPr lang="en-US" sz="1600" dirty="0">
                <a:solidFill>
                  <a:srgbClr val="C00000"/>
                </a:solidFill>
                <a:latin typeface="Calibri" panose="020F0502020204030204" pitchFamily="34" charset="0"/>
              </a:rPr>
              <a:t>Right to request input into work schedule </a:t>
            </a:r>
            <a:r>
              <a:rPr lang="en-US" sz="1600" dirty="0">
                <a:latin typeface="Calibri" panose="020F0502020204030204" pitchFamily="34" charset="0"/>
              </a:rPr>
              <a:t>- </a:t>
            </a:r>
            <a:r>
              <a:rPr lang="en-US" sz="1600" b="0" dirty="0">
                <a:latin typeface="Calibri" panose="020F0502020204030204" pitchFamily="34" charset="0"/>
              </a:rPr>
              <a:t>Prior to the posted work schedule, employees can identify work schedule preferences. Employers must engage in interactive process with employee &amp; grant requests related to major life event unless there is a bona fide business reason for denying the request.</a:t>
            </a:r>
            <a:endParaRPr lang="en-US" sz="1600" b="0" dirty="0">
              <a:solidFill>
                <a:schemeClr val="bg2">
                  <a:lumMod val="10000"/>
                </a:schemeClr>
              </a:solidFill>
              <a:latin typeface="Calibri" pitchFamily="34" charset="0"/>
            </a:endParaRPr>
          </a:p>
          <a:p>
            <a:pPr>
              <a:spcAft>
                <a:spcPts val="300"/>
              </a:spcAft>
              <a:buClr>
                <a:srgbClr val="C00000"/>
              </a:buClr>
              <a:buFont typeface="Wingdings" panose="05000000000000000000" pitchFamily="2" charset="2"/>
              <a:buChar char=""/>
            </a:pPr>
            <a:r>
              <a:rPr lang="en-US" sz="1600" dirty="0">
                <a:solidFill>
                  <a:srgbClr val="C00000"/>
                </a:solidFill>
                <a:latin typeface="Calibri" panose="020F0502020204030204" pitchFamily="34" charset="0"/>
              </a:rPr>
              <a:t>Right to rest between work shift </a:t>
            </a:r>
            <a:r>
              <a:rPr lang="en-US" sz="1600" dirty="0">
                <a:latin typeface="Calibri" panose="020F0502020204030204" pitchFamily="34" charset="0"/>
              </a:rPr>
              <a:t>- </a:t>
            </a:r>
            <a:r>
              <a:rPr lang="en-US" sz="1600" b="0" dirty="0">
                <a:latin typeface="Calibri" panose="020F0502020204030204" pitchFamily="34" charset="0"/>
              </a:rPr>
              <a:t>Employees earn 1.5x scheduled rate of pay for hours worked that are less than 10 hours between a closing and opening work shift.</a:t>
            </a:r>
          </a:p>
          <a:p>
            <a:pPr>
              <a:spcAft>
                <a:spcPts val="300"/>
              </a:spcAft>
              <a:buClr>
                <a:srgbClr val="C00000"/>
              </a:buClr>
              <a:buFont typeface="Wingdings" panose="05000000000000000000" pitchFamily="2" charset="2"/>
              <a:buChar char=""/>
            </a:pPr>
            <a:r>
              <a:rPr lang="en-US" sz="1600" dirty="0">
                <a:solidFill>
                  <a:srgbClr val="C00000"/>
                </a:solidFill>
                <a:latin typeface="Calibri" panose="020F0502020204030204" pitchFamily="34" charset="0"/>
              </a:rPr>
              <a:t>Advance notice of work schedules </a:t>
            </a:r>
            <a:r>
              <a:rPr lang="en-US" sz="1600" dirty="0">
                <a:latin typeface="Calibri" panose="020F0502020204030204" pitchFamily="34" charset="0"/>
              </a:rPr>
              <a:t>- </a:t>
            </a:r>
            <a:r>
              <a:rPr lang="en-US" sz="1600" b="0" dirty="0">
                <a:latin typeface="Calibri" panose="020F0502020204030204" pitchFamily="34" charset="0"/>
              </a:rPr>
              <a:t>Employers provide 14 days advance notice of schedules. Exceptions for new and returning employees.</a:t>
            </a:r>
          </a:p>
          <a:p>
            <a:pPr>
              <a:spcAft>
                <a:spcPts val="300"/>
              </a:spcAft>
              <a:buClr>
                <a:srgbClr val="C00000"/>
              </a:buClr>
              <a:buFont typeface="Wingdings" panose="05000000000000000000" pitchFamily="2" charset="2"/>
              <a:buChar char=""/>
            </a:pPr>
            <a:r>
              <a:rPr lang="en-US" sz="1600" dirty="0">
                <a:solidFill>
                  <a:srgbClr val="C00000"/>
                </a:solidFill>
                <a:latin typeface="Calibri" panose="020F0502020204030204" pitchFamily="34" charset="0"/>
              </a:rPr>
              <a:t>Notice of work schedule changes</a:t>
            </a:r>
            <a:r>
              <a:rPr lang="en-US" sz="1600" b="0" dirty="0">
                <a:solidFill>
                  <a:srgbClr val="C00000"/>
                </a:solidFill>
                <a:latin typeface="Calibri" panose="020F0502020204030204" pitchFamily="34" charset="0"/>
              </a:rPr>
              <a:t>- </a:t>
            </a:r>
            <a:r>
              <a:rPr lang="en-US" sz="1600" b="0" dirty="0">
                <a:latin typeface="Calibri" panose="020F0502020204030204" pitchFamily="34" charset="0"/>
              </a:rPr>
              <a:t>After the posted work schedule, employee can decline an employer-requested change; and employer can grant or deny employee-requested change, unless another law requires granting the request.</a:t>
            </a:r>
          </a:p>
          <a:p>
            <a:pPr algn="l">
              <a:spcAft>
                <a:spcPts val="600"/>
              </a:spcAft>
              <a:buFont typeface="Wingdings" panose="05000000000000000000" pitchFamily="2" charset="2"/>
              <a:buChar char="v"/>
            </a:pPr>
            <a:endParaRPr lang="en-US" sz="1800" b="0" dirty="0">
              <a:solidFill>
                <a:schemeClr val="bg2">
                  <a:lumMod val="10000"/>
                </a:schemeClr>
              </a:solidFill>
              <a:latin typeface="Calibri" pitchFamily="34" charset="0"/>
            </a:endParaRPr>
          </a:p>
          <a:p>
            <a:pPr>
              <a:lnSpc>
                <a:spcPct val="120000"/>
              </a:lnSpc>
              <a:spcBef>
                <a:spcPts val="0"/>
              </a:spcBef>
              <a:spcAft>
                <a:spcPts val="600"/>
              </a:spcAft>
            </a:pPr>
            <a:endParaRPr lang="en-US" sz="16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Checklist</a:t>
            </a:r>
            <a:endParaRPr lang="en-US" sz="40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294132249"/>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600200"/>
            <a:ext cx="8407894" cy="4953000"/>
          </a:xfrm>
        </p:spPr>
        <p:txBody>
          <a:bodyPr>
            <a:noAutofit/>
          </a:bodyPr>
          <a:lstStyle/>
          <a:p>
            <a:pPr>
              <a:spcAft>
                <a:spcPts val="300"/>
              </a:spcAft>
              <a:buClr>
                <a:srgbClr val="C00000"/>
              </a:buClr>
              <a:buFont typeface="Wingdings" panose="05000000000000000000" pitchFamily="2" charset="2"/>
              <a:buChar char="q"/>
            </a:pPr>
            <a:r>
              <a:rPr lang="en-US" sz="1800" dirty="0">
                <a:solidFill>
                  <a:schemeClr val="bg2">
                    <a:lumMod val="10000"/>
                  </a:schemeClr>
                </a:solidFill>
                <a:latin typeface="Calibri" pitchFamily="34" charset="0"/>
              </a:rPr>
              <a:t> </a:t>
            </a:r>
            <a:r>
              <a:rPr lang="en-US" sz="1600" dirty="0">
                <a:solidFill>
                  <a:srgbClr val="C00000"/>
                </a:solidFill>
                <a:latin typeface="Calibri" pitchFamily="34" charset="0"/>
              </a:rPr>
              <a:t>Pay for work schedule changes</a:t>
            </a:r>
          </a:p>
          <a:p>
            <a:pPr lvl="2">
              <a:spcAft>
                <a:spcPts val="300"/>
              </a:spcAft>
              <a:buClr>
                <a:srgbClr val="C00000"/>
              </a:buClr>
              <a:buFont typeface="Wingdings" panose="05000000000000000000" pitchFamily="2" charset="2"/>
              <a:buChar char="v"/>
            </a:pPr>
            <a:r>
              <a:rPr lang="en-US" sz="1600" dirty="0">
                <a:solidFill>
                  <a:srgbClr val="C00000"/>
                </a:solidFill>
                <a:latin typeface="Calibri" pitchFamily="34" charset="0"/>
              </a:rPr>
              <a:t>Additions</a:t>
            </a:r>
            <a:r>
              <a:rPr lang="en-US" sz="1600" b="0" dirty="0">
                <a:solidFill>
                  <a:schemeClr val="bg2">
                    <a:lumMod val="10000"/>
                  </a:schemeClr>
                </a:solidFill>
                <a:latin typeface="Calibri" pitchFamily="34" charset="0"/>
              </a:rPr>
              <a:t> = Additional hour of pay at scheduled rate.</a:t>
            </a:r>
          </a:p>
          <a:p>
            <a:pPr lvl="2">
              <a:spcAft>
                <a:spcPts val="300"/>
              </a:spcAft>
              <a:buClr>
                <a:srgbClr val="C00000"/>
              </a:buClr>
              <a:buFont typeface="Wingdings" panose="05000000000000000000" pitchFamily="2" charset="2"/>
              <a:buChar char="v"/>
            </a:pPr>
            <a:r>
              <a:rPr lang="en-US" sz="1600" dirty="0">
                <a:solidFill>
                  <a:srgbClr val="C00000"/>
                </a:solidFill>
                <a:latin typeface="Calibri" pitchFamily="34" charset="0"/>
              </a:rPr>
              <a:t>Subtractions</a:t>
            </a:r>
            <a:r>
              <a:rPr lang="en-US" sz="1600" b="0" dirty="0">
                <a:solidFill>
                  <a:schemeClr val="bg2">
                    <a:lumMod val="10000"/>
                  </a:schemeClr>
                </a:solidFill>
                <a:latin typeface="Calibri" pitchFamily="34" charset="0"/>
              </a:rPr>
              <a:t> = Half the length of work shift that was cancelled or the remaining hours of a work shift that was shortened.</a:t>
            </a:r>
          </a:p>
          <a:p>
            <a:pPr lvl="2">
              <a:spcAft>
                <a:spcPts val="300"/>
              </a:spcAft>
              <a:buClr>
                <a:srgbClr val="C00000"/>
              </a:buClr>
              <a:buFont typeface="Wingdings" panose="05000000000000000000" pitchFamily="2" charset="2"/>
              <a:buChar char="v"/>
            </a:pPr>
            <a:r>
              <a:rPr lang="en-US" sz="1600" dirty="0">
                <a:solidFill>
                  <a:srgbClr val="C00000"/>
                </a:solidFill>
                <a:latin typeface="Calibri" pitchFamily="34" charset="0"/>
              </a:rPr>
              <a:t>Exceptions</a:t>
            </a:r>
            <a:r>
              <a:rPr lang="en-US" sz="1600" dirty="0">
                <a:solidFill>
                  <a:schemeClr val="bg2">
                    <a:lumMod val="10000"/>
                  </a:schemeClr>
                </a:solidFill>
                <a:latin typeface="Calibri" pitchFamily="34" charset="0"/>
              </a:rPr>
              <a:t> </a:t>
            </a:r>
            <a:r>
              <a:rPr lang="en-US" sz="1600" b="0" dirty="0">
                <a:solidFill>
                  <a:schemeClr val="bg2">
                    <a:lumMod val="10000"/>
                  </a:schemeClr>
                </a:solidFill>
                <a:latin typeface="Calibri" pitchFamily="34" charset="0"/>
              </a:rPr>
              <a:t>for employee-requested changes, mass communications, etc.</a:t>
            </a:r>
            <a:endParaRPr lang="en-US" sz="1600" dirty="0">
              <a:solidFill>
                <a:schemeClr val="bg2">
                  <a:lumMod val="10000"/>
                </a:schemeClr>
              </a:solidFill>
              <a:latin typeface="Calibri" pitchFamily="34" charset="0"/>
            </a:endParaRPr>
          </a:p>
          <a:p>
            <a:pPr algn="l">
              <a:spcAft>
                <a:spcPts val="300"/>
              </a:spcAft>
              <a:buClr>
                <a:srgbClr val="C00000"/>
              </a:buClr>
              <a:buFont typeface="Wingdings" panose="05000000000000000000" pitchFamily="2" charset="2"/>
              <a:buChar char="q"/>
            </a:pPr>
            <a:r>
              <a:rPr lang="en-US" sz="1600" dirty="0">
                <a:solidFill>
                  <a:schemeClr val="bg2">
                    <a:lumMod val="10000"/>
                  </a:schemeClr>
                </a:solidFill>
                <a:latin typeface="Calibri" pitchFamily="34" charset="0"/>
              </a:rPr>
              <a:t> </a:t>
            </a:r>
            <a:r>
              <a:rPr lang="en-US" sz="1600" dirty="0">
                <a:solidFill>
                  <a:srgbClr val="C00000"/>
                </a:solidFill>
                <a:latin typeface="Calibri" panose="020F0502020204030204" pitchFamily="34" charset="0"/>
              </a:rPr>
              <a:t>Access to hours for existing employees</a:t>
            </a:r>
          </a:p>
          <a:p>
            <a:pPr lvl="2" algn="l">
              <a:spcAft>
                <a:spcPts val="300"/>
              </a:spcAft>
              <a:buClr>
                <a:srgbClr val="C00000"/>
              </a:buClr>
              <a:buFont typeface="Wingdings" panose="05000000000000000000" pitchFamily="2" charset="2"/>
              <a:buChar char="v"/>
            </a:pPr>
            <a:r>
              <a:rPr lang="en-US" sz="1600" dirty="0">
                <a:solidFill>
                  <a:srgbClr val="C00000"/>
                </a:solidFill>
                <a:latin typeface="Calibri" panose="020F0502020204030204" pitchFamily="34" charset="0"/>
              </a:rPr>
              <a:t>Hiring protocol </a:t>
            </a:r>
            <a:r>
              <a:rPr lang="en-US" sz="1600" b="0" dirty="0">
                <a:latin typeface="Calibri" panose="020F0502020204030204" pitchFamily="34" charset="0"/>
              </a:rPr>
              <a:t>= Before hiring new employees (including temps), employers must offer addt’l hours of work to existing employees. Employers must post notice of addt’l hours for three days and allow existing employees two days to consider job offers. </a:t>
            </a:r>
          </a:p>
          <a:p>
            <a:pPr lvl="2" algn="l">
              <a:spcAft>
                <a:spcPts val="300"/>
              </a:spcAft>
              <a:buClr>
                <a:srgbClr val="C00000"/>
              </a:buClr>
              <a:buFont typeface="Wingdings" panose="05000000000000000000" pitchFamily="2" charset="2"/>
              <a:buChar char="v"/>
            </a:pPr>
            <a:r>
              <a:rPr lang="en-US" sz="1600" dirty="0">
                <a:solidFill>
                  <a:srgbClr val="C00000"/>
                </a:solidFill>
                <a:latin typeface="Calibri" panose="020F0502020204030204" pitchFamily="34" charset="0"/>
              </a:rPr>
              <a:t>Exceptions</a:t>
            </a:r>
            <a:r>
              <a:rPr lang="en-US" sz="1600" dirty="0">
                <a:solidFill>
                  <a:schemeClr val="bg2">
                    <a:lumMod val="10000"/>
                  </a:schemeClr>
                </a:solidFill>
                <a:latin typeface="Calibri" panose="020F0502020204030204" pitchFamily="34" charset="0"/>
              </a:rPr>
              <a:t> </a:t>
            </a:r>
            <a:r>
              <a:rPr lang="en-US" sz="1600" b="0" dirty="0">
                <a:solidFill>
                  <a:schemeClr val="bg2">
                    <a:lumMod val="10000"/>
                  </a:schemeClr>
                </a:solidFill>
                <a:latin typeface="Calibri" panose="020F0502020204030204" pitchFamily="34" charset="0"/>
              </a:rPr>
              <a:t>for receipt of written declination from employees, use of access to hours list, and diversity hire programs.</a:t>
            </a:r>
            <a:endParaRPr lang="en-US" sz="1600" dirty="0">
              <a:solidFill>
                <a:schemeClr val="bg2">
                  <a:lumMod val="10000"/>
                </a:schemeClr>
              </a:solidFill>
              <a:latin typeface="Calibri" pitchFamily="34" charset="0"/>
            </a:endParaRPr>
          </a:p>
          <a:p>
            <a:pPr algn="l">
              <a:spcAft>
                <a:spcPts val="300"/>
              </a:spcAft>
              <a:buClr>
                <a:srgbClr val="C00000"/>
              </a:buClr>
              <a:buFont typeface="Wingdings" panose="05000000000000000000" pitchFamily="2" charset="2"/>
              <a:buChar char="q"/>
            </a:pPr>
            <a:r>
              <a:rPr lang="en-US" sz="1600" dirty="0">
                <a:solidFill>
                  <a:srgbClr val="C00000"/>
                </a:solidFill>
                <a:latin typeface="Calibri" panose="020F0502020204030204" pitchFamily="34" charset="0"/>
              </a:rPr>
              <a:t>Record keeping </a:t>
            </a:r>
            <a:r>
              <a:rPr lang="en-US" sz="1600" dirty="0">
                <a:latin typeface="Calibri" panose="020F0502020204030204" pitchFamily="34" charset="0"/>
              </a:rPr>
              <a:t>- </a:t>
            </a:r>
            <a:r>
              <a:rPr lang="en-US" sz="1600" b="0" dirty="0">
                <a:solidFill>
                  <a:schemeClr val="bg2">
                    <a:lumMod val="10000"/>
                  </a:schemeClr>
                </a:solidFill>
                <a:latin typeface="Calibri" panose="020F0502020204030204" pitchFamily="34" charset="0"/>
              </a:rPr>
              <a:t>Three years.</a:t>
            </a:r>
          </a:p>
          <a:p>
            <a:pPr algn="l">
              <a:spcAft>
                <a:spcPts val="300"/>
              </a:spcAft>
              <a:buClr>
                <a:srgbClr val="C00000"/>
              </a:buClr>
              <a:buFont typeface="Wingdings" panose="05000000000000000000" pitchFamily="2" charset="2"/>
              <a:buChar char="q"/>
            </a:pPr>
            <a:r>
              <a:rPr lang="en-US" sz="1600" dirty="0">
                <a:solidFill>
                  <a:srgbClr val="C00000"/>
                </a:solidFill>
                <a:latin typeface="Calibri" panose="020F0502020204030204" pitchFamily="34" charset="0"/>
              </a:rPr>
              <a:t>Notice and posting </a:t>
            </a:r>
            <a:r>
              <a:rPr lang="en-US" sz="1600" b="0" dirty="0">
                <a:solidFill>
                  <a:schemeClr val="bg2">
                    <a:lumMod val="10000"/>
                  </a:schemeClr>
                </a:solidFill>
                <a:latin typeface="Calibri" panose="020F0502020204030204" pitchFamily="34" charset="0"/>
              </a:rPr>
              <a:t>– Workplace poster and certain translations.</a:t>
            </a:r>
          </a:p>
          <a:p>
            <a:pPr algn="l">
              <a:spcAft>
                <a:spcPts val="300"/>
              </a:spcAft>
              <a:buClr>
                <a:srgbClr val="C00000"/>
              </a:buClr>
              <a:buFont typeface="Wingdings" panose="05000000000000000000" pitchFamily="2" charset="2"/>
              <a:buChar char="q"/>
            </a:pPr>
            <a:r>
              <a:rPr lang="en-US" sz="1600" dirty="0">
                <a:solidFill>
                  <a:srgbClr val="C00000"/>
                </a:solidFill>
                <a:latin typeface="Calibri" panose="020F0502020204030204" pitchFamily="34" charset="0"/>
              </a:rPr>
              <a:t>Waiver </a:t>
            </a:r>
            <a:r>
              <a:rPr lang="en-US" sz="1600" dirty="0">
                <a:latin typeface="Calibri" panose="020F0502020204030204" pitchFamily="34" charset="0"/>
              </a:rPr>
              <a:t>- </a:t>
            </a:r>
            <a:r>
              <a:rPr lang="en-US" sz="1600" b="0" dirty="0">
                <a:latin typeface="Calibri" panose="020F0502020204030204" pitchFamily="34" charset="0"/>
              </a:rPr>
              <a:t>Collective bargaining agreement can waive requirements. Employees must ratify an alternative scheduling structure that meets policy goals.</a:t>
            </a:r>
          </a:p>
          <a:p>
            <a:pPr lvl="2" algn="l">
              <a:spcAft>
                <a:spcPts val="300"/>
              </a:spcAft>
              <a:buFont typeface="Wingdings" panose="05000000000000000000" pitchFamily="2" charset="2"/>
              <a:buChar char="§"/>
            </a:pPr>
            <a:endParaRPr lang="en-US" sz="1800" b="0" dirty="0">
              <a:solidFill>
                <a:schemeClr val="bg2">
                  <a:lumMod val="10000"/>
                </a:schemeClr>
              </a:solidFill>
              <a:latin typeface="Calibri" panose="020F0502020204030204" pitchFamily="34" charset="0"/>
            </a:endParaRPr>
          </a:p>
          <a:p>
            <a:pPr>
              <a:lnSpc>
                <a:spcPct val="120000"/>
              </a:lnSpc>
              <a:spcBef>
                <a:spcPts val="0"/>
              </a:spcBef>
              <a:spcAft>
                <a:spcPts val="600"/>
              </a:spcAft>
            </a:pPr>
            <a:endParaRPr lang="en-US" sz="1600" dirty="0">
              <a:latin typeface="Calibri" panose="020F0502020204030204" pitchFamily="34" charset="0"/>
            </a:endParaRPr>
          </a:p>
        </p:txBody>
      </p:sp>
      <p:sp>
        <p:nvSpPr>
          <p:cNvPr id="3" name="Title 2"/>
          <p:cNvSpPr>
            <a:spLocks noGrp="1"/>
          </p:cNvSpPr>
          <p:nvPr>
            <p:ph type="title"/>
          </p:nvPr>
        </p:nvSpPr>
        <p:spPr/>
        <p:txBody>
          <a:bodyPr/>
          <a:lstStyle/>
          <a:p>
            <a:r>
              <a:rPr lang="en-US" sz="4000" dirty="0">
                <a:solidFill>
                  <a:schemeClr val="bg1"/>
                </a:solidFill>
                <a:latin typeface="Calibri" panose="020F0502020204030204" pitchFamily="34" charset="0"/>
              </a:rPr>
              <a:t>Checklist</a:t>
            </a:r>
          </a:p>
        </p:txBody>
      </p:sp>
    </p:spTree>
    <p:extLst>
      <p:ext uri="{BB962C8B-B14F-4D97-AF65-F5344CB8AC3E}">
        <p14:creationId xmlns:p14="http://schemas.microsoft.com/office/powerpoint/2010/main" val="7733647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95800"/>
            <a:ext cx="6477000" cy="2103123"/>
          </a:xfrm>
        </p:spPr>
        <p:txBody>
          <a:bodyPr/>
          <a:lstStyle/>
          <a:p>
            <a:r>
              <a:rPr lang="en-US" sz="4400" dirty="0">
                <a:latin typeface="Calibri" panose="020F0502020204030204" pitchFamily="34" charset="0"/>
              </a:rPr>
              <a:t>OLS</a:t>
            </a:r>
            <a:br>
              <a:rPr lang="en-US" sz="4400" dirty="0">
                <a:latin typeface="Calibri" panose="020F0502020204030204" pitchFamily="34" charset="0"/>
              </a:rPr>
            </a:br>
            <a:r>
              <a:rPr lang="en-US" sz="4400" dirty="0">
                <a:latin typeface="Calibri" panose="020F0502020204030204" pitchFamily="34" charset="0"/>
              </a:rPr>
              <a:t>Monthly dashboards</a:t>
            </a:r>
            <a:br>
              <a:rPr lang="en-US" dirty="0">
                <a:latin typeface="Calibri" panose="020F0502020204030204" pitchFamily="34" charset="0"/>
              </a:rPr>
            </a:br>
            <a:endParaRPr lang="en-US" sz="1800" dirty="0">
              <a:solidFill>
                <a:srgbClr val="FFFF00"/>
              </a:solidFill>
              <a:latin typeface="Calibri" panose="020F0502020204030204" pitchFamily="34" charset="0"/>
            </a:endParaRPr>
          </a:p>
        </p:txBody>
      </p:sp>
      <p:pic>
        <p:nvPicPr>
          <p:cNvPr id="5" name="Content Placeholder 3"/>
          <p:cNvPicPr>
            <a:picLocks noChangeAspect="1"/>
          </p:cNvPicPr>
          <p:nvPr/>
        </p:nvPicPr>
        <p:blipFill>
          <a:blip r:embed="rId2"/>
          <a:stretch>
            <a:fillRect/>
          </a:stretch>
        </p:blipFill>
        <p:spPr>
          <a:xfrm>
            <a:off x="7117051" y="4648200"/>
            <a:ext cx="1767897" cy="1741787"/>
          </a:xfrm>
          <a:prstGeom prst="rect">
            <a:avLst/>
          </a:prstGeom>
        </p:spPr>
      </p:pic>
    </p:spTree>
    <p:extLst>
      <p:ext uri="{BB962C8B-B14F-4D97-AF65-F5344CB8AC3E}">
        <p14:creationId xmlns:p14="http://schemas.microsoft.com/office/powerpoint/2010/main" val="3266225418"/>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719071"/>
            <a:ext cx="8686800" cy="5138929"/>
          </a:xfrm>
        </p:spPr>
        <p:txBody>
          <a:bodyPr>
            <a:normAutofit fontScale="92500" lnSpcReduction="20000"/>
          </a:bodyPr>
          <a:lstStyle/>
          <a:p>
            <a:pPr marL="342900" lvl="1" indent="-342900" algn="l">
              <a:spcAft>
                <a:spcPts val="600"/>
              </a:spcAft>
              <a:buClr>
                <a:srgbClr val="C00000"/>
              </a:buClr>
              <a:buAutoNum type="arabicPeriod"/>
            </a:pPr>
            <a:r>
              <a:rPr lang="en-US" sz="1700" dirty="0">
                <a:latin typeface="Calibri" panose="020F0502020204030204" pitchFamily="34" charset="0"/>
              </a:rPr>
              <a:t>Which of the following situations could be bona fide business reasons?</a:t>
            </a:r>
          </a:p>
          <a:p>
            <a:pPr marL="972822" lvl="3" indent="-342900" algn="l">
              <a:spcAft>
                <a:spcPts val="600"/>
              </a:spcAft>
              <a:buClr>
                <a:srgbClr val="C00000"/>
              </a:buClr>
              <a:buFont typeface="+mj-lt"/>
              <a:buAutoNum type="alphaLcPeriod"/>
            </a:pPr>
            <a:r>
              <a:rPr lang="en-US" sz="1700" b="0" dirty="0">
                <a:latin typeface="Calibri" panose="020F0502020204030204" pitchFamily="34" charset="0"/>
              </a:rPr>
              <a:t>Employee asks to not work on Friday and Saturday nights, but those shifts are the busiest nights of the week; it’s all hands on deck.</a:t>
            </a:r>
          </a:p>
          <a:p>
            <a:pPr marL="972822" lvl="3" indent="-342900" algn="l">
              <a:spcAft>
                <a:spcPts val="600"/>
              </a:spcAft>
              <a:buClr>
                <a:srgbClr val="C00000"/>
              </a:buClr>
              <a:buFont typeface="+mj-lt"/>
              <a:buAutoNum type="alphaLcPeriod"/>
            </a:pPr>
            <a:r>
              <a:rPr lang="en-US" sz="1700" b="0" dirty="0">
                <a:latin typeface="Calibri" panose="020F0502020204030204" pitchFamily="34" charset="0"/>
              </a:rPr>
              <a:t>Employee asks to work only morning and early afternoon shifts but those shifts are already covered by Fred and Angela who have seniority under the collective bargaining agreement.</a:t>
            </a:r>
          </a:p>
          <a:p>
            <a:pPr marL="972822" lvl="3" indent="-342900" algn="l">
              <a:spcAft>
                <a:spcPts val="600"/>
              </a:spcAft>
              <a:buClr>
                <a:srgbClr val="C00000"/>
              </a:buClr>
              <a:buFont typeface="+mj-lt"/>
              <a:buAutoNum type="alphaLcPeriod"/>
            </a:pPr>
            <a:r>
              <a:rPr lang="en-US" sz="1700" b="0" dirty="0">
                <a:latin typeface="Calibri" panose="020F0502020204030204" pitchFamily="34" charset="0"/>
              </a:rPr>
              <a:t>Employee asks not to work on August 5, but the employer can’t provide a firm answer for a date so far in the future.</a:t>
            </a:r>
          </a:p>
          <a:p>
            <a:pPr marL="972822" lvl="3" indent="-342900" algn="l">
              <a:spcAft>
                <a:spcPts val="600"/>
              </a:spcAft>
              <a:buClr>
                <a:srgbClr val="C00000"/>
              </a:buClr>
              <a:buFont typeface="+mj-lt"/>
              <a:buAutoNum type="alphaLcPeriod"/>
            </a:pPr>
            <a:r>
              <a:rPr lang="en-US" sz="1700" b="0" dirty="0">
                <a:latin typeface="Calibri" panose="020F0502020204030204" pitchFamily="34" charset="0"/>
              </a:rPr>
              <a:t>Employee asks not to work on Thursday morning, but the schedule is already posted; the employer will have to find a replacement employee and possibly pay premium pay for a schedule change.</a:t>
            </a:r>
          </a:p>
          <a:p>
            <a:pPr marL="972822" lvl="3" indent="-342900" algn="l">
              <a:spcAft>
                <a:spcPts val="600"/>
              </a:spcAft>
              <a:buClr>
                <a:srgbClr val="C00000"/>
              </a:buClr>
              <a:buFont typeface="+mj-lt"/>
              <a:buAutoNum type="alphaLcPeriod"/>
            </a:pPr>
            <a:r>
              <a:rPr lang="en-US" sz="1700" b="0" dirty="0">
                <a:latin typeface="Calibri" panose="020F0502020204030204" pitchFamily="34" charset="0"/>
              </a:rPr>
              <a:t>Employee asks to be scheduled for morning shifts, but the employer thinks that it will cost too much to add another employee to the morning schedule.</a:t>
            </a:r>
          </a:p>
          <a:p>
            <a:pPr marL="972822" lvl="3" indent="-342900" algn="l">
              <a:spcAft>
                <a:spcPts val="600"/>
              </a:spcAft>
              <a:buClr>
                <a:srgbClr val="C00000"/>
              </a:buClr>
              <a:buFont typeface="+mj-lt"/>
              <a:buAutoNum type="alphaLcPeriod"/>
            </a:pPr>
            <a:r>
              <a:rPr lang="en-US" sz="1700" b="0" dirty="0">
                <a:latin typeface="Calibri" panose="020F0502020204030204" pitchFamily="34" charset="0"/>
              </a:rPr>
              <a:t>Employee asks to start working on Friday evenings, but the manager does not think that the employee is qualified to work on a busy night.</a:t>
            </a:r>
          </a:p>
          <a:p>
            <a:pPr marL="972822" lvl="3" indent="-342900" algn="l">
              <a:spcAft>
                <a:spcPts val="600"/>
              </a:spcAft>
              <a:buClr>
                <a:srgbClr val="C00000"/>
              </a:buClr>
              <a:buFont typeface="+mj-lt"/>
              <a:buAutoNum type="alphaLcPeriod"/>
            </a:pPr>
            <a:r>
              <a:rPr lang="en-US" sz="1700" b="0" dirty="0">
                <a:latin typeface="Calibri" panose="020F0502020204030204" pitchFamily="34" charset="0"/>
              </a:rPr>
              <a:t>Employee asks to not work on a scheduled shift on June 21, but the manager can’t think of anyone who could work that shift.</a:t>
            </a:r>
          </a:p>
          <a:p>
            <a:pPr marL="0" lvl="1" indent="0" algn="l">
              <a:buClr>
                <a:srgbClr val="C00000"/>
              </a:buClr>
              <a:buNone/>
            </a:pPr>
            <a:endParaRPr lang="en-US" sz="1800" b="0" dirty="0">
              <a:latin typeface="Calibri" panose="020F0502020204030204" pitchFamily="34" charset="0"/>
            </a:endParaRPr>
          </a:p>
        </p:txBody>
      </p:sp>
      <p:sp>
        <p:nvSpPr>
          <p:cNvPr id="3" name="Title 2"/>
          <p:cNvSpPr>
            <a:spLocks noGrp="1"/>
          </p:cNvSpPr>
          <p:nvPr>
            <p:ph type="title"/>
          </p:nvPr>
        </p:nvSpPr>
        <p:spPr>
          <a:xfrm>
            <a:off x="152400" y="47016"/>
            <a:ext cx="8763000" cy="1672057"/>
          </a:xfrm>
        </p:spPr>
        <p:txBody>
          <a:bodyPr/>
          <a:lstStyle/>
          <a:p>
            <a:r>
              <a:rPr lang="en-US" sz="3000" dirty="0" err="1">
                <a:solidFill>
                  <a:srgbClr val="FFFF00"/>
                </a:solidFill>
                <a:latin typeface="Calibri" panose="020F0502020204030204" pitchFamily="34" charset="0"/>
              </a:rPr>
              <a:t>ScenarioS</a:t>
            </a:r>
            <a:r>
              <a:rPr lang="en-US" sz="3000" dirty="0">
                <a:solidFill>
                  <a:srgbClr val="FFFF00"/>
                </a:solidFill>
                <a:latin typeface="Calibri" panose="020F0502020204030204" pitchFamily="34" charset="0"/>
              </a:rPr>
              <a:t> </a:t>
            </a:r>
            <a:r>
              <a:rPr lang="en-US" sz="3000" dirty="0">
                <a:solidFill>
                  <a:schemeClr val="bg1"/>
                </a:solidFill>
                <a:latin typeface="Calibri" panose="020F0502020204030204" pitchFamily="34" charset="0"/>
              </a:rPr>
              <a:t>-</a:t>
            </a:r>
            <a:r>
              <a:rPr lang="en-US" sz="3000" dirty="0">
                <a:latin typeface="Calibri" panose="020F0502020204030204" pitchFamily="34" charset="0"/>
              </a:rPr>
              <a:t> bona fide business reasons</a:t>
            </a:r>
          </a:p>
        </p:txBody>
      </p:sp>
    </p:spTree>
    <p:extLst>
      <p:ext uri="{BB962C8B-B14F-4D97-AF65-F5344CB8AC3E}">
        <p14:creationId xmlns:p14="http://schemas.microsoft.com/office/powerpoint/2010/main" val="2255360161"/>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719071"/>
            <a:ext cx="8686800" cy="5138929"/>
          </a:xfrm>
        </p:spPr>
        <p:txBody>
          <a:bodyPr>
            <a:normAutofit/>
          </a:bodyPr>
          <a:lstStyle/>
          <a:p>
            <a:pPr marL="342900" lvl="1" indent="-342900" algn="l">
              <a:spcAft>
                <a:spcPts val="600"/>
              </a:spcAft>
              <a:buClr>
                <a:srgbClr val="C00000"/>
              </a:buClr>
              <a:buAutoNum type="arabicPeriod"/>
            </a:pPr>
            <a:r>
              <a:rPr lang="en-US" sz="1600" dirty="0">
                <a:latin typeface="Calibri" panose="020F0502020204030204" pitchFamily="34" charset="0"/>
              </a:rPr>
              <a:t>Which of the following situations are related to major life events?</a:t>
            </a:r>
          </a:p>
          <a:p>
            <a:pPr marL="972822" lvl="3" indent="-342900" algn="l">
              <a:spcAft>
                <a:spcPts val="600"/>
              </a:spcAft>
              <a:buClr>
                <a:srgbClr val="C00000"/>
              </a:buClr>
              <a:buFont typeface="+mj-lt"/>
              <a:buAutoNum type="alphaLcPeriod"/>
            </a:pPr>
            <a:r>
              <a:rPr lang="en-US" sz="1600" b="0" dirty="0">
                <a:latin typeface="Calibri" panose="020F0502020204030204" pitchFamily="34" charset="0"/>
              </a:rPr>
              <a:t>Employee asks to not work on Friday and Saturday nights because she regularly works at an upscale restaurant on those days.</a:t>
            </a:r>
          </a:p>
          <a:p>
            <a:pPr marL="972822" lvl="3" indent="-342900" algn="l">
              <a:spcAft>
                <a:spcPts val="600"/>
              </a:spcAft>
              <a:buClr>
                <a:srgbClr val="C00000"/>
              </a:buClr>
              <a:buFont typeface="+mj-lt"/>
              <a:buAutoNum type="alphaLcPeriod"/>
            </a:pPr>
            <a:r>
              <a:rPr lang="en-US" sz="1600" b="0" dirty="0">
                <a:latin typeface="Calibri" panose="020F0502020204030204" pitchFamily="34" charset="0"/>
              </a:rPr>
              <a:t>Employee asks to work only morning and early afternoon shifts because that is when his children are in school.</a:t>
            </a:r>
          </a:p>
          <a:p>
            <a:pPr marL="972822" lvl="3" indent="-342900" algn="l">
              <a:spcAft>
                <a:spcPts val="600"/>
              </a:spcAft>
              <a:buClr>
                <a:srgbClr val="C00000"/>
              </a:buClr>
              <a:buFont typeface="+mj-lt"/>
              <a:buAutoNum type="alphaLcPeriod"/>
            </a:pPr>
            <a:r>
              <a:rPr lang="en-US" sz="1600" b="0" dirty="0">
                <a:latin typeface="Calibri" panose="020F0502020204030204" pitchFamily="34" charset="0"/>
              </a:rPr>
              <a:t>Employee asks not to work on August 5 because she is celebrating her 15</a:t>
            </a:r>
            <a:r>
              <a:rPr lang="en-US" sz="1600" b="0" baseline="30000" dirty="0">
                <a:latin typeface="Calibri" panose="020F0502020204030204" pitchFamily="34" charset="0"/>
              </a:rPr>
              <a:t>th</a:t>
            </a:r>
            <a:r>
              <a:rPr lang="en-US" sz="1600" b="0" dirty="0">
                <a:latin typeface="Calibri" panose="020F0502020204030204" pitchFamily="34" charset="0"/>
              </a:rPr>
              <a:t> annual family reunion.</a:t>
            </a:r>
          </a:p>
          <a:p>
            <a:pPr marL="972822" lvl="3" indent="-342900" algn="l">
              <a:spcAft>
                <a:spcPts val="600"/>
              </a:spcAft>
              <a:buClr>
                <a:srgbClr val="C00000"/>
              </a:buClr>
              <a:buFont typeface="+mj-lt"/>
              <a:buAutoNum type="alphaLcPeriod"/>
            </a:pPr>
            <a:r>
              <a:rPr lang="en-US" sz="1600" b="0" dirty="0">
                <a:latin typeface="Calibri" panose="020F0502020204030204" pitchFamily="34" charset="0"/>
              </a:rPr>
              <a:t>Employee asks not to work on Thursday morning because she needs to take her partner to a doctor appointment on that day.</a:t>
            </a:r>
          </a:p>
          <a:p>
            <a:pPr marL="972822" lvl="3" indent="-342900" algn="l">
              <a:spcAft>
                <a:spcPts val="600"/>
              </a:spcAft>
              <a:buClr>
                <a:srgbClr val="C00000"/>
              </a:buClr>
              <a:buFont typeface="+mj-lt"/>
              <a:buAutoNum type="alphaLcPeriod"/>
            </a:pPr>
            <a:r>
              <a:rPr lang="en-US" sz="1600" b="0" dirty="0">
                <a:latin typeface="Calibri" panose="020F0502020204030204" pitchFamily="34" charset="0"/>
              </a:rPr>
              <a:t>Employee asks to be scheduled for morning shifts for the next month because his car broke down; he’ll need to start taking the bus and it is most reliable in the mornings.</a:t>
            </a:r>
          </a:p>
          <a:p>
            <a:pPr marL="972822" lvl="3" indent="-342900" algn="l">
              <a:spcAft>
                <a:spcPts val="600"/>
              </a:spcAft>
              <a:buClr>
                <a:srgbClr val="C00000"/>
              </a:buClr>
              <a:buFont typeface="+mj-lt"/>
              <a:buAutoNum type="alphaLcPeriod"/>
            </a:pPr>
            <a:r>
              <a:rPr lang="en-US" sz="1600" b="0" dirty="0">
                <a:latin typeface="Calibri" panose="020F0502020204030204" pitchFamily="34" charset="0"/>
              </a:rPr>
              <a:t>Employee asks to not work on a particular, Sunday evening next month because there is a special concert happening that night.</a:t>
            </a:r>
          </a:p>
          <a:p>
            <a:pPr marL="972822" lvl="3" indent="-342900" algn="l">
              <a:spcAft>
                <a:spcPts val="600"/>
              </a:spcAft>
              <a:buClr>
                <a:srgbClr val="C00000"/>
              </a:buClr>
              <a:buFont typeface="+mj-lt"/>
              <a:buAutoNum type="alphaLcPeriod"/>
            </a:pPr>
            <a:r>
              <a:rPr lang="en-US" sz="1600" b="0" dirty="0">
                <a:latin typeface="Calibri" panose="020F0502020204030204" pitchFamily="34" charset="0"/>
              </a:rPr>
              <a:t>Employee asks to not work on a scheduled shift on June 21 because he has a last minute, parent/teacher conference.</a:t>
            </a:r>
          </a:p>
          <a:p>
            <a:pPr marL="0" lvl="1" indent="0" algn="l">
              <a:buClr>
                <a:srgbClr val="C00000"/>
              </a:buClr>
              <a:buNone/>
            </a:pPr>
            <a:endParaRPr lang="en-US" sz="1800" b="0" dirty="0">
              <a:latin typeface="Calibri" panose="020F0502020204030204" pitchFamily="34" charset="0"/>
            </a:endParaRPr>
          </a:p>
        </p:txBody>
      </p:sp>
      <p:sp>
        <p:nvSpPr>
          <p:cNvPr id="3" name="Title 2"/>
          <p:cNvSpPr>
            <a:spLocks noGrp="1"/>
          </p:cNvSpPr>
          <p:nvPr>
            <p:ph type="title"/>
          </p:nvPr>
        </p:nvSpPr>
        <p:spPr/>
        <p:txBody>
          <a:bodyPr/>
          <a:lstStyle/>
          <a:p>
            <a:r>
              <a:rPr lang="en-US" dirty="0">
                <a:solidFill>
                  <a:srgbClr val="FFFF00"/>
                </a:solidFill>
                <a:latin typeface="Calibri" panose="020F0502020204030204" pitchFamily="34" charset="0"/>
              </a:rPr>
              <a:t>Scenarios </a:t>
            </a:r>
            <a:r>
              <a:rPr lang="en-US" dirty="0">
                <a:solidFill>
                  <a:schemeClr val="bg1"/>
                </a:solidFill>
                <a:latin typeface="Calibri" panose="020F0502020204030204" pitchFamily="34" charset="0"/>
              </a:rPr>
              <a:t>-</a:t>
            </a:r>
            <a:r>
              <a:rPr lang="en-US" dirty="0">
                <a:solidFill>
                  <a:srgbClr val="FFFF00"/>
                </a:solidFill>
                <a:latin typeface="Calibri" panose="020F0502020204030204" pitchFamily="34" charset="0"/>
              </a:rPr>
              <a:t> </a:t>
            </a:r>
            <a:r>
              <a:rPr lang="en-US" dirty="0">
                <a:solidFill>
                  <a:schemeClr val="bg1"/>
                </a:solidFill>
                <a:latin typeface="Calibri" panose="020F0502020204030204" pitchFamily="34" charset="0"/>
              </a:rPr>
              <a:t>major life events</a:t>
            </a:r>
          </a:p>
        </p:txBody>
      </p:sp>
    </p:spTree>
    <p:extLst>
      <p:ext uri="{BB962C8B-B14F-4D97-AF65-F5344CB8AC3E}">
        <p14:creationId xmlns:p14="http://schemas.microsoft.com/office/powerpoint/2010/main" val="396309652"/>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719071"/>
            <a:ext cx="8686800" cy="5138929"/>
          </a:xfrm>
        </p:spPr>
        <p:txBody>
          <a:bodyPr>
            <a:normAutofit/>
          </a:bodyPr>
          <a:lstStyle/>
          <a:p>
            <a:pPr marL="0" lvl="1" indent="0" algn="l">
              <a:spcAft>
                <a:spcPts val="600"/>
              </a:spcAft>
              <a:buClr>
                <a:srgbClr val="C00000"/>
              </a:buClr>
              <a:buNone/>
            </a:pPr>
            <a:r>
              <a:rPr lang="en-US" sz="1600" dirty="0">
                <a:latin typeface="Calibri" panose="020F0502020204030204" pitchFamily="34" charset="0"/>
              </a:rPr>
              <a:t>Example </a:t>
            </a:r>
            <a:r>
              <a:rPr lang="en-US" sz="1600" b="0" dirty="0">
                <a:latin typeface="Calibri" panose="020F0502020204030204" pitchFamily="34" charset="0"/>
              </a:rPr>
              <a:t>– Josie asks her manager if she can only work on Tuesdays and Thursdays for a college class. A week later, the manager says that she will think about it and asks for verifying information. Josie provides a handwritten note that she is taking classes at Central College on Mondays and Wednesdays. She also states that she wants to study on Fridays. The manager is perplexed: Tuesdays don’t appear available because Devin has been working those days, by request, for 4 years. Thursdays might be available, but it would be a fair amount of work to make modify the schedules. Friday is the busiest day of the week and the manager really needs Josie to work that day. The manager is tries hard to find a solution and schedules a meeting Josie 4 weeks after her request.</a:t>
            </a:r>
          </a:p>
          <a:p>
            <a:pPr marL="457200" lvl="1" indent="-457200" algn="l">
              <a:spcAft>
                <a:spcPts val="600"/>
              </a:spcAft>
              <a:buClr>
                <a:srgbClr val="C00000"/>
              </a:buClr>
              <a:buAutoNum type="arabicPeriod"/>
            </a:pPr>
            <a:r>
              <a:rPr lang="en-US" sz="1600" b="0" dirty="0">
                <a:latin typeface="Calibri" panose="020F0502020204030204" pitchFamily="34" charset="0"/>
              </a:rPr>
              <a:t>Is there a major life event? What is it?</a:t>
            </a:r>
          </a:p>
          <a:p>
            <a:pPr marL="457200" lvl="1" indent="-457200" algn="l">
              <a:spcAft>
                <a:spcPts val="600"/>
              </a:spcAft>
              <a:buClr>
                <a:srgbClr val="C00000"/>
              </a:buClr>
              <a:buAutoNum type="arabicPeriod"/>
            </a:pPr>
            <a:r>
              <a:rPr lang="en-US" sz="1600" b="0" dirty="0">
                <a:latin typeface="Calibri" panose="020F0502020204030204" pitchFamily="34" charset="0"/>
              </a:rPr>
              <a:t>Is the manager required to grant part or all of Josie’s request?</a:t>
            </a:r>
          </a:p>
          <a:p>
            <a:pPr marL="457200" lvl="1" indent="-457200" algn="l">
              <a:spcAft>
                <a:spcPts val="600"/>
              </a:spcAft>
              <a:buClr>
                <a:srgbClr val="C00000"/>
              </a:buClr>
              <a:buAutoNum type="arabicPeriod"/>
            </a:pPr>
            <a:r>
              <a:rPr lang="en-US" sz="1600" b="0" dirty="0">
                <a:latin typeface="Calibri" panose="020F0502020204030204" pitchFamily="34" charset="0"/>
              </a:rPr>
              <a:t>Is there a bona fide business reason for denying part of all of Josie’s request?</a:t>
            </a:r>
          </a:p>
          <a:p>
            <a:pPr marL="457200" lvl="1" indent="-457200" algn="l">
              <a:spcAft>
                <a:spcPts val="600"/>
              </a:spcAft>
              <a:buClr>
                <a:srgbClr val="C00000"/>
              </a:buClr>
              <a:buAutoNum type="arabicPeriod"/>
            </a:pPr>
            <a:r>
              <a:rPr lang="en-US" sz="1600" b="0" dirty="0">
                <a:latin typeface="Calibri" panose="020F0502020204030204" pitchFamily="34" charset="0"/>
              </a:rPr>
              <a:t>Is the manager’s response timely?</a:t>
            </a:r>
          </a:p>
        </p:txBody>
      </p:sp>
      <p:sp>
        <p:nvSpPr>
          <p:cNvPr id="3" name="Title 2"/>
          <p:cNvSpPr>
            <a:spLocks noGrp="1"/>
          </p:cNvSpPr>
          <p:nvPr>
            <p:ph type="title"/>
          </p:nvPr>
        </p:nvSpPr>
        <p:spPr/>
        <p:txBody>
          <a:bodyPr/>
          <a:lstStyle/>
          <a:p>
            <a:r>
              <a:rPr lang="en-US" sz="4000" dirty="0">
                <a:solidFill>
                  <a:srgbClr val="FFFF00"/>
                </a:solidFill>
                <a:latin typeface="Calibri" panose="020F0502020204030204" pitchFamily="34" charset="0"/>
              </a:rPr>
              <a:t>Scenario </a:t>
            </a:r>
            <a:r>
              <a:rPr lang="en-US" sz="4000" dirty="0">
                <a:solidFill>
                  <a:schemeClr val="bg1"/>
                </a:solidFill>
                <a:latin typeface="Calibri" panose="020F0502020204030204" pitchFamily="34" charset="0"/>
              </a:rPr>
              <a:t>-</a:t>
            </a:r>
            <a:r>
              <a:rPr lang="en-US" sz="4000" dirty="0">
                <a:solidFill>
                  <a:srgbClr val="FFFF00"/>
                </a:solidFill>
                <a:latin typeface="Calibri" panose="020F0502020204030204" pitchFamily="34" charset="0"/>
              </a:rPr>
              <a:t> </a:t>
            </a:r>
            <a:r>
              <a:rPr lang="en-US" sz="4000" dirty="0">
                <a:latin typeface="Calibri" panose="020F0502020204030204" pitchFamily="34" charset="0"/>
              </a:rPr>
              <a:t>Right to request</a:t>
            </a:r>
          </a:p>
        </p:txBody>
      </p:sp>
    </p:spTree>
    <p:extLst>
      <p:ext uri="{BB962C8B-B14F-4D97-AF65-F5344CB8AC3E}">
        <p14:creationId xmlns:p14="http://schemas.microsoft.com/office/powerpoint/2010/main" val="4134940323"/>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719071"/>
            <a:ext cx="8686800" cy="5138929"/>
          </a:xfrm>
        </p:spPr>
        <p:txBody>
          <a:bodyPr>
            <a:normAutofit/>
          </a:bodyPr>
          <a:lstStyle/>
          <a:p>
            <a:pPr marL="0" lvl="1" indent="0" algn="l">
              <a:spcAft>
                <a:spcPts val="600"/>
              </a:spcAft>
              <a:buClr>
                <a:srgbClr val="C00000"/>
              </a:buClr>
              <a:buNone/>
            </a:pPr>
            <a:r>
              <a:rPr lang="en-US" sz="1600" dirty="0">
                <a:latin typeface="Calibri" panose="020F0502020204030204" pitchFamily="34" charset="0"/>
              </a:rPr>
              <a:t>Which of the following situations requires additional pay for work schedule changes after the schedule is posted?</a:t>
            </a:r>
          </a:p>
          <a:p>
            <a:pPr marL="342900" lvl="1" indent="-342900" algn="l">
              <a:spcAft>
                <a:spcPts val="600"/>
              </a:spcAft>
              <a:buClr>
                <a:srgbClr val="C00000"/>
              </a:buClr>
              <a:buFont typeface="+mj-lt"/>
              <a:buAutoNum type="arabicPeriod"/>
            </a:pPr>
            <a:r>
              <a:rPr lang="en-US" sz="1600" dirty="0">
                <a:latin typeface="Calibri" panose="020F0502020204030204" pitchFamily="34" charset="0"/>
              </a:rPr>
              <a:t>Employee calls out sick. </a:t>
            </a:r>
            <a:r>
              <a:rPr lang="en-US" sz="1600" b="0" dirty="0">
                <a:latin typeface="Calibri" panose="020F0502020204030204" pitchFamily="34" charset="0"/>
              </a:rPr>
              <a:t>Manager calls all employees on the roster to find replacement coverage. Maria picks-up the shift.</a:t>
            </a:r>
          </a:p>
          <a:p>
            <a:pPr marL="342900" lvl="1" indent="-342900" algn="l">
              <a:spcAft>
                <a:spcPts val="600"/>
              </a:spcAft>
              <a:buClr>
                <a:srgbClr val="C00000"/>
              </a:buClr>
              <a:buFont typeface="+mj-lt"/>
              <a:buAutoNum type="arabicPeriod"/>
            </a:pPr>
            <a:r>
              <a:rPr lang="en-US" sz="1600" dirty="0">
                <a:latin typeface="Calibri" panose="020F0502020204030204" pitchFamily="34" charset="0"/>
              </a:rPr>
              <a:t>Business is slow. </a:t>
            </a:r>
            <a:r>
              <a:rPr lang="en-US" sz="1600" b="0" dirty="0">
                <a:latin typeface="Calibri" panose="020F0502020204030204" pitchFamily="34" charset="0"/>
              </a:rPr>
              <a:t>Manager asks currently-working employees if anyone wants to go home early, Jose accepts the offer and leaves 90 minutes early.</a:t>
            </a:r>
          </a:p>
          <a:p>
            <a:pPr marL="342900" lvl="1" indent="-342900" algn="l">
              <a:spcAft>
                <a:spcPts val="600"/>
              </a:spcAft>
              <a:buClr>
                <a:srgbClr val="C00000"/>
              </a:buClr>
              <a:buFont typeface="+mj-lt"/>
              <a:buAutoNum type="arabicPeriod"/>
            </a:pPr>
            <a:r>
              <a:rPr lang="en-US" sz="1600" dirty="0">
                <a:latin typeface="Calibri" panose="020F0502020204030204" pitchFamily="34" charset="0"/>
              </a:rPr>
              <a:t>Business is booming. </a:t>
            </a:r>
            <a:r>
              <a:rPr lang="en-US" sz="1600" b="0" dirty="0">
                <a:latin typeface="Calibri" panose="020F0502020204030204" pitchFamily="34" charset="0"/>
              </a:rPr>
              <a:t>Manager sends a mass text to all employees with notice of additional hours. Erica accepts two shifts.</a:t>
            </a:r>
          </a:p>
          <a:p>
            <a:pPr marL="342900" lvl="1" indent="-342900" algn="l">
              <a:spcAft>
                <a:spcPts val="600"/>
              </a:spcAft>
              <a:buClr>
                <a:srgbClr val="C00000"/>
              </a:buClr>
              <a:buFont typeface="+mj-lt"/>
              <a:buAutoNum type="arabicPeriod"/>
            </a:pPr>
            <a:r>
              <a:rPr lang="en-US" sz="1600" dirty="0">
                <a:latin typeface="Calibri" panose="020F0502020204030204" pitchFamily="34" charset="0"/>
              </a:rPr>
              <a:t>Business is uncertain. </a:t>
            </a:r>
            <a:r>
              <a:rPr lang="en-US" sz="1600" b="0" dirty="0">
                <a:latin typeface="Calibri" panose="020F0502020204030204" pitchFamily="34" charset="0"/>
              </a:rPr>
              <a:t>Manager adds an “open shift” on the posted schedule and asks employees to sign-up if they are interested.</a:t>
            </a:r>
          </a:p>
          <a:p>
            <a:pPr marL="342900" lvl="1" indent="-342900" algn="l">
              <a:spcAft>
                <a:spcPts val="600"/>
              </a:spcAft>
              <a:buClr>
                <a:srgbClr val="C00000"/>
              </a:buClr>
              <a:buFont typeface="+mj-lt"/>
              <a:buAutoNum type="arabicPeriod"/>
            </a:pPr>
            <a:r>
              <a:rPr lang="en-US" sz="1600" dirty="0">
                <a:latin typeface="Calibri" panose="020F0502020204030204" pitchFamily="34" charset="0"/>
              </a:rPr>
              <a:t>Weather is wretched and gloomy. </a:t>
            </a:r>
            <a:r>
              <a:rPr lang="en-US" sz="1600" b="0" dirty="0">
                <a:latin typeface="Calibri" panose="020F0502020204030204" pitchFamily="34" charset="0"/>
              </a:rPr>
              <a:t>Manager of an outdoor café sends all employees home, but stays herself to staff the business solo.</a:t>
            </a:r>
          </a:p>
          <a:p>
            <a:pPr marL="342900" lvl="1" indent="-342900" algn="l">
              <a:spcAft>
                <a:spcPts val="600"/>
              </a:spcAft>
              <a:buClr>
                <a:srgbClr val="C00000"/>
              </a:buClr>
              <a:buFont typeface="+mj-lt"/>
              <a:buAutoNum type="arabicPeriod"/>
            </a:pPr>
            <a:r>
              <a:rPr lang="en-US" sz="1600" dirty="0">
                <a:latin typeface="Calibri" panose="020F0502020204030204" pitchFamily="34" charset="0"/>
              </a:rPr>
              <a:t>A tree fell on the store during the windstorm. </a:t>
            </a:r>
            <a:r>
              <a:rPr lang="en-US" sz="1600" b="0" dirty="0">
                <a:latin typeface="Calibri" panose="020F0502020204030204" pitchFamily="34" charset="0"/>
              </a:rPr>
              <a:t>The store is closed for a week and all shifts are cancelled.</a:t>
            </a:r>
          </a:p>
          <a:p>
            <a:pPr marL="342900" lvl="1" indent="-342900" algn="l">
              <a:buClr>
                <a:srgbClr val="C00000"/>
              </a:buClr>
              <a:buFont typeface="+mj-lt"/>
              <a:buAutoNum type="arabicPeriod"/>
            </a:pPr>
            <a:endParaRPr lang="en-US" sz="1800" b="0" dirty="0">
              <a:latin typeface="Calibri" panose="020F0502020204030204" pitchFamily="34" charset="0"/>
            </a:endParaRPr>
          </a:p>
          <a:p>
            <a:pPr marL="342900" lvl="1" indent="-342900" algn="l">
              <a:buClr>
                <a:srgbClr val="C00000"/>
              </a:buClr>
              <a:buFont typeface="+mj-lt"/>
              <a:buAutoNum type="arabicPeriod"/>
            </a:pPr>
            <a:endParaRPr lang="en-US" sz="1800" b="0" dirty="0">
              <a:latin typeface="Calibri" panose="020F0502020204030204" pitchFamily="34" charset="0"/>
            </a:endParaRPr>
          </a:p>
          <a:p>
            <a:pPr marL="342900" lvl="1" indent="-342900" algn="l">
              <a:buClr>
                <a:srgbClr val="C00000"/>
              </a:buClr>
              <a:buFont typeface="+mj-lt"/>
              <a:buAutoNum type="arabicPeriod"/>
            </a:pPr>
            <a:endParaRPr lang="en-US" sz="1800" b="0" dirty="0">
              <a:latin typeface="Calibri" panose="020F0502020204030204" pitchFamily="34" charset="0"/>
            </a:endParaRPr>
          </a:p>
        </p:txBody>
      </p:sp>
      <p:sp>
        <p:nvSpPr>
          <p:cNvPr id="3" name="Title 2"/>
          <p:cNvSpPr>
            <a:spLocks noGrp="1"/>
          </p:cNvSpPr>
          <p:nvPr>
            <p:ph type="title"/>
          </p:nvPr>
        </p:nvSpPr>
        <p:spPr/>
        <p:txBody>
          <a:bodyPr/>
          <a:lstStyle/>
          <a:p>
            <a:r>
              <a:rPr lang="en-US" dirty="0">
                <a:solidFill>
                  <a:srgbClr val="FFFF00"/>
                </a:solidFill>
                <a:latin typeface="Calibri" panose="020F0502020204030204" pitchFamily="34" charset="0"/>
              </a:rPr>
              <a:t>Scenarios</a:t>
            </a:r>
            <a:r>
              <a:rPr lang="en-US" dirty="0">
                <a:solidFill>
                  <a:schemeClr val="bg1"/>
                </a:solidFill>
                <a:latin typeface="Calibri" panose="020F0502020204030204" pitchFamily="34" charset="0"/>
              </a:rPr>
              <a:t> - </a:t>
            </a:r>
            <a:r>
              <a:rPr lang="en-US" dirty="0">
                <a:latin typeface="Calibri" panose="020F0502020204030204" pitchFamily="34" charset="0"/>
              </a:rPr>
              <a:t>compensation for work schedule changes</a:t>
            </a:r>
          </a:p>
        </p:txBody>
      </p:sp>
    </p:spTree>
    <p:extLst>
      <p:ext uri="{BB962C8B-B14F-4D97-AF65-F5344CB8AC3E}">
        <p14:creationId xmlns:p14="http://schemas.microsoft.com/office/powerpoint/2010/main" val="2087856332"/>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561341" y="2070100"/>
            <a:ext cx="7162801" cy="5642293"/>
          </a:xfrm>
          <a:prstGeom prst="rect">
            <a:avLst/>
          </a:prstGeom>
        </p:spPr>
        <p:txBody>
          <a:bodyPr lIns="0" tIns="0" rIns="0" bIns="0">
            <a:normAutofit/>
          </a:bodyPr>
          <a:lstStyle/>
          <a:p>
            <a:pPr lvl="0" defTabSz="438911">
              <a:defRPr sz="1800" b="0" cap="none" spc="0">
                <a:solidFill>
                  <a:srgbClr val="000000"/>
                </a:solidFill>
              </a:defRPr>
            </a:pPr>
            <a:br>
              <a:rPr b="1" dirty="0"/>
            </a:br>
            <a:br>
              <a:rPr b="1" dirty="0"/>
            </a:br>
            <a:br>
              <a:rPr b="1" dirty="0"/>
            </a:br>
            <a:br>
              <a:rPr b="1" dirty="0"/>
            </a:br>
            <a:br>
              <a:rPr b="1" dirty="0"/>
            </a:br>
            <a:br>
              <a:rPr b="1" dirty="0"/>
            </a:br>
            <a:br>
              <a:rPr b="1" dirty="0"/>
            </a:br>
            <a:br>
              <a:rPr b="1" dirty="0"/>
            </a:br>
            <a:r>
              <a:rPr sz="4400" b="1" cap="all" dirty="0">
                <a:solidFill>
                  <a:srgbClr val="FFFF00"/>
                </a:solidFill>
                <a:latin typeface="Calibri" panose="020F0502020204030204" pitchFamily="34" charset="0"/>
              </a:rPr>
              <a:t>206-684-4500</a:t>
            </a:r>
          </a:p>
        </p:txBody>
      </p:sp>
      <p:sp>
        <p:nvSpPr>
          <p:cNvPr id="178" name="Shape 178"/>
          <p:cNvSpPr/>
          <p:nvPr/>
        </p:nvSpPr>
        <p:spPr>
          <a:xfrm>
            <a:off x="17780" y="4419600"/>
            <a:ext cx="6629400" cy="126188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3800" i="1">
                <a:solidFill>
                  <a:srgbClr val="FCFDF7"/>
                </a:solidFill>
                <a:latin typeface="Franklin Gothic Medium"/>
                <a:ea typeface="Franklin Gothic Medium"/>
                <a:cs typeface="Franklin Gothic Medium"/>
                <a:sym typeface="Franklin Gothic Medium"/>
              </a:defRPr>
            </a:lvl1pPr>
          </a:lstStyle>
          <a:p>
            <a:pPr lvl="0">
              <a:defRPr sz="1800" b="0" i="0">
                <a:solidFill>
                  <a:srgbClr val="000000"/>
                </a:solidFill>
              </a:defRPr>
            </a:pPr>
            <a:r>
              <a:rPr sz="3800" b="1" i="1" dirty="0">
                <a:solidFill>
                  <a:srgbClr val="FCFDF7"/>
                </a:solidFill>
                <a:latin typeface="Calibri" panose="020F0502020204030204" pitchFamily="34" charset="0"/>
              </a:rPr>
              <a:t>seattle.gov/laborstandard</a:t>
            </a:r>
            <a:r>
              <a:rPr lang="en-US" sz="3800" b="1" i="1" dirty="0">
                <a:solidFill>
                  <a:srgbClr val="FCFDF7"/>
                </a:solidFill>
                <a:latin typeface="Calibri" panose="020F0502020204030204" pitchFamily="34" charset="0"/>
              </a:rPr>
              <a:t>s laborstandards@seattle.gov</a:t>
            </a:r>
          </a:p>
        </p:txBody>
      </p:sp>
      <p:pic>
        <p:nvPicPr>
          <p:cNvPr id="4" name="Content Placeholder 3"/>
          <p:cNvPicPr>
            <a:picLocks noChangeAspect="1"/>
          </p:cNvPicPr>
          <p:nvPr/>
        </p:nvPicPr>
        <p:blipFill>
          <a:blip r:embed="rId2"/>
          <a:stretch>
            <a:fillRect/>
          </a:stretch>
        </p:blipFill>
        <p:spPr>
          <a:xfrm>
            <a:off x="7213424" y="4774548"/>
            <a:ext cx="1604224" cy="1580531"/>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0999" y="1981200"/>
            <a:ext cx="8407894" cy="4876800"/>
          </a:xfrm>
        </p:spPr>
        <p:txBody>
          <a:bodyPr/>
          <a:lstStyle/>
          <a:p>
            <a:pPr>
              <a:spcAft>
                <a:spcPts val="1200"/>
              </a:spcAft>
              <a:buClr>
                <a:srgbClr val="C00000"/>
              </a:buClr>
              <a:buFont typeface="Wingdings" panose="05000000000000000000" pitchFamily="2" charset="2"/>
              <a:buChar char="v"/>
            </a:pPr>
            <a:r>
              <a:rPr lang="en-US" b="0" dirty="0">
                <a:latin typeface="Calibri" panose="020F0502020204030204" pitchFamily="34" charset="0"/>
              </a:rPr>
              <a:t> </a:t>
            </a:r>
            <a:r>
              <a:rPr lang="en-US" dirty="0">
                <a:latin typeface="Calibri" panose="020F0502020204030204" pitchFamily="34" charset="0"/>
              </a:rPr>
              <a:t>Information compiled from 2012 to present</a:t>
            </a:r>
          </a:p>
          <a:p>
            <a:pPr>
              <a:spcAft>
                <a:spcPts val="1200"/>
              </a:spcAft>
              <a:buClr>
                <a:srgbClr val="C00000"/>
              </a:buClr>
              <a:buFont typeface="Wingdings" panose="05000000000000000000" pitchFamily="2" charset="2"/>
              <a:buChar char="v"/>
            </a:pPr>
            <a:r>
              <a:rPr lang="en-US" dirty="0">
                <a:latin typeface="Calibri" panose="020F0502020204030204" pitchFamily="34" charset="0"/>
              </a:rPr>
              <a:t> Monthly compilations from June 2015 to present</a:t>
            </a:r>
          </a:p>
          <a:p>
            <a:pPr marL="45720" indent="0">
              <a:spcAft>
                <a:spcPts val="1200"/>
              </a:spcAft>
              <a:buClr>
                <a:srgbClr val="C00000"/>
              </a:buClr>
              <a:buNone/>
            </a:pPr>
            <a:endParaRPr lang="en-US" dirty="0">
              <a:latin typeface="Calibri" panose="020F0502020204030204" pitchFamily="34" charset="0"/>
            </a:endParaRPr>
          </a:p>
          <a:p>
            <a:pPr marL="45720" indent="0" algn="ctr">
              <a:spcAft>
                <a:spcPts val="1200"/>
              </a:spcAft>
              <a:buClr>
                <a:srgbClr val="C00000"/>
              </a:buClr>
              <a:buNone/>
            </a:pPr>
            <a:r>
              <a:rPr lang="en-US" dirty="0">
                <a:solidFill>
                  <a:srgbClr val="0070C0"/>
                </a:solidFill>
                <a:latin typeface="Calibri" panose="020F0502020204030204" pitchFamily="34" charset="0"/>
              </a:rPr>
              <a:t>http://www.seattle.gov/laborstandards/data</a:t>
            </a:r>
          </a:p>
        </p:txBody>
      </p:sp>
      <p:sp>
        <p:nvSpPr>
          <p:cNvPr id="4" name="Title 3"/>
          <p:cNvSpPr>
            <a:spLocks noGrp="1"/>
          </p:cNvSpPr>
          <p:nvPr>
            <p:ph type="title"/>
          </p:nvPr>
        </p:nvSpPr>
        <p:spPr/>
        <p:txBody>
          <a:bodyPr/>
          <a:lstStyle/>
          <a:p>
            <a:r>
              <a:rPr lang="en-US" sz="4000" dirty="0">
                <a:latin typeface="Calibri" panose="020F0502020204030204" pitchFamily="34" charset="0"/>
              </a:rPr>
              <a:t>OLS Monthly dashboards</a:t>
            </a:r>
            <a:endParaRPr lang="en-US" sz="4000" dirty="0"/>
          </a:p>
        </p:txBody>
      </p:sp>
    </p:spTree>
    <p:extLst>
      <p:ext uri="{BB962C8B-B14F-4D97-AF65-F5344CB8AC3E}">
        <p14:creationId xmlns:p14="http://schemas.microsoft.com/office/powerpoint/2010/main" val="11447603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35" y="685800"/>
            <a:ext cx="7205746" cy="1056319"/>
          </a:xfrm>
        </p:spPr>
        <p:txBody>
          <a:bodyPr anchor="ctr">
            <a:normAutofit/>
          </a:bodyPr>
          <a:lstStyle/>
          <a:p>
            <a:pPr algn="ctr"/>
            <a:r>
              <a:rPr lang="en-US" sz="3600" dirty="0">
                <a:latin typeface="Calibri" panose="020F0502020204030204" pitchFamily="34" charset="0"/>
              </a:rPr>
              <a:t>March 2017 - Dashboard</a:t>
            </a:r>
          </a:p>
        </p:txBody>
      </p:sp>
      <p:sp>
        <p:nvSpPr>
          <p:cNvPr id="3" name="Text Placeholder 2"/>
          <p:cNvSpPr>
            <a:spLocks noGrp="1"/>
          </p:cNvSpPr>
          <p:nvPr>
            <p:ph type="body" idx="1"/>
          </p:nvPr>
        </p:nvSpPr>
        <p:spPr>
          <a:xfrm>
            <a:off x="846535" y="2173476"/>
            <a:ext cx="3483864" cy="801943"/>
          </a:xfrm>
        </p:spPr>
        <p:txBody>
          <a:bodyPr anchor="t">
            <a:normAutofit/>
          </a:bodyPr>
          <a:lstStyle/>
          <a:p>
            <a:r>
              <a:rPr lang="en-US" b="1" dirty="0">
                <a:solidFill>
                  <a:srgbClr val="0070C0"/>
                </a:solidFill>
                <a:latin typeface="Calibri" panose="020F0502020204030204" pitchFamily="34" charset="0"/>
              </a:rPr>
              <a:t>Employer </a:t>
            </a:r>
            <a:r>
              <a:rPr lang="en-US" b="1" dirty="0">
                <a:solidFill>
                  <a:schemeClr val="tx1"/>
                </a:solidFill>
                <a:latin typeface="Calibri" panose="020F0502020204030204" pitchFamily="34" charset="0"/>
              </a:rPr>
              <a:t>Inquiries / total</a:t>
            </a:r>
            <a:r>
              <a:rPr lang="en-US" dirty="0"/>
              <a:t>	</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889798326"/>
              </p:ext>
            </p:extLst>
          </p:nvPr>
        </p:nvGraphicFramePr>
        <p:xfrm>
          <a:off x="846535" y="3088482"/>
          <a:ext cx="3483769" cy="18704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p:txBody>
          <a:bodyPr anchor="t">
            <a:normAutofit/>
          </a:bodyPr>
          <a:lstStyle/>
          <a:p>
            <a:r>
              <a:rPr lang="en-US" b="1" dirty="0">
                <a:solidFill>
                  <a:srgbClr val="C00000"/>
                </a:solidFill>
                <a:latin typeface="Calibri" panose="020F0502020204030204" pitchFamily="34" charset="0"/>
              </a:rPr>
              <a:t>Employee</a:t>
            </a:r>
            <a:r>
              <a:rPr lang="en-US" b="1" dirty="0">
                <a:solidFill>
                  <a:schemeClr val="tx1"/>
                </a:solidFill>
                <a:latin typeface="Calibri" panose="020F0502020204030204" pitchFamily="34" charset="0"/>
              </a:rPr>
              <a:t> Inquiries / total</a:t>
            </a:r>
          </a:p>
        </p:txBody>
      </p:sp>
      <p:graphicFrame>
        <p:nvGraphicFramePr>
          <p:cNvPr id="10" name="Content Placeholder 8"/>
          <p:cNvGraphicFramePr>
            <a:graphicFrameLocks noGrp="1"/>
          </p:cNvGraphicFramePr>
          <p:nvPr>
            <p:ph sz="quarter" idx="4"/>
            <p:extLst>
              <p:ext uri="{D42A27DB-BD31-4B8C-83A1-F6EECF244321}">
                <p14:modId xmlns:p14="http://schemas.microsoft.com/office/powerpoint/2010/main" val="1746137227"/>
              </p:ext>
            </p:extLst>
          </p:nvPr>
        </p:nvGraphicFramePr>
        <p:xfrm>
          <a:off x="4570810" y="3086100"/>
          <a:ext cx="3483769" cy="186571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endParaRPr lang="en-US" b="1" dirty="0"/>
          </a:p>
        </p:txBody>
      </p:sp>
      <p:pic>
        <p:nvPicPr>
          <p:cNvPr id="11" name="Content Placeholder 3"/>
          <p:cNvPicPr>
            <a:picLocks noChangeAspect="1"/>
          </p:cNvPicPr>
          <p:nvPr/>
        </p:nvPicPr>
        <p:blipFill>
          <a:blip r:embed="rId4"/>
          <a:stretch>
            <a:fillRect/>
          </a:stretch>
        </p:blipFill>
        <p:spPr>
          <a:xfrm>
            <a:off x="7924800" y="5410200"/>
            <a:ext cx="789356" cy="777698"/>
          </a:xfrm>
          <a:prstGeom prst="rect">
            <a:avLst/>
          </a:prstGeom>
        </p:spPr>
      </p:pic>
    </p:spTree>
    <p:extLst>
      <p:ext uri="{BB962C8B-B14F-4D97-AF65-F5344CB8AC3E}">
        <p14:creationId xmlns:p14="http://schemas.microsoft.com/office/powerpoint/2010/main" val="864470023"/>
      </p:ext>
    </p:extLst>
  </p:cSld>
  <p:clrMapOvr>
    <a:masterClrMapping/>
  </p:clrMapOvr>
</p:sld>
</file>

<file path=ppt/theme/theme1.xml><?xml version="1.0" encoding="utf-8"?>
<a:theme xmlns:a="http://schemas.openxmlformats.org/drawingml/2006/main" name="Default">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34817"/>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5707</TotalTime>
  <Words>4366</Words>
  <Application>Microsoft Office PowerPoint</Application>
  <PresentationFormat>On-screen Show (4:3)</PresentationFormat>
  <Paragraphs>534</Paragraphs>
  <Slides>74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Calibri</vt:lpstr>
      <vt:lpstr>Franklin Gothic Medium</vt:lpstr>
      <vt:lpstr>Helvetica</vt:lpstr>
      <vt:lpstr>Helvetica Neue</vt:lpstr>
      <vt:lpstr>Times New Roman</vt:lpstr>
      <vt:lpstr>Trebuchet MS</vt:lpstr>
      <vt:lpstr>Webdings</vt:lpstr>
      <vt:lpstr>Wingdings</vt:lpstr>
      <vt:lpstr>Default</vt:lpstr>
      <vt:lpstr>     Secure Scheduling</vt:lpstr>
      <vt:lpstr>OLS Mission</vt:lpstr>
      <vt:lpstr>OLS HISTORY</vt:lpstr>
      <vt:lpstr>OLS STAFF</vt:lpstr>
      <vt:lpstr>OLS STAFF</vt:lpstr>
      <vt:lpstr>BUSINESS QUESTIONS</vt:lpstr>
      <vt:lpstr>OLS Monthly dashboards </vt:lpstr>
      <vt:lpstr>OLS Monthly dashboards</vt:lpstr>
      <vt:lpstr>March 2017 - Dashboard</vt:lpstr>
      <vt:lpstr>March 2017 - Dashboard</vt:lpstr>
      <vt:lpstr>March 2017 - Dashboard</vt:lpstr>
      <vt:lpstr>March 2017 - Dashboard</vt:lpstr>
      <vt:lpstr>Secure scheduling </vt:lpstr>
      <vt:lpstr>PowerPoint Presentation</vt:lpstr>
      <vt:lpstr>HOURLY EMPLOYEES</vt:lpstr>
      <vt:lpstr>Large food services &amp; Retail</vt:lpstr>
      <vt:lpstr>NAICS Code</vt:lpstr>
      <vt:lpstr>NAICS CODE</vt:lpstr>
      <vt:lpstr>Scheduling requirements</vt:lpstr>
      <vt:lpstr>Good faith estimate</vt:lpstr>
      <vt:lpstr>Good faith estimate</vt:lpstr>
      <vt:lpstr>Good faith estimate</vt:lpstr>
      <vt:lpstr>Example – Good Faith estimate</vt:lpstr>
      <vt:lpstr>EXAMPLES – 30% SIGNIFICANT CHANGE</vt:lpstr>
      <vt:lpstr>Right to request</vt:lpstr>
      <vt:lpstr>Right to request</vt:lpstr>
      <vt:lpstr>major life event</vt:lpstr>
      <vt:lpstr>major life event</vt:lpstr>
      <vt:lpstr>Bona fide business reason</vt:lpstr>
      <vt:lpstr> Bona fide business reason</vt:lpstr>
      <vt:lpstr>Right to rest</vt:lpstr>
      <vt:lpstr>Right to rest</vt:lpstr>
      <vt:lpstr>Advance notice of work schedule</vt:lpstr>
      <vt:lpstr>EXCEPTIONS Advance notice of schedule</vt:lpstr>
      <vt:lpstr>pay for schedule changes</vt:lpstr>
      <vt:lpstr>PAY for schedule changes</vt:lpstr>
      <vt:lpstr>Exceptions PAY for schedule changes</vt:lpstr>
      <vt:lpstr>Exceptions PAY for schedule changes</vt:lpstr>
      <vt:lpstr>Exceptions PAY for schedule changes</vt:lpstr>
      <vt:lpstr>Exceptions PAY for schedule changes</vt:lpstr>
      <vt:lpstr>Exceptions Compensation for schedule changes</vt:lpstr>
      <vt:lpstr>Access to hours</vt:lpstr>
      <vt:lpstr>Access to hours</vt:lpstr>
      <vt:lpstr>Access to hours</vt:lpstr>
      <vt:lpstr>Access to hours</vt:lpstr>
      <vt:lpstr>Access to hours</vt:lpstr>
      <vt:lpstr>Exceptions - access to hours</vt:lpstr>
      <vt:lpstr>Exceptions - access to hours</vt:lpstr>
      <vt:lpstr>OTHER requirements</vt:lpstr>
      <vt:lpstr>Record keeping</vt:lpstr>
      <vt:lpstr>Record keeping – 3 years</vt:lpstr>
      <vt:lpstr>Notice &amp; posting</vt:lpstr>
      <vt:lpstr>WORKPLACE POSTER</vt:lpstr>
      <vt:lpstr>Notice &amp; Posting</vt:lpstr>
      <vt:lpstr>retaliation</vt:lpstr>
      <vt:lpstr>retaliation</vt:lpstr>
      <vt:lpstr>waiver</vt:lpstr>
      <vt:lpstr>waiver</vt:lpstr>
      <vt:lpstr>Employees who are jointly employed</vt:lpstr>
      <vt:lpstr>Employees who are jointly employed</vt:lpstr>
      <vt:lpstr>enforcement </vt:lpstr>
      <vt:lpstr>Soft launch</vt:lpstr>
      <vt:lpstr>private right of action</vt:lpstr>
      <vt:lpstr>investigation</vt:lpstr>
      <vt:lpstr>PowerPoint Presentation</vt:lpstr>
      <vt:lpstr>PowerPoint Presentation</vt:lpstr>
      <vt:lpstr>CHECKLIST &amp; scenarios</vt:lpstr>
      <vt:lpstr>Checklist</vt:lpstr>
      <vt:lpstr>Checklist</vt:lpstr>
      <vt:lpstr>ScenarioS - bona fide business reasons</vt:lpstr>
      <vt:lpstr>Scenarios - major life events</vt:lpstr>
      <vt:lpstr>Scenario - Right to request</vt:lpstr>
      <vt:lpstr>Scenarios - compensation for work schedule changes</vt:lpstr>
      <vt:lpstr>        206-684-4500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Office for civil rights office of labor standards  MINIMUM WAGE  &amp; Wage Theft APRIL 1, 2015</dc:title>
  <dc:creator>Bull, Karina</dc:creator>
  <cp:lastModifiedBy>Bull, Karina</cp:lastModifiedBy>
  <cp:revision>401</cp:revision>
  <cp:lastPrinted>2017-05-11T19:51:36Z</cp:lastPrinted>
  <dcterms:modified xsi:type="dcterms:W3CDTF">2017-05-19T06:20:12Z</dcterms:modified>
</cp:coreProperties>
</file>