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54"/>
  </p:notesMasterIdLst>
  <p:sldIdLst>
    <p:sldId id="256" r:id="rId5"/>
    <p:sldId id="616" r:id="rId6"/>
    <p:sldId id="656" r:id="rId7"/>
    <p:sldId id="657" r:id="rId8"/>
    <p:sldId id="613" r:id="rId9"/>
    <p:sldId id="602" r:id="rId10"/>
    <p:sldId id="577" r:id="rId11"/>
    <p:sldId id="482" r:id="rId12"/>
    <p:sldId id="615" r:id="rId13"/>
    <p:sldId id="484" r:id="rId14"/>
    <p:sldId id="485" r:id="rId15"/>
    <p:sldId id="483" r:id="rId16"/>
    <p:sldId id="518" r:id="rId17"/>
    <p:sldId id="622" r:id="rId18"/>
    <p:sldId id="587" r:id="rId19"/>
    <p:sldId id="520" r:id="rId20"/>
    <p:sldId id="590" r:id="rId21"/>
    <p:sldId id="536" r:id="rId22"/>
    <p:sldId id="591" r:id="rId23"/>
    <p:sldId id="603" r:id="rId24"/>
    <p:sldId id="604" r:id="rId25"/>
    <p:sldId id="514" r:id="rId26"/>
    <p:sldId id="582" r:id="rId27"/>
    <p:sldId id="609" r:id="rId28"/>
    <p:sldId id="614" r:id="rId29"/>
    <p:sldId id="515" r:id="rId30"/>
    <p:sldId id="583" r:id="rId31"/>
    <p:sldId id="579" r:id="rId32"/>
    <p:sldId id="618" r:id="rId33"/>
    <p:sldId id="517" r:id="rId34"/>
    <p:sldId id="586" r:id="rId35"/>
    <p:sldId id="619" r:id="rId36"/>
    <p:sldId id="592" r:id="rId37"/>
    <p:sldId id="624" r:id="rId38"/>
    <p:sldId id="523" r:id="rId39"/>
    <p:sldId id="594" r:id="rId40"/>
    <p:sldId id="605" r:id="rId41"/>
    <p:sldId id="600" r:id="rId42"/>
    <p:sldId id="595" r:id="rId43"/>
    <p:sldId id="601" r:id="rId44"/>
    <p:sldId id="596" r:id="rId45"/>
    <p:sldId id="597" r:id="rId46"/>
    <p:sldId id="524" r:id="rId47"/>
    <p:sldId id="539" r:id="rId48"/>
    <p:sldId id="599" r:id="rId49"/>
    <p:sldId id="620" r:id="rId50"/>
    <p:sldId id="621" r:id="rId51"/>
    <p:sldId id="611" r:id="rId52"/>
    <p:sldId id="658" r:id="rId53"/>
  </p:sldIdLst>
  <p:sldSz cx="12192000" cy="6858000"/>
  <p:notesSz cx="7010400" cy="92964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Franklin Gothic Medium" panose="020B0603020102020204" pitchFamily="34" charset="0"/>
      <p:regular r:id="rId59"/>
      <p:italic r:id="rId60"/>
    </p:embeddedFont>
    <p:embeddedFont>
      <p:font typeface="Helvetica" panose="020B0604020202020204" pitchFamily="34" charset="0"/>
      <p:regular r:id="rId61"/>
      <p:bold r:id="rId62"/>
      <p:italic r:id="rId63"/>
      <p:boldItalic r:id="rId64"/>
    </p:embeddedFont>
    <p:embeddedFont>
      <p:font typeface="Seattle Text" pitchFamily="2" charset="0"/>
      <p:regular r:id="rId65"/>
      <p:bold r:id="rId66"/>
      <p:italic r:id="rId67"/>
      <p:boldItalic r:id="rId68"/>
    </p:embeddedFont>
    <p:embeddedFont>
      <p:font typeface="Webdings" panose="05030102010509060703" pitchFamily="18" charset="2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679EBB-A127-4D15-B2AA-CCBE973A78F0}">
          <p14:sldIdLst>
            <p14:sldId id="256"/>
            <p14:sldId id="616"/>
            <p14:sldId id="656"/>
            <p14:sldId id="657"/>
            <p14:sldId id="613"/>
            <p14:sldId id="602"/>
            <p14:sldId id="577"/>
            <p14:sldId id="482"/>
            <p14:sldId id="615"/>
            <p14:sldId id="484"/>
            <p14:sldId id="485"/>
            <p14:sldId id="483"/>
            <p14:sldId id="518"/>
            <p14:sldId id="622"/>
            <p14:sldId id="587"/>
            <p14:sldId id="520"/>
            <p14:sldId id="590"/>
            <p14:sldId id="536"/>
            <p14:sldId id="591"/>
            <p14:sldId id="603"/>
            <p14:sldId id="604"/>
            <p14:sldId id="514"/>
            <p14:sldId id="582"/>
            <p14:sldId id="609"/>
            <p14:sldId id="614"/>
            <p14:sldId id="515"/>
            <p14:sldId id="583"/>
            <p14:sldId id="579"/>
            <p14:sldId id="618"/>
            <p14:sldId id="517"/>
            <p14:sldId id="586"/>
            <p14:sldId id="619"/>
            <p14:sldId id="592"/>
            <p14:sldId id="624"/>
            <p14:sldId id="523"/>
            <p14:sldId id="594"/>
            <p14:sldId id="605"/>
            <p14:sldId id="600"/>
            <p14:sldId id="595"/>
            <p14:sldId id="601"/>
            <p14:sldId id="596"/>
            <p14:sldId id="597"/>
            <p14:sldId id="524"/>
            <p14:sldId id="539"/>
            <p14:sldId id="599"/>
            <p14:sldId id="620"/>
            <p14:sldId id="621"/>
            <p14:sldId id="611"/>
            <p14:sldId id="6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  <a:srgbClr val="6A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0D70B1-35BF-49C8-B3BC-7E80C5CB46E0}" type="datetimeFigureOut">
              <a:rPr lang="en-US" smtClean="0"/>
              <a:t>12/14/2018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D172FC-3929-4935-8FC1-3EFA199DC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8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2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5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63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2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1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59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87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55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66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2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8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01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59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3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83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57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0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66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1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4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9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79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92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55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84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614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03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9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521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28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0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5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0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4" y="0"/>
            <a:ext cx="12217054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054" y="0"/>
            <a:ext cx="12217054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12/14/2018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6" y="6248284"/>
            <a:ext cx="2141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Office of Labor Standards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3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Date (xx/xx/xxxx)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59540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12/14/2018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1" y="6248282"/>
            <a:ext cx="239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Office of Labor Standards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 userDrawn="1"/>
        </p:nvSpPr>
        <p:spPr>
          <a:xfrm>
            <a:off x="3827105" y="6248282"/>
            <a:ext cx="791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1523F-6D44-48D7-AAC0-92CBFFACE773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98BA1-0A78-495B-A01E-D68DFEB6D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7FFC-3244-479F-B1B1-49A1E41F1C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hyperlink" Target="mailto:206-Business.laborstands@seattle.go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hyperlink" Target="mailto:206-Business.laborstands@seattle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Secure Scheduling Ordinance</a:t>
            </a:r>
            <a:br>
              <a:rPr lang="en-US" dirty="0"/>
            </a:br>
            <a:r>
              <a:rPr lang="en-US" dirty="0"/>
              <a:t>Office of Labor Standards</a:t>
            </a:r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454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NAICS Code--Seattle Business license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07" y="1219201"/>
            <a:ext cx="6811108" cy="472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785217"/>
            <a:ext cx="88392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https://www.seattle.gov/licenses/find-a-business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6931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318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NAICS Code--Seattle Business license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20" y="1491949"/>
            <a:ext cx="7741470" cy="4162865"/>
          </a:xfrm>
          <a:prstGeom prst="rect">
            <a:avLst/>
          </a:prstGeom>
        </p:spPr>
      </p:pic>
      <p:sp>
        <p:nvSpPr>
          <p:cNvPr id="5" name="Arrow: Down 4"/>
          <p:cNvSpPr/>
          <p:nvPr/>
        </p:nvSpPr>
        <p:spPr>
          <a:xfrm rot="19780944">
            <a:off x="2528220" y="4453137"/>
            <a:ext cx="304800" cy="444336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D34817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atinLnBrk="1" hangingPunct="0"/>
            <a:endParaRPr lang="en-US" b="1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0FC97-1992-4B1F-B179-0BEAD5C4FB94}"/>
              </a:ext>
            </a:extLst>
          </p:cNvPr>
          <p:cNvSpPr txBox="1"/>
          <p:nvPr/>
        </p:nvSpPr>
        <p:spPr>
          <a:xfrm>
            <a:off x="1582890" y="833858"/>
            <a:ext cx="88392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https://www.seattle.gov/licenses/find-a-business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043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92053" y="1412044"/>
            <a:ext cx="8407894" cy="5319347"/>
          </a:xfrm>
        </p:spPr>
        <p:txBody>
          <a:bodyPr>
            <a:normAutofit/>
          </a:bodyPr>
          <a:lstStyle/>
          <a:p>
            <a:pPr marL="560070" indent="-514350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Advance notice of schedule</a:t>
            </a:r>
          </a:p>
          <a:p>
            <a:pPr marL="560070" indent="-514350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Pay for schedule changes</a:t>
            </a:r>
          </a:p>
          <a:p>
            <a:pPr marL="560070" indent="-514350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Good faith estimate of work schedule</a:t>
            </a:r>
          </a:p>
          <a:p>
            <a:pPr marL="560070" indent="-514350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Right to request input into work schedule</a:t>
            </a:r>
          </a:p>
          <a:p>
            <a:pPr marL="560070" indent="-514350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Right to rest between work shifts</a:t>
            </a:r>
          </a:p>
          <a:p>
            <a:pPr marL="560070" indent="-514350">
              <a:lnSpc>
                <a:spcPct val="12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Access to hours for current employees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530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Scheduling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68281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76401" y="2438400"/>
            <a:ext cx="8839199" cy="4419600"/>
          </a:xfrm>
        </p:spPr>
        <p:txBody>
          <a:bodyPr>
            <a:normAutofit/>
          </a:bodyPr>
          <a:lstStyle/>
          <a:p>
            <a:pPr marL="0" lvl="1" indent="0" algn="ctr">
              <a:buClr>
                <a:srgbClr val="C00000"/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Employer provides work schedule </a:t>
            </a:r>
          </a:p>
          <a:p>
            <a:pPr marL="0" lvl="1" indent="0" algn="ctr">
              <a:buClr>
                <a:srgbClr val="C00000"/>
              </a:buClr>
              <a:buNone/>
            </a:pPr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</a:rPr>
              <a:t>14</a:t>
            </a:r>
            <a:r>
              <a:rPr lang="en-US" sz="9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>
                <a:latin typeface="Calibri" panose="020F0502020204030204" pitchFamily="34" charset="0"/>
              </a:rPr>
              <a:t>days in advance.</a:t>
            </a:r>
          </a:p>
          <a:p>
            <a:pPr marL="0" lvl="1" indent="0" algn="ctr">
              <a:buClr>
                <a:srgbClr val="C00000"/>
              </a:buClr>
              <a:buNone/>
            </a:pPr>
            <a:endParaRPr lang="en-US" sz="23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Advance notice of work schedule</a:t>
            </a:r>
          </a:p>
        </p:txBody>
      </p:sp>
    </p:spTree>
    <p:extLst>
      <p:ext uri="{BB962C8B-B14F-4D97-AF65-F5344CB8AC3E}">
        <p14:creationId xmlns:p14="http://schemas.microsoft.com/office/powerpoint/2010/main" val="139308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602E85-7651-4F5A-9E3E-03283A92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530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Advance notice of work schedule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A8B6F-48E4-432C-8B69-F683AD6F6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02" y="1154545"/>
            <a:ext cx="7162800" cy="47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11349" y="1068540"/>
            <a:ext cx="10325686" cy="4720919"/>
          </a:xfrm>
        </p:spPr>
        <p:txBody>
          <a:bodyPr>
            <a:normAutofit fontScale="92500" lnSpcReduction="10000"/>
          </a:bodyPr>
          <a:lstStyle/>
          <a:p>
            <a:pPr marL="0" lvl="1" indent="0" algn="ctr">
              <a:buClr>
                <a:srgbClr val="C00000"/>
              </a:buClr>
              <a:buNone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3000" b="1" dirty="0">
                <a:latin typeface="Calibri" panose="020F0502020204030204" pitchFamily="34" charset="0"/>
              </a:rPr>
              <a:t>Exceptions for “new and returning employees”</a:t>
            </a:r>
          </a:p>
          <a:p>
            <a:pPr marL="914400" lvl="3" indent="-514350">
              <a:lnSpc>
                <a:spcPct val="13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</a:rPr>
              <a:t>Employees with a work schedule change. </a:t>
            </a:r>
          </a:p>
          <a:p>
            <a:pPr marL="914400" lvl="3" indent="-514350">
              <a:lnSpc>
                <a:spcPct val="13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</a:rPr>
              <a:t>New employees at time of hire.</a:t>
            </a:r>
          </a:p>
          <a:p>
            <a:pPr marL="914400" lvl="3" indent="-514350">
              <a:lnSpc>
                <a:spcPct val="13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</a:rPr>
              <a:t>Transfers, promotions, and new job classifications.</a:t>
            </a:r>
          </a:p>
          <a:p>
            <a:pPr marL="914400" lvl="3" indent="-514350">
              <a:lnSpc>
                <a:spcPct val="13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</a:rPr>
              <a:t>Employees who are jointly employed and starting a new assignment (e.g. employees provided by a staffing agency, contractor, subcontractor); and</a:t>
            </a:r>
          </a:p>
          <a:p>
            <a:pPr marL="914400" lvl="3" indent="-514350">
              <a:lnSpc>
                <a:spcPct val="13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</a:rPr>
              <a:t>Returning employees from a leave of absence.</a:t>
            </a:r>
          </a:p>
          <a:p>
            <a:pPr marL="1144272" lvl="3" indent="-5143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FFFF00"/>
                </a:solidFill>
                <a:latin typeface="Calibri" panose="020F0502020204030204" pitchFamily="34" charset="0"/>
              </a:rPr>
              <a:t>EXCEPTIONS </a:t>
            </a:r>
            <a:r>
              <a:rPr lang="en-US" sz="48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 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Advance notice of schedule</a:t>
            </a:r>
          </a:p>
        </p:txBody>
      </p:sp>
    </p:spTree>
    <p:extLst>
      <p:ext uri="{BB962C8B-B14F-4D97-AF65-F5344CB8AC3E}">
        <p14:creationId xmlns:p14="http://schemas.microsoft.com/office/powerpoint/2010/main" val="396718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3035" y="2165838"/>
            <a:ext cx="10892118" cy="2960077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14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Employer provides additional pay for employer-requested schedule changes      (with some exceptions).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607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Pay For Schedule Changes</a:t>
            </a:r>
          </a:p>
        </p:txBody>
      </p:sp>
    </p:spTree>
    <p:extLst>
      <p:ext uri="{BB962C8B-B14F-4D97-AF65-F5344CB8AC3E}">
        <p14:creationId xmlns:p14="http://schemas.microsoft.com/office/powerpoint/2010/main" val="201038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5855" y="1154545"/>
            <a:ext cx="10769991" cy="5138929"/>
          </a:xfrm>
        </p:spPr>
        <p:txBody>
          <a:bodyPr>
            <a:normAutofit/>
          </a:bodyPr>
          <a:lstStyle/>
          <a:p>
            <a:pPr marL="0" lvl="1" indent="0" algn="ctr">
              <a:buClr>
                <a:srgbClr val="C00000"/>
              </a:buClr>
              <a:buNone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600" b="1" dirty="0">
                <a:latin typeface="Calibri" panose="020F0502020204030204" pitchFamily="34" charset="0"/>
              </a:rPr>
              <a:t>Additional pay </a:t>
            </a:r>
            <a:r>
              <a:rPr lang="en-US" sz="2600" dirty="0">
                <a:latin typeface="Calibri" panose="020F0502020204030204" pitchFamily="34" charset="0"/>
              </a:rPr>
              <a:t>(i.e. “premium pay”) in addition to payment for hours worked.</a:t>
            </a:r>
          </a:p>
          <a:p>
            <a:pPr marL="1144272" lvl="3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dirty="0">
                <a:latin typeface="Calibri" panose="020F0502020204030204" pitchFamily="34" charset="0"/>
              </a:rPr>
              <a:t>Adding hours </a:t>
            </a:r>
            <a:r>
              <a:rPr lang="en-US" sz="2600" dirty="0">
                <a:latin typeface="Calibri" panose="020F0502020204030204" pitchFamily="34" charset="0"/>
              </a:rPr>
              <a:t>= Payment for one hour at the scheduled rate. </a:t>
            </a:r>
          </a:p>
          <a:p>
            <a:pPr marL="1601472" lvl="4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</a:rPr>
              <a:t>Pro-rated payment allowed for schedule changes that are less than one hour. </a:t>
            </a:r>
          </a:p>
          <a:p>
            <a:pPr marL="1601472" lvl="4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Employee right to decline.</a:t>
            </a:r>
          </a:p>
          <a:p>
            <a:pPr marL="1144272" lvl="3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600" b="1" dirty="0">
                <a:latin typeface="Calibri" panose="020F0502020204030204" pitchFamily="34" charset="0"/>
              </a:rPr>
              <a:t>Subtracting hours (including on-call shifts) </a:t>
            </a:r>
            <a:r>
              <a:rPr lang="en-US" sz="2600" dirty="0">
                <a:latin typeface="Calibri" panose="020F0502020204030204" pitchFamily="34" charset="0"/>
              </a:rPr>
              <a:t>= Payment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for half </a:t>
            </a:r>
            <a:r>
              <a:rPr lang="en-US" sz="2600" dirty="0">
                <a:latin typeface="Calibri" panose="020F0502020204030204" pitchFamily="34" charset="0"/>
              </a:rPr>
              <a:t>the hours not worked.</a:t>
            </a:r>
          </a:p>
          <a:p>
            <a:pPr marL="1601472" lvl="4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</a:rPr>
              <a:t>Grace period = 15 minutes.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45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Pay For Schedule Changes</a:t>
            </a:r>
          </a:p>
        </p:txBody>
      </p:sp>
    </p:spTree>
    <p:extLst>
      <p:ext uri="{BB962C8B-B14F-4D97-AF65-F5344CB8AC3E}">
        <p14:creationId xmlns:p14="http://schemas.microsoft.com/office/powerpoint/2010/main" val="38279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73306" y="2169460"/>
            <a:ext cx="8525435" cy="4876799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13000"/>
              </a:lnSpc>
              <a:buClr>
                <a:srgbClr val="C00000"/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Employer DOES NOT provide additional pay for certain schedule changes.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45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FFFF00"/>
                </a:solidFill>
                <a:latin typeface="Calibri" panose="020F0502020204030204" pitchFamily="34" charset="0"/>
              </a:rPr>
              <a:t>Exceptions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 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Pay For Schedule Changes</a:t>
            </a:r>
          </a:p>
        </p:txBody>
      </p:sp>
    </p:spTree>
    <p:extLst>
      <p:ext uri="{BB962C8B-B14F-4D97-AF65-F5344CB8AC3E}">
        <p14:creationId xmlns:p14="http://schemas.microsoft.com/office/powerpoint/2010/main" val="73050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89581" y="874636"/>
            <a:ext cx="6143898" cy="5108728"/>
          </a:xfrm>
        </p:spPr>
        <p:txBody>
          <a:bodyPr>
            <a:normAutofit fontScale="92500" lnSpcReduction="10000"/>
          </a:bodyPr>
          <a:lstStyle/>
          <a:p>
            <a:pPr marL="0" lvl="1" indent="0" algn="ctr">
              <a:buClr>
                <a:srgbClr val="C00000"/>
              </a:buClr>
              <a:buNone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14350" lvl="2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000" b="1" dirty="0">
                <a:latin typeface="Calibri" panose="020F0502020204030204" pitchFamily="34" charset="0"/>
              </a:rPr>
              <a:t>Employee-requested changes*</a:t>
            </a:r>
          </a:p>
          <a:p>
            <a:pPr marL="514350" lvl="2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000" b="1" dirty="0">
                <a:latin typeface="Calibri" panose="020F0502020204030204" pitchFamily="34" charset="0"/>
              </a:rPr>
              <a:t>Shift swaps</a:t>
            </a:r>
          </a:p>
          <a:p>
            <a:pPr marL="514350" lvl="2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000" b="1" dirty="0">
                <a:latin typeface="Calibri" panose="020F0502020204030204" pitchFamily="34" charset="0"/>
              </a:rPr>
              <a:t>Access to hours </a:t>
            </a:r>
          </a:p>
          <a:p>
            <a:pPr marL="514350" lvl="2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000" b="1" dirty="0">
                <a:latin typeface="Calibri" panose="020F0502020204030204" pitchFamily="34" charset="0"/>
              </a:rPr>
              <a:t>Discipline*</a:t>
            </a:r>
          </a:p>
          <a:p>
            <a:pPr marL="514350" lvl="2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000" b="1" dirty="0">
                <a:latin typeface="Calibri" panose="020F0502020204030204" pitchFamily="34" charset="0"/>
              </a:rPr>
              <a:t>Operations cannot begin or continue</a:t>
            </a:r>
          </a:p>
          <a:p>
            <a:pPr marL="514350" lvl="2" indent="-514350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Mass communication*</a:t>
            </a:r>
          </a:p>
          <a:p>
            <a:pPr marL="514350" lvl="2" indent="-514350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</a:rPr>
              <a:t>In-person group communication</a:t>
            </a:r>
          </a:p>
          <a:p>
            <a:pPr marL="514350" lvl="2" indent="-5143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sz="30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lvl="2" indent="0">
              <a:buClr>
                <a:srgbClr val="C00000"/>
              </a:buClr>
              <a:buNone/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</a:rPr>
              <a:t>* Record-keeping requirement</a:t>
            </a:r>
          </a:p>
          <a:p>
            <a:pPr marL="514350" lvl="2" indent="-514350">
              <a:buClr>
                <a:srgbClr val="C00000"/>
              </a:buClr>
              <a:buFont typeface="+mj-lt"/>
              <a:buAutoNum type="arabicPeriod" startAt="5"/>
            </a:pP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FFFF00"/>
                </a:solidFill>
                <a:latin typeface="Calibri" panose="020F0502020204030204" pitchFamily="34" charset="0"/>
              </a:rPr>
              <a:t>Exceptions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 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Pay For Schedule Changes</a:t>
            </a:r>
          </a:p>
        </p:txBody>
      </p:sp>
    </p:spTree>
    <p:extLst>
      <p:ext uri="{BB962C8B-B14F-4D97-AF65-F5344CB8AC3E}">
        <p14:creationId xmlns:p14="http://schemas.microsoft.com/office/powerpoint/2010/main" val="146149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457200"/>
            <a:ext cx="8534400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Thank you for joining 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our</a:t>
            </a:r>
          </a:p>
          <a:p>
            <a:pPr algn="ctr" latinLnBrk="1" hangingPunct="0"/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Secure Scheduling Webinar. </a:t>
            </a:r>
          </a:p>
          <a:p>
            <a:pPr algn="ctr" latinLnBrk="1" hangingPunct="0"/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sym typeface="Helvetica Neue"/>
              </a:rPr>
              <a:t>Before we begin, please mute </a:t>
            </a:r>
          </a:p>
          <a:p>
            <a:pPr algn="ctr" latinLnBrk="1" hangingPunct="0"/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sym typeface="Helvetica Neue"/>
              </a:rPr>
              <a:t>your microphone!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24788-7A31-4CF2-9E9B-803AF8CD8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54" y="3504185"/>
            <a:ext cx="2089792" cy="20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76400" y="1344706"/>
            <a:ext cx="8839200" cy="4492677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“Mass communication”</a:t>
            </a:r>
          </a:p>
          <a:p>
            <a:pPr marL="45720" indent="0"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Employer-initiated, written message sent to two or more employees about availability of additional hours due to a scheduled employee not being able to work.</a:t>
            </a:r>
          </a:p>
          <a:p>
            <a:pPr marL="45720" indent="0" algn="ctr">
              <a:spcBef>
                <a:spcPts val="1200"/>
              </a:spcBef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l">
              <a:spcBef>
                <a:spcPts val="1200"/>
              </a:spcBef>
              <a:buClrTx/>
              <a:buNone/>
            </a:pPr>
            <a:r>
              <a:rPr lang="en-US" sz="2400" b="1" dirty="0">
                <a:latin typeface="Calibri" panose="020F0502020204030204" pitchFamily="34" charset="0"/>
              </a:rPr>
              <a:t>Required information </a:t>
            </a:r>
            <a:endParaRPr lang="en-US" sz="2400" dirty="0">
              <a:latin typeface="Calibri" panose="020F0502020204030204" pitchFamily="34" charset="0"/>
            </a:endParaRPr>
          </a:p>
          <a:p>
            <a:pPr marL="708659" lvl="1" indent="-342900">
              <a:spcBef>
                <a:spcPts val="12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The message is a mass communication;</a:t>
            </a:r>
          </a:p>
          <a:p>
            <a:pPr marL="708659" lvl="1" indent="-342900">
              <a:spcBef>
                <a:spcPts val="12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Accepting the offer of additional hours is voluntary and the employee has the right to decline such hours; and</a:t>
            </a:r>
          </a:p>
          <a:p>
            <a:pPr marL="708659" lvl="1" indent="-342900">
              <a:spcBef>
                <a:spcPts val="12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Accepting such hours does not require the employer to provide additional pay for work schedule changes.</a:t>
            </a:r>
          </a:p>
          <a:p>
            <a:pPr marL="388620" indent="-342900">
              <a:buClr>
                <a:srgbClr val="C00000"/>
              </a:buClr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5000" dirty="0">
                <a:solidFill>
                  <a:srgbClr val="FFFF00"/>
                </a:solidFill>
                <a:latin typeface="Calibri" panose="020F0502020204030204" pitchFamily="34" charset="0"/>
              </a:rPr>
              <a:t>Exceptions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 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Pay For Schedule Changes</a:t>
            </a:r>
          </a:p>
        </p:txBody>
      </p:sp>
    </p:spTree>
    <p:extLst>
      <p:ext uri="{BB962C8B-B14F-4D97-AF65-F5344CB8AC3E}">
        <p14:creationId xmlns:p14="http://schemas.microsoft.com/office/powerpoint/2010/main" val="3625001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76401" y="1311564"/>
            <a:ext cx="8839199" cy="5546438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“In-person group communication”</a:t>
            </a:r>
          </a:p>
          <a:p>
            <a:pPr marL="45720" indent="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Employer-initiated, discussion with two or more employees about availability of additional hours due to unanticipated customer needs. Hours must be consecutive to current shift.</a:t>
            </a:r>
          </a:p>
          <a:p>
            <a:pPr marL="45720" indent="0" algn="ctr">
              <a:buNone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dirty="0">
                <a:latin typeface="Calibri" panose="020F0502020204030204" pitchFamily="34" charset="0"/>
              </a:rPr>
              <a:t>Required information </a:t>
            </a:r>
            <a:endParaRPr lang="en-US" sz="2400" dirty="0">
              <a:latin typeface="Calibri" panose="020F0502020204030204" pitchFamily="34" charset="0"/>
            </a:endParaRPr>
          </a:p>
          <a:p>
            <a:pPr marL="982979" lvl="2" indent="-3429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Accepting the offer of additional hours is voluntary and the employee has the right to decline such hours; and</a:t>
            </a:r>
          </a:p>
          <a:p>
            <a:pPr marL="982979" lvl="2" indent="-3429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Accepting such hours does not require the employer to provide additional pay for work schedule changes.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454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5000" dirty="0">
                <a:solidFill>
                  <a:srgbClr val="FFFF00"/>
                </a:solidFill>
                <a:latin typeface="Calibri" panose="020F0502020204030204" pitchFamily="34" charset="0"/>
              </a:rPr>
              <a:t>Exceptions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 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Pay For Schedule Changes</a:t>
            </a:r>
          </a:p>
        </p:txBody>
      </p:sp>
    </p:spTree>
    <p:extLst>
      <p:ext uri="{BB962C8B-B14F-4D97-AF65-F5344CB8AC3E}">
        <p14:creationId xmlns:p14="http://schemas.microsoft.com/office/powerpoint/2010/main" val="221553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7400" y="2362200"/>
            <a:ext cx="8538882" cy="4876800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14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Employer provides written estimate of median hours and on-call shifts.</a:t>
            </a:r>
          </a:p>
          <a:p>
            <a:pPr marL="0" lvl="1" indent="0" algn="ctr">
              <a:buClr>
                <a:srgbClr val="C00000"/>
              </a:buClr>
              <a:buNone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Good Faith Estimate</a:t>
            </a:r>
          </a:p>
        </p:txBody>
      </p:sp>
    </p:spTree>
    <p:extLst>
      <p:ext uri="{BB962C8B-B14F-4D97-AF65-F5344CB8AC3E}">
        <p14:creationId xmlns:p14="http://schemas.microsoft.com/office/powerpoint/2010/main" val="431047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4277" y="1034347"/>
            <a:ext cx="11817723" cy="5138929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lvl="1" indent="-45720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Employer provides written information.</a:t>
            </a:r>
          </a:p>
          <a:p>
            <a:pPr marL="1087122" lvl="3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Median hours </a:t>
            </a:r>
            <a:r>
              <a:rPr lang="en-US" sz="2200" dirty="0">
                <a:latin typeface="Calibri" panose="020F0502020204030204" pitchFamily="34" charset="0"/>
              </a:rPr>
              <a:t>per work schedule over one year period (divided into quarters);</a:t>
            </a:r>
          </a:p>
          <a:p>
            <a:pPr marL="1087122" lvl="3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On-call shifts.</a:t>
            </a:r>
          </a:p>
          <a:p>
            <a:pPr marL="457200" lvl="1" indent="-45720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New employees. Provide GFE at time of hire. </a:t>
            </a:r>
          </a:p>
          <a:p>
            <a:pPr marL="457200" lvl="1" indent="-45720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Existing employees. </a:t>
            </a:r>
          </a:p>
          <a:p>
            <a:pPr marL="1087122" lvl="3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Revise GFE once every year;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</a:p>
          <a:p>
            <a:pPr marL="1087122" lvl="3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</a:rPr>
              <a:t>Revise GFE when an employee provides notice of a “significant change” </a:t>
            </a:r>
            <a:r>
              <a:rPr lang="en-US" sz="2200" dirty="0">
                <a:latin typeface="Calibri" panose="020F0502020204030204" pitchFamily="34" charset="0"/>
              </a:rPr>
              <a:t>(30% change over a quarter period) between median hours in GFE and advance work schedule.</a:t>
            </a:r>
          </a:p>
          <a:p>
            <a:pPr marL="457200" lvl="1" indent="-45720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Translations required. </a:t>
            </a:r>
            <a:r>
              <a:rPr lang="en-US" sz="2200" dirty="0">
                <a:latin typeface="Calibri" panose="020F0502020204030204" pitchFamily="34" charset="0"/>
              </a:rPr>
              <a:t>Provide GFE in English and primary language of the employee.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Good Faith Estimate</a:t>
            </a:r>
          </a:p>
        </p:txBody>
      </p:sp>
    </p:spTree>
    <p:extLst>
      <p:ext uri="{BB962C8B-B14F-4D97-AF65-F5344CB8AC3E}">
        <p14:creationId xmlns:p14="http://schemas.microsoft.com/office/powerpoint/2010/main" val="371146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90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Good Faith Estimate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39" y="1157307"/>
            <a:ext cx="3642946" cy="47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9063"/>
            <a:ext cx="3752851" cy="4856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A86DA7-9501-4786-98F6-79CE2E4887AE}"/>
              </a:ext>
            </a:extLst>
          </p:cNvPr>
          <p:cNvSpPr txBox="1"/>
          <p:nvPr/>
        </p:nvSpPr>
        <p:spPr>
          <a:xfrm>
            <a:off x="1676400" y="729736"/>
            <a:ext cx="88392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http://www.seattle.gov/laborstandards/ordinances/secure-scheduling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8427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207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Good Faith Estimate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86DA7-9501-4786-98F6-79CE2E4887AE}"/>
              </a:ext>
            </a:extLst>
          </p:cNvPr>
          <p:cNvSpPr txBox="1"/>
          <p:nvPr/>
        </p:nvSpPr>
        <p:spPr>
          <a:xfrm>
            <a:off x="1743186" y="740663"/>
            <a:ext cx="88392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http://www.seattle.gov/laborstandards/ordinances/secure-scheduling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98833-91BB-49A3-9FA7-41B4305956BA}"/>
              </a:ext>
            </a:extLst>
          </p:cNvPr>
          <p:cNvPicPr/>
          <p:nvPr/>
        </p:nvPicPr>
        <p:blipFill rotWithShape="1">
          <a:blip r:embed="rId3"/>
          <a:srcRect l="6891" t="17983" r="9135" b="6545"/>
          <a:stretch/>
        </p:blipFill>
        <p:spPr bwMode="auto">
          <a:xfrm>
            <a:off x="1740625" y="1132073"/>
            <a:ext cx="871001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08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76400" y="2286000"/>
            <a:ext cx="8839200" cy="4572000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Employee can request schedule preferences prior to posted </a:t>
            </a:r>
          </a:p>
          <a:p>
            <a:pPr marL="0" lvl="1" indent="0" algn="ctr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work schedule.</a:t>
            </a:r>
          </a:p>
          <a:p>
            <a:pPr marL="0" lvl="1" indent="0" algn="ctr">
              <a:buClr>
                <a:srgbClr val="C00000"/>
              </a:buClr>
              <a:buNone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45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Right To Request</a:t>
            </a:r>
          </a:p>
        </p:txBody>
      </p:sp>
    </p:spTree>
    <p:extLst>
      <p:ext uri="{BB962C8B-B14F-4D97-AF65-F5344CB8AC3E}">
        <p14:creationId xmlns:p14="http://schemas.microsoft.com/office/powerpoint/2010/main" val="2554839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6824" y="1136073"/>
            <a:ext cx="10892117" cy="5138929"/>
          </a:xfrm>
        </p:spPr>
        <p:txBody>
          <a:bodyPr>
            <a:normAutofit/>
          </a:bodyPr>
          <a:lstStyle/>
          <a:p>
            <a:pPr marL="0" lvl="1" indent="0" algn="ctr">
              <a:buClr>
                <a:srgbClr val="C00000"/>
              </a:buClr>
              <a:buNone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Employee can request specific times and locations of work.</a:t>
            </a: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Employer must complete </a:t>
            </a:r>
            <a:r>
              <a:rPr lang="en-US" sz="2400" b="1" dirty="0">
                <a:latin typeface="Calibri" panose="020F0502020204030204" pitchFamily="34" charset="0"/>
              </a:rPr>
              <a:t>“interactive process” </a:t>
            </a:r>
            <a:r>
              <a:rPr lang="en-US" sz="2400" dirty="0">
                <a:latin typeface="Calibri" panose="020F0502020204030204" pitchFamily="34" charset="0"/>
              </a:rPr>
              <a:t>within 3 weeks.</a:t>
            </a: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Employer has increased obligations for requests due to </a:t>
            </a:r>
            <a:r>
              <a:rPr lang="en-US" sz="2400" b="1" dirty="0">
                <a:latin typeface="Calibri" panose="020F0502020204030204" pitchFamily="34" charset="0"/>
              </a:rPr>
              <a:t>“major life events.”</a:t>
            </a:r>
          </a:p>
          <a:p>
            <a:pPr marL="1087122" lvl="3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Grant such requests unless there is a bona fide business reason for denial.</a:t>
            </a:r>
          </a:p>
          <a:p>
            <a:pPr marL="1087122" lvl="3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Provide a written response (e.g. written schedule for grants).</a:t>
            </a: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Employer can ask for </a:t>
            </a:r>
            <a:r>
              <a:rPr lang="en-US" sz="2400" b="1" dirty="0">
                <a:latin typeface="Calibri" panose="020F0502020204030204" pitchFamily="34" charset="0"/>
              </a:rPr>
              <a:t>“verifying information” </a:t>
            </a:r>
            <a:r>
              <a:rPr lang="en-US" sz="2400" dirty="0">
                <a:latin typeface="Calibri" panose="020F0502020204030204" pitchFamily="34" charset="0"/>
              </a:rPr>
              <a:t>of major life event.</a:t>
            </a:r>
          </a:p>
          <a:p>
            <a:pPr marL="1087122" lvl="3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Inform employee of ability to redact private information.</a:t>
            </a:r>
          </a:p>
          <a:p>
            <a:pPr marL="1087122" lvl="3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Accept written statement from employee or other documents described in SS rules.</a:t>
            </a:r>
          </a:p>
          <a:p>
            <a:pPr marL="0" lvl="1" indent="0">
              <a:buClr>
                <a:srgbClr val="C00000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607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Right To Request</a:t>
            </a:r>
          </a:p>
        </p:txBody>
      </p:sp>
    </p:spTree>
    <p:extLst>
      <p:ext uri="{BB962C8B-B14F-4D97-AF65-F5344CB8AC3E}">
        <p14:creationId xmlns:p14="http://schemas.microsoft.com/office/powerpoint/2010/main" val="2984832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41294" y="1514764"/>
            <a:ext cx="10730753" cy="5343236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2400" b="1" dirty="0">
                <a:latin typeface="Calibri" panose="020F0502020204030204" pitchFamily="34" charset="0"/>
              </a:rPr>
              <a:t>Important, serious or significant event related to employee's access to the workplace due to:</a:t>
            </a:r>
          </a:p>
          <a:p>
            <a:pPr marL="1154431" lvl="2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5000"/>
              <a:buFont typeface="Webdings" panose="05030102010509060703" pitchFamily="18" charset="2"/>
              <a:buChar char=""/>
            </a:pPr>
            <a:r>
              <a:rPr lang="en-US" dirty="0">
                <a:latin typeface="Calibri" panose="020F0502020204030204" pitchFamily="34" charset="0"/>
              </a:rPr>
              <a:t>Changes in employee's transportation. </a:t>
            </a:r>
          </a:p>
          <a:p>
            <a:pPr marL="1154431" lvl="2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5000"/>
              <a:buFont typeface="Webdings" panose="05030102010509060703" pitchFamily="18" charset="2"/>
              <a:buChar char=""/>
            </a:pPr>
            <a:r>
              <a:rPr lang="en-US" dirty="0">
                <a:latin typeface="Calibri" panose="020F0502020204030204" pitchFamily="34" charset="0"/>
              </a:rPr>
              <a:t>Changes in employee’s housing.</a:t>
            </a:r>
          </a:p>
          <a:p>
            <a:pPr marL="1154431" lvl="2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5000"/>
              <a:buFont typeface="Webdings" panose="05030102010509060703" pitchFamily="18" charset="2"/>
              <a:buChar char=""/>
            </a:pPr>
            <a:r>
              <a:rPr lang="en-US" dirty="0">
                <a:latin typeface="Calibri" panose="020F0502020204030204" pitchFamily="34" charset="0"/>
              </a:rPr>
              <a:t>Employee's own serious health condition.</a:t>
            </a:r>
          </a:p>
          <a:p>
            <a:pPr marL="1154431" lvl="2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5000"/>
              <a:buFont typeface="Webdings" panose="05030102010509060703" pitchFamily="18" charset="2"/>
              <a:buChar char=""/>
            </a:pPr>
            <a:r>
              <a:rPr lang="en-US" dirty="0">
                <a:latin typeface="Calibri" panose="020F0502020204030204" pitchFamily="34" charset="0"/>
              </a:rPr>
              <a:t>Employee's responsibilities as a caregiver.</a:t>
            </a:r>
          </a:p>
          <a:p>
            <a:pPr marL="1152144" lvl="2" indent="-51206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5000"/>
              <a:buFont typeface="Webdings" panose="05030102010509060703" pitchFamily="18" charset="2"/>
              <a:buChar char=""/>
            </a:pPr>
            <a:r>
              <a:rPr lang="en-US" dirty="0">
                <a:latin typeface="Calibri" panose="020F0502020204030204" pitchFamily="34" charset="0"/>
              </a:rPr>
              <a:t>Employee's enrollment in a career-related educational or training program.</a:t>
            </a:r>
          </a:p>
          <a:p>
            <a:pPr marL="1154431" lvl="2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5000"/>
              <a:buFont typeface="Webdings" panose="05030102010509060703" pitchFamily="18" charset="2"/>
              <a:buChar char="Í"/>
            </a:pPr>
            <a:r>
              <a:rPr lang="en-US" dirty="0">
                <a:latin typeface="Calibri" panose="020F0502020204030204" pitchFamily="34" charset="0"/>
              </a:rPr>
              <a:t>Employee's other job or jobs.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Major Life Event</a:t>
            </a:r>
          </a:p>
        </p:txBody>
      </p:sp>
    </p:spTree>
    <p:extLst>
      <p:ext uri="{BB962C8B-B14F-4D97-AF65-F5344CB8AC3E}">
        <p14:creationId xmlns:p14="http://schemas.microsoft.com/office/powerpoint/2010/main" val="361698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4777" y="1440873"/>
            <a:ext cx="11416552" cy="5417127"/>
          </a:xfrm>
        </p:spPr>
        <p:txBody>
          <a:bodyPr>
            <a:noAutofit/>
          </a:bodyPr>
          <a:lstStyle/>
          <a:p>
            <a:pPr marL="400050" lvl="2" indent="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sym typeface="Webdings" panose="05030102010509060703" pitchFamily="18" charset="2"/>
              </a:rPr>
              <a:t></a:t>
            </a:r>
            <a:r>
              <a:rPr lang="en-US" dirty="0">
                <a:latin typeface="Calibri" panose="020F0502020204030204" pitchFamily="34" charset="0"/>
              </a:rPr>
              <a:t>Significant &amp; identifiable burden of additional costs.</a:t>
            </a:r>
          </a:p>
          <a:p>
            <a:pPr marL="400050" lvl="2" indent="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sym typeface="Webdings" panose="05030102010509060703" pitchFamily="18" charset="2"/>
              </a:rPr>
              <a:t></a:t>
            </a:r>
            <a:r>
              <a:rPr lang="en-US" dirty="0">
                <a:latin typeface="Calibri" panose="020F0502020204030204" pitchFamily="34" charset="0"/>
                <a:sym typeface="Webdings" panose="05030102010509060703" pitchFamily="18" charset="2"/>
              </a:rPr>
              <a:t>	</a:t>
            </a:r>
            <a:r>
              <a:rPr lang="en-US" dirty="0">
                <a:latin typeface="Calibri" panose="020F0502020204030204" pitchFamily="34" charset="0"/>
              </a:rPr>
              <a:t>Significant &amp; identifiable detrimental effect on ability to meet organizational demands</a:t>
            </a:r>
          </a:p>
          <a:p>
            <a:pPr marL="1371600" lvl="3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A work schedule change that requires an employer to pay additional compensation under a law or written policy (e.g. holiday pay).</a:t>
            </a:r>
          </a:p>
          <a:p>
            <a:pPr marL="1371600" lvl="3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An action causing employer to violate a bona fide collective bargaining agreement or a seniority system in a written policy;</a:t>
            </a:r>
          </a:p>
          <a:p>
            <a:pPr marL="1371600" lvl="3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An action causing the employer to displace one or more employee(s) from an existing work schedule arrangement.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530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Bona Fide Business Reason</a:t>
            </a:r>
          </a:p>
        </p:txBody>
      </p:sp>
    </p:spTree>
    <p:extLst>
      <p:ext uri="{BB962C8B-B14F-4D97-AF65-F5344CB8AC3E}">
        <p14:creationId xmlns:p14="http://schemas.microsoft.com/office/powerpoint/2010/main" val="248365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5C4918-FF33-4F96-9429-0E0420E9E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2" y="154858"/>
            <a:ext cx="2784321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8656" y="154858"/>
            <a:ext cx="7198963" cy="57554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atinLnBrk="1" hangingPunct="0">
              <a:spcAft>
                <a:spcPts val="1200"/>
              </a:spcAft>
            </a:pP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Seattle Labor Standards</a:t>
            </a:r>
            <a:endParaRPr lang="en-US" sz="5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sym typeface="Helvetica Neue"/>
            </a:endParaRPr>
          </a:p>
          <a:p>
            <a:pPr marL="457200" indent="-457200" latinLnBrk="1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Minimum Wage</a:t>
            </a:r>
          </a:p>
          <a:p>
            <a:pPr marL="457200" indent="-457200" latinLnBrk="1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Wage Theft</a:t>
            </a:r>
          </a:p>
          <a:p>
            <a:pPr marL="457200" indent="-457200" latinLnBrk="1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Paid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Sick and Safe Time</a:t>
            </a:r>
          </a:p>
          <a:p>
            <a:pPr marL="457200" indent="-457200" latinLnBrk="1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Fair Chance Employment</a:t>
            </a:r>
          </a:p>
          <a:p>
            <a:pPr marL="457200" indent="-457200" latinLnBrk="1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Secure Scheduling</a:t>
            </a:r>
          </a:p>
          <a:p>
            <a:pPr marL="457200" indent="-457200" latinLnBrk="1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Hotel Employees Health and Safety Initiative</a:t>
            </a:r>
          </a:p>
          <a:p>
            <a:pPr marL="457200" indent="-457200" latinLnBrk="1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Domestic Workers Ordinance</a:t>
            </a:r>
          </a:p>
          <a:p>
            <a:pPr marL="457200" indent="-457200" latinLnBrk="1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Commuter Benefits Ordinance</a:t>
            </a:r>
          </a:p>
        </p:txBody>
      </p:sp>
    </p:spTree>
    <p:extLst>
      <p:ext uri="{BB962C8B-B14F-4D97-AF65-F5344CB8AC3E}">
        <p14:creationId xmlns:p14="http://schemas.microsoft.com/office/powerpoint/2010/main" val="108379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04999" y="2209800"/>
            <a:ext cx="8407894" cy="4648200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Employer provides additional pay for 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</a:rPr>
              <a:t>“clopenings”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separated by less than 10 hours.</a:t>
            </a:r>
          </a:p>
          <a:p>
            <a:pPr marL="0" lvl="1" indent="0">
              <a:buClr>
                <a:srgbClr val="C00000"/>
              </a:buClr>
              <a:buNone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Right To Rest</a:t>
            </a:r>
          </a:p>
        </p:txBody>
      </p:sp>
    </p:spTree>
    <p:extLst>
      <p:ext uri="{BB962C8B-B14F-4D97-AF65-F5344CB8AC3E}">
        <p14:creationId xmlns:p14="http://schemas.microsoft.com/office/powerpoint/2010/main" val="854497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76531" y="1384495"/>
            <a:ext cx="10615247" cy="4953000"/>
          </a:xfrm>
        </p:spPr>
        <p:txBody>
          <a:bodyPr>
            <a:normAutofit/>
          </a:bodyPr>
          <a:lstStyle/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“</a:t>
            </a:r>
            <a:r>
              <a:rPr lang="en-US" sz="2400" b="1" dirty="0" err="1">
                <a:latin typeface="Calibri" panose="020F0502020204030204" pitchFamily="34" charset="0"/>
              </a:rPr>
              <a:t>Clopening</a:t>
            </a:r>
            <a:r>
              <a:rPr lang="en-US" sz="2400" b="1" dirty="0">
                <a:latin typeface="Calibri" panose="020F0502020204030204" pitchFamily="34" charset="0"/>
              </a:rPr>
              <a:t>”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</a:t>
            </a:r>
            <a:r>
              <a:rPr lang="en-US" sz="2400" b="1" dirty="0">
                <a:latin typeface="Calibri" panose="020F0502020204030204" pitchFamily="34" charset="0"/>
              </a:rPr>
              <a:t> Employee works closing and opening work shifts.</a:t>
            </a: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Employee request or consent</a:t>
            </a:r>
          </a:p>
          <a:p>
            <a:pPr marL="971550" lvl="2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Employer can only schedule clopenings separated by less than 10 hours upon employee request or consent.</a:t>
            </a: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Additional pay </a:t>
            </a:r>
            <a:r>
              <a:rPr lang="en-US" sz="2400" dirty="0">
                <a:latin typeface="Calibri" panose="020F0502020204030204" pitchFamily="34" charset="0"/>
              </a:rPr>
              <a:t>(i.e. “premium pay”)</a:t>
            </a:r>
          </a:p>
          <a:p>
            <a:pPr marL="971550" lvl="2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Employer must pay 1.5x scheduled rate of pay for hours worked that are less than ten hours apart.</a:t>
            </a: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Exception</a:t>
            </a:r>
          </a:p>
          <a:p>
            <a:pPr marL="971550" lvl="2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Additional pay does not apply to “split shifts.”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607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Right To Rest</a:t>
            </a:r>
          </a:p>
        </p:txBody>
      </p:sp>
    </p:spTree>
    <p:extLst>
      <p:ext uri="{BB962C8B-B14F-4D97-AF65-F5344CB8AC3E}">
        <p14:creationId xmlns:p14="http://schemas.microsoft.com/office/powerpoint/2010/main" val="3714770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1520" y="2133600"/>
            <a:ext cx="11169748" cy="4876800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4000" b="1" dirty="0">
                <a:latin typeface="Calibri" panose="020F0502020204030204" pitchFamily="34" charset="0"/>
              </a:rPr>
              <a:t>Before hiring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new employees</a:t>
            </a:r>
          </a:p>
          <a:p>
            <a:pPr marL="0" lvl="1" indent="0" algn="ctr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4000" b="1" dirty="0">
                <a:latin typeface="Calibri" panose="020F0502020204030204" pitchFamily="34" charset="0"/>
              </a:rPr>
              <a:t>(including temporary employees)</a:t>
            </a:r>
          </a:p>
          <a:p>
            <a:pPr marL="0" lvl="1" indent="0" algn="ctr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4000" b="1" dirty="0">
                <a:latin typeface="Calibri" panose="020F0502020204030204" pitchFamily="34" charset="0"/>
              </a:rPr>
              <a:t>employers must offer additional hours of work to current employees. </a:t>
            </a:r>
          </a:p>
          <a:p>
            <a:pPr marL="0" lvl="1" indent="0" algn="ctr">
              <a:buClr>
                <a:srgbClr val="C00000"/>
              </a:buClr>
              <a:buNone/>
            </a:pPr>
            <a:endParaRPr lang="en-US" sz="36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</a:pPr>
            <a:endParaRPr lang="en-US" sz="2300" dirty="0">
              <a:latin typeface="Calibri" panose="020F0502020204030204" pitchFamily="34" charset="0"/>
            </a:endParaRP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</a:endParaRP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45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Access To hours</a:t>
            </a:r>
          </a:p>
        </p:txBody>
      </p:sp>
    </p:spTree>
    <p:extLst>
      <p:ext uri="{BB962C8B-B14F-4D97-AF65-F5344CB8AC3E}">
        <p14:creationId xmlns:p14="http://schemas.microsoft.com/office/powerpoint/2010/main" val="4037236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14500" y="876300"/>
            <a:ext cx="8763000" cy="5105400"/>
          </a:xfrm>
        </p:spPr>
        <p:txBody>
          <a:bodyPr>
            <a:normAutofit/>
          </a:bodyPr>
          <a:lstStyle/>
          <a:p>
            <a:pPr marL="0" lvl="1" indent="0" algn="ctr">
              <a:buClr>
                <a:srgbClr val="C00000"/>
              </a:buClr>
              <a:buNone/>
            </a:pPr>
            <a:endParaRPr lang="en-US" b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indent="0" algn="ctr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3 + 2 Days = Notice + Offer</a:t>
            </a:r>
          </a:p>
          <a:p>
            <a:pPr marL="457200" lvl="1" indent="-457200">
              <a:lnSpc>
                <a:spcPct val="114000"/>
              </a:lnSpc>
              <a:spcBef>
                <a:spcPts val="1200"/>
              </a:spcBef>
              <a:buClr>
                <a:schemeClr val="tx1">
                  <a:lumMod val="50000"/>
                </a:schemeClr>
              </a:buClr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Notice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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Three days 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61963" lvl="2" indent="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dirty="0">
                <a:latin typeface="Calibri" panose="020F0502020204030204" pitchFamily="34" charset="0"/>
              </a:rPr>
              <a:t>Employer posts written information about additional hours in noticeable place at worksite for all employees on the payroll</a:t>
            </a:r>
          </a:p>
          <a:p>
            <a:pPr marL="767081" lvl="2" indent="-4572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b="1" dirty="0">
              <a:latin typeface="Calibri" panose="020F0502020204030204" pitchFamily="34" charset="0"/>
            </a:endParaRPr>
          </a:p>
          <a:p>
            <a:pPr marL="457200" lvl="1" indent="-45720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Offer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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Two Days 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61963" lvl="2" indent="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dirty="0">
                <a:latin typeface="Calibri" panose="020F0502020204030204" pitchFamily="34" charset="0"/>
              </a:rPr>
              <a:t>Employer offers additional hours to qualified, current employee(s) and allows two days to consider offer.</a:t>
            </a: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</a:endParaRP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Access To hours</a:t>
            </a:r>
          </a:p>
        </p:txBody>
      </p:sp>
    </p:spTree>
    <p:extLst>
      <p:ext uri="{BB962C8B-B14F-4D97-AF65-F5344CB8AC3E}">
        <p14:creationId xmlns:p14="http://schemas.microsoft.com/office/powerpoint/2010/main" val="2221876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1230708" cy="11827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Access To hours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1D9C11-E391-4E2C-AF6D-69A2452E7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182743"/>
            <a:ext cx="8458200" cy="47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0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04999" y="1981200"/>
            <a:ext cx="8407894" cy="4876800"/>
          </a:xfrm>
        </p:spPr>
        <p:txBody>
          <a:bodyPr>
            <a:normAutofit/>
          </a:bodyPr>
          <a:lstStyle/>
          <a:p>
            <a:pPr marL="0" lvl="1" indent="0" algn="ctr"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Employer can immediately </a:t>
            </a:r>
          </a:p>
          <a:p>
            <a:pPr marL="0" lvl="1" indent="0" algn="ctr"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hire new employees in certain situations.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FFFF00"/>
                </a:solidFill>
                <a:latin typeface="Calibri" panose="020F0502020204030204" pitchFamily="34" charset="0"/>
              </a:rPr>
              <a:t>Exceptions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 Access To Hours</a:t>
            </a:r>
          </a:p>
        </p:txBody>
      </p:sp>
    </p:spTree>
    <p:extLst>
      <p:ext uri="{BB962C8B-B14F-4D97-AF65-F5344CB8AC3E}">
        <p14:creationId xmlns:p14="http://schemas.microsoft.com/office/powerpoint/2010/main" val="1948783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6057" y="1515035"/>
            <a:ext cx="9982201" cy="4953000"/>
          </a:xfrm>
        </p:spPr>
        <p:txBody>
          <a:bodyPr>
            <a:normAutofit/>
          </a:bodyPr>
          <a:lstStyle/>
          <a:p>
            <a:pPr marL="457200" lvl="2" indent="-45720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Written declination from all current employees</a:t>
            </a:r>
          </a:p>
          <a:p>
            <a:pPr marL="457200" lvl="2" indent="-45720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Written declination from employees on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“Access to Hours List(s)”</a:t>
            </a:r>
          </a:p>
          <a:p>
            <a:pPr marL="990599" lvl="6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Written list of employees who receive notice of additional hours available for work. </a:t>
            </a:r>
          </a:p>
          <a:p>
            <a:pPr marL="990599" lvl="6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Employees are automatically on the list.</a:t>
            </a:r>
          </a:p>
          <a:p>
            <a:pPr marL="990599" lvl="6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Employees can ask to be added or removed at time of hire or during employment.</a:t>
            </a:r>
          </a:p>
          <a:p>
            <a:pPr marL="990599" lvl="6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Employer must make list available for viewing to employees upon request.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FFFF00"/>
                </a:solidFill>
                <a:latin typeface="Calibri" panose="020F0502020204030204" pitchFamily="34" charset="0"/>
              </a:rPr>
              <a:t>Exceptions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 Access To Hours</a:t>
            </a:r>
          </a:p>
        </p:txBody>
      </p:sp>
    </p:spTree>
    <p:extLst>
      <p:ext uri="{BB962C8B-B14F-4D97-AF65-F5344CB8AC3E}">
        <p14:creationId xmlns:p14="http://schemas.microsoft.com/office/powerpoint/2010/main" val="4053200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78599" y="1516896"/>
            <a:ext cx="10739788" cy="4953000"/>
          </a:xfrm>
        </p:spPr>
        <p:txBody>
          <a:bodyPr>
            <a:normAutofit/>
          </a:bodyPr>
          <a:lstStyle/>
          <a:p>
            <a:pPr marL="560068" indent="-51435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 startAt="3"/>
            </a:pPr>
            <a:r>
              <a:rPr lang="en-US" sz="2600" b="1" dirty="0">
                <a:latin typeface="Calibri" panose="020F0502020204030204" pitchFamily="34" charset="0"/>
              </a:rPr>
              <a:t>Diversity hiring programs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</a:rPr>
              <a:t> Hours of work that the employer has designated for hiring programs (e.g. diversity, supported employment, young adult programs); 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</a:rPr>
              <a:t> Affiliated with a government entity or external non-profit organization;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</a:rPr>
              <a:t> Approved by Labor Standards Advisory Commission; and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anose="020F0502020204030204" pitchFamily="34" charset="0"/>
              </a:rPr>
              <a:t> Confirmed by OLS.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FFFF00"/>
                </a:solidFill>
                <a:latin typeface="Calibri" panose="020F0502020204030204" pitchFamily="34" charset="0"/>
              </a:rPr>
              <a:t>Exceptions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 Access To Hours</a:t>
            </a:r>
          </a:p>
        </p:txBody>
      </p:sp>
    </p:spTree>
    <p:extLst>
      <p:ext uri="{BB962C8B-B14F-4D97-AF65-F5344CB8AC3E}">
        <p14:creationId xmlns:p14="http://schemas.microsoft.com/office/powerpoint/2010/main" val="3128270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04999" y="1219201"/>
            <a:ext cx="8407894" cy="5638800"/>
          </a:xfrm>
        </p:spPr>
        <p:txBody>
          <a:bodyPr>
            <a:normAutofit/>
          </a:bodyPr>
          <a:lstStyle/>
          <a:p>
            <a:pPr marL="45720" indent="0">
              <a:spcAft>
                <a:spcPts val="600"/>
              </a:spcAft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Record keeping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Poster &amp; translations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Protections against retaliation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Waiver in CBA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Employees who are jointly employed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OTHER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1725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4255" y="853441"/>
            <a:ext cx="9891346" cy="5266006"/>
          </a:xfrm>
        </p:spPr>
        <p:txBody>
          <a:bodyPr>
            <a:normAutofit fontScale="47500" lnSpcReduction="20000"/>
          </a:bodyPr>
          <a:lstStyle/>
          <a:p>
            <a:pPr marL="0" lvl="1" indent="0" algn="ctr">
              <a:lnSpc>
                <a:spcPct val="120000"/>
              </a:lnSpc>
              <a:buClr>
                <a:srgbClr val="C00000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400" b="1" dirty="0">
                <a:latin typeface="Calibri" panose="020F0502020204030204" pitchFamily="34" charset="0"/>
              </a:rPr>
              <a:t>Good faith estimates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400" b="1" dirty="0">
                <a:latin typeface="Calibri" panose="020F0502020204030204" pitchFamily="34" charset="0"/>
              </a:rPr>
              <a:t>Right to request </a:t>
            </a:r>
            <a:r>
              <a:rPr lang="en-US" sz="3400" dirty="0">
                <a:latin typeface="Calibri" panose="020F0502020204030204" pitchFamily="34" charset="0"/>
              </a:rPr>
              <a:t>– Employer’s grant or denial of employee’s request for schedule preferences related to major life event. 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400" b="1" dirty="0">
                <a:latin typeface="Calibri" panose="020F0502020204030204" pitchFamily="34" charset="0"/>
              </a:rPr>
              <a:t>Advance notice of work schedules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400" b="1" dirty="0">
                <a:latin typeface="Calibri" panose="020F0502020204030204" pitchFamily="34" charset="0"/>
              </a:rPr>
              <a:t>Pay for work schedule changes </a:t>
            </a:r>
            <a:r>
              <a:rPr lang="en-US" sz="3400" dirty="0">
                <a:latin typeface="Calibri" panose="020F0502020204030204" pitchFamily="34" charset="0"/>
              </a:rPr>
              <a:t>- Payroll records showing additional pay provided to each employee.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400" b="1" dirty="0">
                <a:latin typeface="Calibri" panose="020F0502020204030204" pitchFamily="34" charset="0"/>
              </a:rPr>
              <a:t>Exceptions to pay for work schedule changes</a:t>
            </a:r>
          </a:p>
          <a:p>
            <a:pPr marL="1154431" lvl="2" indent="-5143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</a:rPr>
              <a:t>Mass communications.</a:t>
            </a:r>
          </a:p>
          <a:p>
            <a:pPr marL="1154431" lvl="2" indent="-5143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</a:rPr>
              <a:t>Documentation of employee-requested changes.</a:t>
            </a:r>
          </a:p>
          <a:p>
            <a:pPr marL="1154431" lvl="2" indent="-5143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</a:rPr>
              <a:t>Documentation of employee discipline. 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400" b="1" dirty="0">
                <a:latin typeface="Calibri" panose="020F0502020204030204" pitchFamily="34" charset="0"/>
              </a:rPr>
              <a:t>Access to hours </a:t>
            </a:r>
            <a:r>
              <a:rPr lang="en-US" sz="3400" dirty="0">
                <a:latin typeface="Calibri" panose="020F0502020204030204" pitchFamily="34" charset="0"/>
              </a:rPr>
              <a:t>- Notices for additional hours of work. </a:t>
            </a:r>
          </a:p>
          <a:p>
            <a:pPr marL="560070" indent="-51435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3400" b="1" dirty="0">
                <a:latin typeface="Calibri" panose="020F0502020204030204" pitchFamily="34" charset="0"/>
              </a:rPr>
              <a:t>Exceptions to access to hours</a:t>
            </a:r>
          </a:p>
          <a:p>
            <a:pPr marL="1154431" lvl="2" indent="-5143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</a:rPr>
              <a:t>Written confirmation from employees – Confirmation from all employees, or employees on the access to hours list, that they are not interested in accepting additional hours of work.</a:t>
            </a:r>
          </a:p>
          <a:p>
            <a:pPr marL="1154431" lvl="2" indent="-5143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latin typeface="Calibri" panose="020F0502020204030204" pitchFamily="34" charset="0"/>
              </a:rPr>
              <a:t>Access to hours list(s) - Records of employees who have opted out of receiving written notice of additional hours of work.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4530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Record Keeping – 3 years</a:t>
            </a:r>
          </a:p>
        </p:txBody>
      </p:sp>
    </p:spTree>
    <p:extLst>
      <p:ext uri="{BB962C8B-B14F-4D97-AF65-F5344CB8AC3E}">
        <p14:creationId xmlns:p14="http://schemas.microsoft.com/office/powerpoint/2010/main" val="261693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216455-03AD-49A9-8507-BF8A925F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49" y="2169205"/>
            <a:ext cx="4029688" cy="3071461"/>
          </a:xfrm>
          <a:prstGeom prst="rect">
            <a:avLst/>
          </a:prstGeom>
        </p:spPr>
      </p:pic>
      <p:sp>
        <p:nvSpPr>
          <p:cNvPr id="5" name="Shape 150">
            <a:extLst>
              <a:ext uri="{FF2B5EF4-FFF2-40B4-BE49-F238E27FC236}">
                <a16:creationId xmlns:a16="http://schemas.microsoft.com/office/drawing/2014/main" id="{493C35D9-BBA5-4198-92F5-535574CC7601}"/>
              </a:ext>
            </a:extLst>
          </p:cNvPr>
          <p:cNvSpPr txBox="1">
            <a:spLocks/>
          </p:cNvSpPr>
          <p:nvPr/>
        </p:nvSpPr>
        <p:spPr>
          <a:xfrm>
            <a:off x="946693" y="2123802"/>
            <a:ext cx="8001000" cy="388573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◼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568959" indent="-203198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868680" indent="-228600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175657" indent="-261257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378633" indent="-281352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1676400" indent="-304800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1950718" indent="-304799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2225038" indent="-304799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2499359" indent="-304799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4572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206-256-5297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9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Employers</a:t>
            </a: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Business.laborstandards@seattle.gov</a:t>
            </a: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Workers</a:t>
            </a: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Workers.laborstandards@seattle.gov</a:t>
            </a: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Clr>
                <a:srgbClr val="C00000"/>
              </a:buClr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6576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06D38-E750-476B-A2A2-B98F549319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233"/>
            <a:ext cx="2871478" cy="21827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6CB090-84EE-4B11-8E30-F836B1675E4A}"/>
              </a:ext>
            </a:extLst>
          </p:cNvPr>
          <p:cNvSpPr txBox="1"/>
          <p:nvPr/>
        </p:nvSpPr>
        <p:spPr>
          <a:xfrm>
            <a:off x="6466737" y="783616"/>
            <a:ext cx="4495800" cy="923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Ask us!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3ABF6-9517-43F8-A862-A1A5325EDE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6" y="208411"/>
            <a:ext cx="1998459" cy="19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07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06733" y="1541417"/>
            <a:ext cx="4800599" cy="5029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 Display SS workplace poster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 English and employee’s primary language(s)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 Download from OLS website 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 Pick-up from OLS</a:t>
            </a:r>
          </a:p>
          <a:p>
            <a:pPr>
              <a:spcBef>
                <a:spcPts val="1200"/>
              </a:spcBef>
              <a:spcAft>
                <a:spcPts val="18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 Pick-up from Seattle Customer Service Centers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334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Scheduling Poster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6BDF1-1EC4-42FC-B31C-BEB0B3FF2BBE}"/>
              </a:ext>
            </a:extLst>
          </p:cNvPr>
          <p:cNvSpPr txBox="1"/>
          <p:nvPr/>
        </p:nvSpPr>
        <p:spPr>
          <a:xfrm>
            <a:off x="1714500" y="797760"/>
            <a:ext cx="8762999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sz="1400" dirty="0">
                <a:solidFill>
                  <a:srgbClr val="FFFF00"/>
                </a:solidFill>
                <a:latin typeface="Calibri" panose="020F0502020204030204" pitchFamily="34" charset="0"/>
              </a:rPr>
              <a:t>http://www.seattle.gov/laborstandards/ordinances/secure-scheduling</a:t>
            </a:r>
            <a:endParaRPr lang="en-US" sz="1400" b="1" dirty="0">
              <a:solidFill>
                <a:srgbClr val="FFFF00"/>
              </a:solidFill>
              <a:latin typeface="Calibri" panose="020F0502020204030204" pitchFamily="34" charset="0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9C543-A829-43D5-828D-7A0AE9F6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103341"/>
            <a:ext cx="3724275" cy="48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1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0700" y="1209119"/>
            <a:ext cx="8610599" cy="5138928"/>
          </a:xfrm>
        </p:spPr>
        <p:txBody>
          <a:bodyPr>
            <a:normAutofit/>
          </a:bodyPr>
          <a:lstStyle/>
          <a:p>
            <a:pPr marL="0" lvl="1" indent="0">
              <a:buClr>
                <a:srgbClr val="C00000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Employers must translate the following documents</a:t>
            </a:r>
          </a:p>
          <a:p>
            <a:pPr marL="1144272" lvl="3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Good faith estimate</a:t>
            </a:r>
          </a:p>
          <a:p>
            <a:pPr marL="1144272" lvl="3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Advance notice of work schedule</a:t>
            </a:r>
          </a:p>
          <a:p>
            <a:pPr marL="1144272" lvl="3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Notice for access to hours</a:t>
            </a:r>
          </a:p>
          <a:p>
            <a:pPr marL="1144272" lvl="3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Workplace poster</a:t>
            </a:r>
          </a:p>
          <a:p>
            <a:pPr marL="514350" lvl="1" indent="-514350">
              <a:lnSpc>
                <a:spcPct val="114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OLS will translate documents and post on website</a:t>
            </a:r>
          </a:p>
          <a:p>
            <a:pPr marL="1144272" lvl="3" indent="-51435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Employers are not required to provide translations until OLS posts the appropriate documents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911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Translations</a:t>
            </a:r>
          </a:p>
        </p:txBody>
      </p:sp>
    </p:spTree>
    <p:extLst>
      <p:ext uri="{BB962C8B-B14F-4D97-AF65-F5344CB8AC3E}">
        <p14:creationId xmlns:p14="http://schemas.microsoft.com/office/powerpoint/2010/main" val="1820880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1" y="1145309"/>
            <a:ext cx="11551023" cy="5846886"/>
          </a:xfrm>
        </p:spPr>
        <p:txBody>
          <a:bodyPr>
            <a:normAutofit/>
          </a:bodyPr>
          <a:lstStyle/>
          <a:p>
            <a:pPr marL="0" lvl="1" indent="0">
              <a:buClr>
                <a:srgbClr val="C00000"/>
              </a:buClr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514350" lvl="1" indent="-51435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Protections from retaliation</a:t>
            </a:r>
          </a:p>
          <a:p>
            <a:pPr marL="971550" lvl="2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Employers shall not interfere with any employee right protected by ordinance.</a:t>
            </a:r>
          </a:p>
          <a:p>
            <a:pPr marL="971550" lvl="2" indent="-51435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Employees have the right to decline any hours not on the posted schedule. 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 startAt="2"/>
            </a:pPr>
            <a:r>
              <a:rPr lang="en-US" sz="2400" b="1" dirty="0">
                <a:latin typeface="Calibri" panose="020F0502020204030204" pitchFamily="34" charset="0"/>
              </a:rPr>
              <a:t>Discipline permitted for certain situations</a:t>
            </a:r>
          </a:p>
          <a:p>
            <a:pPr marL="960120" lvl="1" indent="-4572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Abuse of employer’s requirements for employee-requested work schedule changes and/or preferences PRIOR to posted work schedule; and</a:t>
            </a:r>
          </a:p>
          <a:p>
            <a:pPr marL="960120" lvl="1" indent="-4572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</a:rPr>
              <a:t>Failure to comply with, or abuse of, employer’s requirements for employee-requested work schedule changes AFTER the posted work schedule. </a:t>
            </a: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  <a:p>
            <a:pPr marL="514350" lvl="1" indent="-514350">
              <a:buClr>
                <a:srgbClr val="C00000"/>
              </a:buClr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Retaliation</a:t>
            </a:r>
          </a:p>
        </p:txBody>
      </p:sp>
    </p:spTree>
    <p:extLst>
      <p:ext uri="{BB962C8B-B14F-4D97-AF65-F5344CB8AC3E}">
        <p14:creationId xmlns:p14="http://schemas.microsoft.com/office/powerpoint/2010/main" val="1032198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04999" y="1905000"/>
            <a:ext cx="8407894" cy="495300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4000" b="1" dirty="0">
                <a:latin typeface="Calibri" panose="020F0502020204030204" pitchFamily="34" charset="0"/>
              </a:rPr>
              <a:t>Waiver allowed in CBA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Express waiver </a:t>
            </a:r>
            <a:r>
              <a:rPr lang="en-US" sz="2400" dirty="0">
                <a:latin typeface="Calibri" panose="020F0502020204030204" pitchFamily="34" charset="0"/>
              </a:rPr>
              <a:t>- Waiver must be expressly stated in a collective bargaining agreement; and 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Alternative scheduling structure </a:t>
            </a:r>
            <a:r>
              <a:rPr lang="en-US" sz="2400" dirty="0">
                <a:latin typeface="Calibri" panose="020F0502020204030204" pitchFamily="34" charset="0"/>
              </a:rPr>
              <a:t>- Employees must ratify an alternative scheduling structure that meets public policy goals of ordinance</a:t>
            </a:r>
          </a:p>
          <a:p>
            <a:pPr marL="45720" indent="0" algn="ctr">
              <a:spcAft>
                <a:spcPts val="300"/>
              </a:spcAft>
              <a:buClr>
                <a:srgbClr val="C00000"/>
              </a:buClr>
              <a:buNone/>
            </a:pPr>
            <a:endParaRPr lang="en-US" sz="1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rgbClr val="C00000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Waiver</a:t>
            </a:r>
          </a:p>
        </p:txBody>
      </p:sp>
    </p:spTree>
    <p:extLst>
      <p:ext uri="{BB962C8B-B14F-4D97-AF65-F5344CB8AC3E}">
        <p14:creationId xmlns:p14="http://schemas.microsoft.com/office/powerpoint/2010/main" val="612089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43469" y="1450109"/>
            <a:ext cx="8305061" cy="5029200"/>
          </a:xfrm>
        </p:spPr>
        <p:txBody>
          <a:bodyPr>
            <a:normAutofit/>
          </a:bodyPr>
          <a:lstStyle/>
          <a:p>
            <a:pPr marL="45720" indent="0" algn="ctr"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3600" b="1" dirty="0">
                <a:latin typeface="Calibri" panose="020F0502020204030204" pitchFamily="34" charset="0"/>
              </a:rPr>
              <a:t>Special requirements for joint employees:</a:t>
            </a:r>
          </a:p>
          <a:p>
            <a:pPr marL="1487488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latin typeface="Calibri" panose="020F0502020204030204" pitchFamily="34" charset="0"/>
              </a:rPr>
              <a:t>Temporary services provider</a:t>
            </a:r>
          </a:p>
          <a:p>
            <a:pPr marL="1487488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latin typeface="Calibri" panose="020F0502020204030204" pitchFamily="34" charset="0"/>
              </a:rPr>
              <a:t>Staffing agency</a:t>
            </a:r>
          </a:p>
          <a:p>
            <a:pPr marL="1487488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latin typeface="Calibri" panose="020F0502020204030204" pitchFamily="34" charset="0"/>
              </a:rPr>
              <a:t>Contractor</a:t>
            </a:r>
          </a:p>
          <a:p>
            <a:pPr marL="1487488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latin typeface="Calibri" panose="020F0502020204030204" pitchFamily="34" charset="0"/>
              </a:rPr>
              <a:t>Subcontractor </a:t>
            </a:r>
          </a:p>
          <a:p>
            <a:pPr marL="1487488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latin typeface="Calibri" panose="020F0502020204030204" pitchFamily="34" charset="0"/>
              </a:rPr>
              <a:t>Other employer(s)</a:t>
            </a: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rgbClr val="C00000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Joint Employees</a:t>
            </a:r>
          </a:p>
        </p:txBody>
      </p:sp>
    </p:spTree>
    <p:extLst>
      <p:ext uri="{BB962C8B-B14F-4D97-AF65-F5344CB8AC3E}">
        <p14:creationId xmlns:p14="http://schemas.microsoft.com/office/powerpoint/2010/main" val="4094490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06356" y="915555"/>
            <a:ext cx="9579288" cy="502689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spcAft>
                <a:spcPts val="300"/>
              </a:spcAft>
              <a:buClr>
                <a:srgbClr val="C00000"/>
              </a:buClr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502920" indent="-45720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Joint liability </a:t>
            </a:r>
            <a:r>
              <a:rPr lang="en-US" sz="2400" dirty="0">
                <a:latin typeface="Calibri" panose="020F0502020204030204" pitchFamily="34" charset="0"/>
              </a:rPr>
              <a:t>- Joint employers are individually and jointly responsible for compliance.</a:t>
            </a:r>
          </a:p>
          <a:p>
            <a:pPr marL="502920" indent="-45720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Good faith estimate </a:t>
            </a:r>
            <a:r>
              <a:rPr lang="en-US" sz="2400" dirty="0">
                <a:latin typeface="Calibri" panose="020F0502020204030204" pitchFamily="34" charset="0"/>
              </a:rPr>
              <a:t>- Employers provide a good faith estimate when such employees start each distinct assignment.</a:t>
            </a:r>
          </a:p>
          <a:p>
            <a:pPr marL="502920" indent="-45720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Advance notice of work schedule </a:t>
            </a:r>
            <a:r>
              <a:rPr lang="en-US" sz="2400" dirty="0">
                <a:latin typeface="Calibri" panose="020F0502020204030204" pitchFamily="34" charset="0"/>
              </a:rPr>
              <a:t>- Employers may immediately place such employees on posted work schedules without providing 14 days of advance notice.</a:t>
            </a:r>
          </a:p>
          <a:p>
            <a:pPr marL="502920" indent="-45720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for work schedule changes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Calibri" panose="020F0502020204030204" pitchFamily="34" charset="0"/>
              </a:rPr>
              <a:t>Employers provide additional pay for each work schedule change after such employee has started a distinct assignment.</a:t>
            </a:r>
          </a:p>
          <a:p>
            <a:pPr marL="502920" indent="-457200">
              <a:lnSpc>
                <a:spcPct val="13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hours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Calibri" panose="020F0502020204030204" pitchFamily="34" charset="0"/>
              </a:rPr>
              <a:t>Employers are not required to provide notice of additional hours of work to such employees if they are not on the employer’s payroll.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indent="-4572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rgbClr val="C00000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Joint Employees</a:t>
            </a:r>
          </a:p>
        </p:txBody>
      </p:sp>
    </p:spTree>
    <p:extLst>
      <p:ext uri="{BB962C8B-B14F-4D97-AF65-F5344CB8AC3E}">
        <p14:creationId xmlns:p14="http://schemas.microsoft.com/office/powerpoint/2010/main" val="3315553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41535" y="1539077"/>
            <a:ext cx="9430328" cy="5426365"/>
          </a:xfrm>
        </p:spPr>
        <p:txBody>
          <a:bodyPr>
            <a:normAutofit/>
          </a:bodyPr>
          <a:lstStyle/>
          <a:p>
            <a:pPr marL="0" lvl="1" indent="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400" i="1" dirty="0">
                <a:latin typeface="Calibri" panose="020F0502020204030204" pitchFamily="34" charset="0"/>
              </a:rPr>
              <a:t>Which of the following situations requires additional pay for work schedule changes after the schedule is posted?</a:t>
            </a:r>
          </a:p>
          <a:p>
            <a:pPr marL="972822" lvl="3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Employee calls out sick</a:t>
            </a:r>
            <a:r>
              <a:rPr lang="en-US" sz="2400" dirty="0">
                <a:latin typeface="Calibri" panose="020F0502020204030204" pitchFamily="34" charset="0"/>
              </a:rPr>
              <a:t>. Manager calls all employees on the roster to find replacement coverage. Maria picks-up the shift.</a:t>
            </a:r>
          </a:p>
          <a:p>
            <a:pPr marL="972822" lvl="3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Business is slow</a:t>
            </a:r>
            <a:r>
              <a:rPr lang="en-US" sz="2400" dirty="0">
                <a:latin typeface="Calibri" panose="020F0502020204030204" pitchFamily="34" charset="0"/>
              </a:rPr>
              <a:t>. Manager asks currently-working employees if anyone wants to go home early, Jose accepts the offer and leaves 90 minutes early.</a:t>
            </a:r>
          </a:p>
          <a:p>
            <a:pPr marL="972822" lvl="3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Business is booming</a:t>
            </a:r>
            <a:r>
              <a:rPr lang="en-US" sz="2400" dirty="0">
                <a:latin typeface="Calibri" panose="020F0502020204030204" pitchFamily="34" charset="0"/>
              </a:rPr>
              <a:t>. Manager sends a mass text to all employees with notice of additional hours. Erica accepts two shifts.</a:t>
            </a:r>
          </a:p>
          <a:p>
            <a:pPr marL="342900" lvl="1" indent="-3429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lvl="1" indent="-3429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</a:endParaRPr>
          </a:p>
          <a:p>
            <a:pPr marL="342900" lvl="1" indent="-342900">
              <a:buClr>
                <a:srgbClr val="C00000"/>
              </a:buClr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Scenarios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Pay For Work Schedule Changes</a:t>
            </a:r>
          </a:p>
        </p:txBody>
      </p:sp>
    </p:spTree>
    <p:extLst>
      <p:ext uri="{BB962C8B-B14F-4D97-AF65-F5344CB8AC3E}">
        <p14:creationId xmlns:p14="http://schemas.microsoft.com/office/powerpoint/2010/main" val="2087856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050D1-9A82-4DC3-9401-EA88793CE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273" y="1585480"/>
            <a:ext cx="9977582" cy="4087324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400" i="1" dirty="0">
                <a:latin typeface="Calibri" panose="020F0502020204030204" pitchFamily="34" charset="0"/>
              </a:rPr>
              <a:t>Which of the following situations requires additional pay for work schedule changes after the schedule is posted?</a:t>
            </a:r>
          </a:p>
          <a:p>
            <a:pPr marL="1087122" lvl="3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Business is uncertain</a:t>
            </a:r>
            <a:r>
              <a:rPr lang="en-US" sz="2400" dirty="0">
                <a:latin typeface="Calibri" panose="020F0502020204030204" pitchFamily="34" charset="0"/>
              </a:rPr>
              <a:t>. Manager adds an “open shift” on the posted schedule and asks employees to sign-up if they are interested.</a:t>
            </a:r>
          </a:p>
          <a:p>
            <a:pPr marL="1087122" lvl="3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Weather is wretched and gloomy</a:t>
            </a:r>
            <a:r>
              <a:rPr lang="en-US" sz="2400" dirty="0">
                <a:latin typeface="Calibri" panose="020F0502020204030204" pitchFamily="34" charset="0"/>
              </a:rPr>
              <a:t>. Manager of an outdoor café sends all employees home, but stays herself to staff the business solo.</a:t>
            </a:r>
          </a:p>
          <a:p>
            <a:pPr marL="1087122" lvl="3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A tree fell on the store during the windstorm</a:t>
            </a:r>
            <a:r>
              <a:rPr lang="en-US" sz="2400" dirty="0">
                <a:latin typeface="Calibri" panose="020F0502020204030204" pitchFamily="34" charset="0"/>
              </a:rPr>
              <a:t>. The store is closed for a week and all shifts are cancelled.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5328A-71F9-4CCB-88F8-1D5A6B3A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30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Scenarios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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Pay For Work Schedule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93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85800"/>
            <a:ext cx="914400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sz="14000" b="1" dirty="0">
                <a:solidFill>
                  <a:srgbClr val="C00000"/>
                </a:solidFill>
                <a:latin typeface="Calibri" panose="020F0502020204030204" pitchFamily="34" charset="0"/>
                <a:sym typeface="Helvetica Neue"/>
              </a:rPr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93" y="3103684"/>
            <a:ext cx="27851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7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216455-03AD-49A9-8507-BF8A925F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49" y="2169205"/>
            <a:ext cx="4029688" cy="3071461"/>
          </a:xfrm>
          <a:prstGeom prst="rect">
            <a:avLst/>
          </a:prstGeom>
        </p:spPr>
      </p:pic>
      <p:sp>
        <p:nvSpPr>
          <p:cNvPr id="5" name="Shape 150">
            <a:extLst>
              <a:ext uri="{FF2B5EF4-FFF2-40B4-BE49-F238E27FC236}">
                <a16:creationId xmlns:a16="http://schemas.microsoft.com/office/drawing/2014/main" id="{493C35D9-BBA5-4198-92F5-535574CC7601}"/>
              </a:ext>
            </a:extLst>
          </p:cNvPr>
          <p:cNvSpPr txBox="1">
            <a:spLocks/>
          </p:cNvSpPr>
          <p:nvPr/>
        </p:nvSpPr>
        <p:spPr>
          <a:xfrm>
            <a:off x="946693" y="2123802"/>
            <a:ext cx="8001000" cy="388573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◼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568959" indent="-203198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868680" indent="-228600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175657" indent="-261257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378633" indent="-281352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1676400" indent="-304800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1950718" indent="-304799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2225038" indent="-304799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2499359" indent="-304799">
              <a:spcBef>
                <a:spcPts val="400"/>
              </a:spcBef>
              <a:buClr>
                <a:srgbClr val="3EB87F"/>
              </a:buClr>
              <a:buSzPct val="100000"/>
              <a:buFont typeface="Helvetica"/>
              <a:buChar char="▪"/>
              <a:defRPr sz="2000" b="1" spc="15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4572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206-256-5297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9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Employers</a:t>
            </a: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Business.laborstandards@seattle.gov</a:t>
            </a: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Workers</a:t>
            </a: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Workers.laborstandards@seattle.gov</a:t>
            </a:r>
          </a:p>
          <a:p>
            <a:pPr marL="45720" indent="0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buClr>
                <a:srgbClr val="C00000"/>
              </a:buClr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6576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06D38-E750-476B-A2A2-B98F549319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233"/>
            <a:ext cx="2871478" cy="21827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6CB090-84EE-4B11-8E30-F836B1675E4A}"/>
              </a:ext>
            </a:extLst>
          </p:cNvPr>
          <p:cNvSpPr txBox="1"/>
          <p:nvPr/>
        </p:nvSpPr>
        <p:spPr>
          <a:xfrm>
            <a:off x="6466737" y="783616"/>
            <a:ext cx="4495800" cy="923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Helvetica Neue"/>
              </a:rPr>
              <a:t>Ask us!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3ABF6-9517-43F8-A862-A1A5325EDE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6" y="208411"/>
            <a:ext cx="1998459" cy="19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62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ON-LINE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5147F-40D2-42C9-85CD-1D6421BFD77C}"/>
              </a:ext>
            </a:extLst>
          </p:cNvPr>
          <p:cNvSpPr txBox="1"/>
          <p:nvPr/>
        </p:nvSpPr>
        <p:spPr>
          <a:xfrm>
            <a:off x="1676400" y="747296"/>
            <a:ext cx="87630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http://www.seattle.gov/laborstandards/ordinances/secure-scheduling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sym typeface="Helvetica Neue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2D88F2-D97D-4117-910A-9E07B0E036F9}"/>
              </a:ext>
            </a:extLst>
          </p:cNvPr>
          <p:cNvPicPr/>
          <p:nvPr/>
        </p:nvPicPr>
        <p:blipFill rotWithShape="1">
          <a:blip r:embed="rId3"/>
          <a:srcRect l="12980" t="8291" r="13141" b="5825"/>
          <a:stretch/>
        </p:blipFill>
        <p:spPr bwMode="auto">
          <a:xfrm>
            <a:off x="2183792" y="1213338"/>
            <a:ext cx="7824416" cy="4783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9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105030" y="1629853"/>
            <a:ext cx="5257800" cy="4878805"/>
          </a:xfrm>
        </p:spPr>
        <p:txBody>
          <a:bodyPr>
            <a:normAutofit/>
          </a:bodyPr>
          <a:lstStyle/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Links to Ordinance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Links to Administrative Rules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Power point presentations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Templates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Workplace Poster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Translations</a:t>
            </a:r>
          </a:p>
          <a:p>
            <a:pPr marL="0" lvl="2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Questions &amp; Answers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2203"/>
            <a:ext cx="12192000" cy="122916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ON-LINE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5147F-40D2-42C9-85CD-1D6421BFD77C}"/>
              </a:ext>
            </a:extLst>
          </p:cNvPr>
          <p:cNvSpPr txBox="1"/>
          <p:nvPr/>
        </p:nvSpPr>
        <p:spPr>
          <a:xfrm>
            <a:off x="1599830" y="817634"/>
            <a:ext cx="87630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http://www.seattle.gov/laborstandards/ordinances/secure-scheduling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B87FA-C874-4C3B-9E3C-BDF6D3B05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4" y="1629853"/>
            <a:ext cx="3186856" cy="41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958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HOURLY EMPLOYEES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7" y="1159588"/>
            <a:ext cx="7253766" cy="47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18412" y="1530069"/>
            <a:ext cx="8379692" cy="4706396"/>
          </a:xfrm>
        </p:spPr>
        <p:txBody>
          <a:bodyPr>
            <a:normAutofit/>
          </a:bodyPr>
          <a:lstStyle/>
          <a:p>
            <a:pPr marL="560070" indent="-514350">
              <a:lnSpc>
                <a:spcPct val="13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>
                <a:latin typeface="Calibri" pitchFamily="34" charset="0"/>
              </a:rPr>
              <a:t>Type of Business</a:t>
            </a:r>
          </a:p>
          <a:p>
            <a:pPr marL="844550" lvl="1" indent="-514350">
              <a:lnSpc>
                <a:spcPct val="134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b="1" dirty="0">
                <a:latin typeface="Calibri" pitchFamily="34" charset="0"/>
              </a:rPr>
              <a:t>Retail</a:t>
            </a:r>
            <a:r>
              <a:rPr lang="en-US" sz="2600" dirty="0">
                <a:latin typeface="Calibri" panose="020F0502020204030204" pitchFamily="34" charset="0"/>
              </a:rPr>
              <a:t> = 2012 or 2017 NAICS code 441 through 453998</a:t>
            </a:r>
          </a:p>
          <a:p>
            <a:pPr marL="844550" lvl="1" indent="-514350">
              <a:lnSpc>
                <a:spcPct val="134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b="1" dirty="0">
                <a:latin typeface="Calibri" panose="020F0502020204030204" pitchFamily="34" charset="0"/>
              </a:rPr>
              <a:t>Food Service </a:t>
            </a:r>
            <a:r>
              <a:rPr lang="en-US" sz="2600" dirty="0">
                <a:latin typeface="Calibri" panose="020F0502020204030204" pitchFamily="34" charset="0"/>
              </a:rPr>
              <a:t>= 2012 or 2017 NAICS code 722</a:t>
            </a:r>
          </a:p>
          <a:p>
            <a:pPr marL="560070" indent="-514350">
              <a:lnSpc>
                <a:spcPct val="13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>
                <a:latin typeface="Calibri" pitchFamily="34" charset="0"/>
              </a:rPr>
              <a:t>Size of Business </a:t>
            </a:r>
          </a:p>
          <a:p>
            <a:pPr lvl="1">
              <a:lnSpc>
                <a:spcPct val="134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itchFamily="34" charset="0"/>
              </a:rPr>
              <a:t>  500+ employees worldwide</a:t>
            </a:r>
          </a:p>
          <a:p>
            <a:pPr lvl="1">
              <a:lnSpc>
                <a:spcPct val="134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Calibri" pitchFamily="34" charset="0"/>
              </a:rPr>
              <a:t>  Full Service Restaurants = 40+ restaurant locations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603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Large Food Services &amp; Retail</a:t>
            </a:r>
          </a:p>
        </p:txBody>
      </p:sp>
      <p:pic>
        <p:nvPicPr>
          <p:cNvPr id="6" name="Picture 5" descr="File:Shopping cart icon.sv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1" y="1866901"/>
            <a:ext cx="1447800" cy="1186037"/>
          </a:xfrm>
          <a:prstGeom prst="rect">
            <a:avLst/>
          </a:prstGeom>
        </p:spPr>
      </p:pic>
      <p:pic>
        <p:nvPicPr>
          <p:cNvPr id="7" name="Picture 6" descr="File:Aiga restaurant inv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56" y="3733801"/>
            <a:ext cx="1188149" cy="11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9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5852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</a:rPr>
              <a:t>NAICS Code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14130" y="1172154"/>
            <a:ext cx="8763000" cy="679468"/>
          </a:xfrm>
        </p:spPr>
        <p:txBody>
          <a:bodyPr>
            <a:normAutofit/>
          </a:bodyPr>
          <a:lstStyle/>
          <a:p>
            <a:pPr algn="l" rtl="0" latinLnBrk="1" hangingPunct="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</a:rPr>
              <a:t>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orth 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merican 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ndustry 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lassification 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ystem</a:t>
            </a:r>
            <a:endParaRPr lang="en-US" b="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7C4B0-1DCE-4DC9-9573-9A8DCB1C5B67}"/>
              </a:ext>
            </a:extLst>
          </p:cNvPr>
          <p:cNvSpPr txBox="1"/>
          <p:nvPr/>
        </p:nvSpPr>
        <p:spPr>
          <a:xfrm>
            <a:off x="1439594" y="789192"/>
            <a:ext cx="91440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https://www.census.gov/eos/www/naics/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sym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F4C7B-F2FF-4C6C-A779-759592281C20}"/>
              </a:ext>
            </a:extLst>
          </p:cNvPr>
          <p:cNvPicPr/>
          <p:nvPr/>
        </p:nvPicPr>
        <p:blipFill rotWithShape="1">
          <a:blip r:embed="rId3"/>
          <a:srcRect t="7370" r="39423" b="2417"/>
          <a:stretch/>
        </p:blipFill>
        <p:spPr bwMode="auto">
          <a:xfrm>
            <a:off x="1905000" y="1585546"/>
            <a:ext cx="65532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51C8F-FC23-47FF-AEE2-B04862CEA951}"/>
              </a:ext>
            </a:extLst>
          </p:cNvPr>
          <p:cNvPicPr/>
          <p:nvPr/>
        </p:nvPicPr>
        <p:blipFill rotWithShape="1">
          <a:blip r:embed="rId3"/>
          <a:srcRect l="7954" t="23216" r="72828" b="47822"/>
          <a:stretch/>
        </p:blipFill>
        <p:spPr bwMode="auto">
          <a:xfrm>
            <a:off x="6742550" y="2426127"/>
            <a:ext cx="3295333" cy="273843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513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ST Training 6_1_18" id="{849A31C0-41AC-477B-83BE-D07D9069D2E2}" vid="{912B74EB-F980-4504-8F05-97CC762CA9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E3134DFD7624997BFB71F0C359F62" ma:contentTypeVersion="2" ma:contentTypeDescription="Create a new document." ma:contentTypeScope="" ma:versionID="03ac24c1bade43be34371902423d08f8">
  <xsd:schema xmlns:xsd="http://www.w3.org/2001/XMLSchema" xmlns:xs="http://www.w3.org/2001/XMLSchema" xmlns:p="http://schemas.microsoft.com/office/2006/metadata/properties" xmlns:ns2="59b99cce-b69a-4ba1-9164-0674c41793a4" targetNamespace="http://schemas.microsoft.com/office/2006/metadata/properties" ma:root="true" ma:fieldsID="f57098483d374aaf10f22a116df254c6" ns2:_="">
    <xsd:import namespace="59b99cce-b69a-4ba1-9164-0674c4179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9cce-b69a-4ba1-9164-0674c4179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CD351-0561-4B41-9079-EB7703943CE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59b99cce-b69a-4ba1-9164-0674c41793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870EB8-D6CF-456E-A354-BDA151A1F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99cce-b69a-4ba1-9164-0674c4179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PSST Training 6_4_18</Template>
  <TotalTime>9606</TotalTime>
  <Words>1997</Words>
  <Application>Microsoft Office PowerPoint</Application>
  <PresentationFormat>Widescreen</PresentationFormat>
  <Paragraphs>296</Paragraphs>
  <Slides>49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Calibri</vt:lpstr>
      <vt:lpstr>Helvetica Neue</vt:lpstr>
      <vt:lpstr>Wingdings</vt:lpstr>
      <vt:lpstr>Webdings</vt:lpstr>
      <vt:lpstr>Arial</vt:lpstr>
      <vt:lpstr>Times New Roman</vt:lpstr>
      <vt:lpstr>Seattle Text</vt:lpstr>
      <vt:lpstr>Franklin Gothic Medium</vt:lpstr>
      <vt:lpstr>Helvetica</vt:lpstr>
      <vt:lpstr>Office Theme</vt:lpstr>
      <vt:lpstr>Secure Scheduling Ordinance Office of Labor Standards</vt:lpstr>
      <vt:lpstr>PowerPoint Presentation</vt:lpstr>
      <vt:lpstr>PowerPoint Presentation</vt:lpstr>
      <vt:lpstr>PowerPoint Presentation</vt:lpstr>
      <vt:lpstr>ON-LINE RESOURCES</vt:lpstr>
      <vt:lpstr>ON-LINE RESOURCES</vt:lpstr>
      <vt:lpstr>HOURLY EMPLOYEES</vt:lpstr>
      <vt:lpstr>Large Food Services &amp; Retail</vt:lpstr>
      <vt:lpstr>NAICS Code</vt:lpstr>
      <vt:lpstr>NAICS Code--Seattle Business license</vt:lpstr>
      <vt:lpstr>NAICS Code--Seattle Business license</vt:lpstr>
      <vt:lpstr>Scheduling Requirements</vt:lpstr>
      <vt:lpstr>Advance notice of work schedule</vt:lpstr>
      <vt:lpstr>Advance notice of work schedule</vt:lpstr>
      <vt:lpstr>EXCEPTIONS  Advance notice of schedule</vt:lpstr>
      <vt:lpstr>Pay For Schedule Changes</vt:lpstr>
      <vt:lpstr>Pay For Schedule Changes</vt:lpstr>
      <vt:lpstr>Exceptions  Pay For Schedule Changes</vt:lpstr>
      <vt:lpstr>Exceptions  Pay For Schedule Changes</vt:lpstr>
      <vt:lpstr>Exceptions  Pay For Schedule Changes</vt:lpstr>
      <vt:lpstr>Exceptions  Pay For Schedule Changes</vt:lpstr>
      <vt:lpstr>Good Faith Estimate</vt:lpstr>
      <vt:lpstr>Good Faith Estimate</vt:lpstr>
      <vt:lpstr>Good Faith Estimate</vt:lpstr>
      <vt:lpstr>Good Faith Estimate</vt:lpstr>
      <vt:lpstr>Right To Request</vt:lpstr>
      <vt:lpstr>Right To Request</vt:lpstr>
      <vt:lpstr>Major Life Event</vt:lpstr>
      <vt:lpstr>Bona Fide Business Reason</vt:lpstr>
      <vt:lpstr>Right To Rest</vt:lpstr>
      <vt:lpstr>Right To Rest</vt:lpstr>
      <vt:lpstr>Access To hours</vt:lpstr>
      <vt:lpstr>Access To hours</vt:lpstr>
      <vt:lpstr>Access To hours</vt:lpstr>
      <vt:lpstr>Exceptions  Access To Hours</vt:lpstr>
      <vt:lpstr>Exceptions  Access To Hours</vt:lpstr>
      <vt:lpstr>Exceptions  Access To Hours</vt:lpstr>
      <vt:lpstr>OTHER REQUIREMENTS</vt:lpstr>
      <vt:lpstr>Record Keeping – 3 years</vt:lpstr>
      <vt:lpstr>Scheduling Poster</vt:lpstr>
      <vt:lpstr>Translations</vt:lpstr>
      <vt:lpstr>Retaliation</vt:lpstr>
      <vt:lpstr>Waiver</vt:lpstr>
      <vt:lpstr>Joint Employees</vt:lpstr>
      <vt:lpstr>Joint Employees</vt:lpstr>
      <vt:lpstr>Scenarios  Pay For Work Schedule Changes</vt:lpstr>
      <vt:lpstr>Scenarios  Pay For Work Schedule Changes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Paid Sick and Safe Time:</dc:title>
  <dc:creator>Levitas, Kerem</dc:creator>
  <cp:lastModifiedBy>Levitas, Kerem</cp:lastModifiedBy>
  <cp:revision>43</cp:revision>
  <cp:lastPrinted>2018-06-07T22:46:47Z</cp:lastPrinted>
  <dcterms:created xsi:type="dcterms:W3CDTF">2018-07-17T22:00:40Z</dcterms:created>
  <dcterms:modified xsi:type="dcterms:W3CDTF">2018-12-14T21:21:57Z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0x010100ABCE3134DFD7624997BFB71F0C359F62</vt:lpwstr>
  </property>
</Properties>
</file>