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handoutMasterIdLst>
    <p:handoutMasterId r:id="rId35"/>
  </p:handoutMasterIdLst>
  <p:sldIdLst>
    <p:sldId id="256" r:id="rId5"/>
    <p:sldId id="263" r:id="rId6"/>
    <p:sldId id="257" r:id="rId7"/>
    <p:sldId id="278" r:id="rId8"/>
    <p:sldId id="279" r:id="rId9"/>
    <p:sldId id="280" r:id="rId10"/>
    <p:sldId id="281" r:id="rId11"/>
    <p:sldId id="282" r:id="rId12"/>
    <p:sldId id="266" r:id="rId13"/>
    <p:sldId id="258" r:id="rId14"/>
    <p:sldId id="292" r:id="rId15"/>
    <p:sldId id="264" r:id="rId16"/>
    <p:sldId id="285" r:id="rId17"/>
    <p:sldId id="286" r:id="rId18"/>
    <p:sldId id="287" r:id="rId19"/>
    <p:sldId id="288" r:id="rId20"/>
    <p:sldId id="267" r:id="rId21"/>
    <p:sldId id="284" r:id="rId22"/>
    <p:sldId id="283" r:id="rId23"/>
    <p:sldId id="269" r:id="rId24"/>
    <p:sldId id="270" r:id="rId25"/>
    <p:sldId id="272" r:id="rId26"/>
    <p:sldId id="275" r:id="rId27"/>
    <p:sldId id="289" r:id="rId28"/>
    <p:sldId id="273" r:id="rId29"/>
    <p:sldId id="274" r:id="rId30"/>
    <p:sldId id="277" r:id="rId31"/>
    <p:sldId id="271" r:id="rId32"/>
    <p:sldId id="293"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llister, Susan" initials="MS" lastIdx="8" clrIdx="0">
    <p:extLst>
      <p:ext uri="{19B8F6BF-5375-455C-9EA6-DF929625EA0E}">
        <p15:presenceInfo xmlns:p15="http://schemas.microsoft.com/office/powerpoint/2012/main" userId="S-1-5-21-1005559283-1549754204-3747669754-11209" providerId="AD"/>
      </p:ext>
    </p:extLst>
  </p:cmAuthor>
  <p:cmAuthor id="2" name="O'Leary, MaryPat" initials="OM" lastIdx="2" clrIdx="1">
    <p:extLst>
      <p:ext uri="{19B8F6BF-5375-455C-9EA6-DF929625EA0E}">
        <p15:presenceInfo xmlns:p15="http://schemas.microsoft.com/office/powerpoint/2012/main" userId="S-1-5-21-1005559283-1549754204-3747669754-11236" providerId="AD"/>
      </p:ext>
    </p:extLst>
  </p:cmAuthor>
  <p:cmAuthor id="3" name="Yip, Andrea" initials="YA" lastIdx="4" clrIdx="2">
    <p:extLst>
      <p:ext uri="{19B8F6BF-5375-455C-9EA6-DF929625EA0E}">
        <p15:presenceInfo xmlns:p15="http://schemas.microsoft.com/office/powerpoint/2012/main" userId="S-1-5-21-1005559283-1549754204-3747669754-113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5281"/>
    <a:srgbClr val="D7E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18" autoAdjust="0"/>
    <p:restoredTop sz="77955" autoAdjust="0"/>
  </p:normalViewPr>
  <p:slideViewPr>
    <p:cSldViewPr>
      <p:cViewPr varScale="1">
        <p:scale>
          <a:sx n="58" d="100"/>
          <a:sy n="58" d="100"/>
        </p:scale>
        <p:origin x="1906" y="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454DC-E4B3-44B5-BDB9-C154111E0852}"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US"/>
        </a:p>
      </dgm:t>
    </dgm:pt>
    <dgm:pt modelId="{819EF77A-E8B7-43A8-88D3-98FC09B49215}">
      <dgm:prSet phldrT="[Text]"/>
      <dgm:spPr/>
      <dgm:t>
        <a:bodyPr/>
        <a:lstStyle/>
        <a:p>
          <a:r>
            <a:rPr lang="en-US" dirty="0"/>
            <a:t>Whole Population Data</a:t>
          </a:r>
        </a:p>
      </dgm:t>
    </dgm:pt>
    <dgm:pt modelId="{15A5A1E6-D787-4E99-B7F8-E4CAD90989E4}" type="parTrans" cxnId="{9130FFE4-16C5-4C48-A6CF-964982147FD1}">
      <dgm:prSet/>
      <dgm:spPr/>
      <dgm:t>
        <a:bodyPr/>
        <a:lstStyle/>
        <a:p>
          <a:endParaRPr lang="en-US"/>
        </a:p>
      </dgm:t>
    </dgm:pt>
    <dgm:pt modelId="{19495D3D-3757-46DA-A0F1-C82312CFDDBF}" type="sibTrans" cxnId="{9130FFE4-16C5-4C48-A6CF-964982147FD1}">
      <dgm:prSet/>
      <dgm:spPr/>
      <dgm:t>
        <a:bodyPr/>
        <a:lstStyle/>
        <a:p>
          <a:endParaRPr lang="en-US"/>
        </a:p>
      </dgm:t>
    </dgm:pt>
    <dgm:pt modelId="{1445804D-2B02-4AC2-8D0F-32F715516130}">
      <dgm:prSet phldrT="[Text]"/>
      <dgm:spPr/>
      <dgm:t>
        <a:bodyPr/>
        <a:lstStyle/>
        <a:p>
          <a:r>
            <a:rPr lang="en-US" dirty="0"/>
            <a:t>Desired Results</a:t>
          </a:r>
        </a:p>
      </dgm:t>
    </dgm:pt>
    <dgm:pt modelId="{BA702008-DA7D-4E83-BB59-C466C7E597BE}" type="parTrans" cxnId="{9C1CF016-E67F-4809-8AA3-B7DFF0F40ABA}">
      <dgm:prSet/>
      <dgm:spPr/>
      <dgm:t>
        <a:bodyPr/>
        <a:lstStyle/>
        <a:p>
          <a:endParaRPr lang="en-US"/>
        </a:p>
      </dgm:t>
    </dgm:pt>
    <dgm:pt modelId="{67194E6F-0FE4-4D8B-A960-2605CFEBABE5}" type="sibTrans" cxnId="{9C1CF016-E67F-4809-8AA3-B7DFF0F40ABA}">
      <dgm:prSet/>
      <dgm:spPr/>
      <dgm:t>
        <a:bodyPr/>
        <a:lstStyle/>
        <a:p>
          <a:endParaRPr lang="en-US"/>
        </a:p>
      </dgm:t>
    </dgm:pt>
    <dgm:pt modelId="{2297D923-C012-4EE8-A9C5-08D5986A8CDC}">
      <dgm:prSet phldrT="[Text]"/>
      <dgm:spPr/>
      <dgm:t>
        <a:bodyPr/>
        <a:lstStyle/>
        <a:p>
          <a:r>
            <a:rPr lang="en-US" dirty="0"/>
            <a:t>Strategy</a:t>
          </a:r>
        </a:p>
      </dgm:t>
    </dgm:pt>
    <dgm:pt modelId="{7C0BF589-63B6-4979-B447-E1C4EC1C92FE}" type="parTrans" cxnId="{F860E99C-5F03-4725-A3B8-CD8424D5D2ED}">
      <dgm:prSet/>
      <dgm:spPr/>
      <dgm:t>
        <a:bodyPr/>
        <a:lstStyle/>
        <a:p>
          <a:endParaRPr lang="en-US"/>
        </a:p>
      </dgm:t>
    </dgm:pt>
    <dgm:pt modelId="{4AFF726C-2EEC-44B1-A6FB-6799970EDE1F}" type="sibTrans" cxnId="{F860E99C-5F03-4725-A3B8-CD8424D5D2ED}">
      <dgm:prSet/>
      <dgm:spPr/>
      <dgm:t>
        <a:bodyPr/>
        <a:lstStyle/>
        <a:p>
          <a:endParaRPr lang="en-US"/>
        </a:p>
      </dgm:t>
    </dgm:pt>
    <dgm:pt modelId="{15172B16-81B7-4094-B954-B4DFB132803E}">
      <dgm:prSet phldrT="[Text]"/>
      <dgm:spPr/>
      <dgm:t>
        <a:bodyPr/>
        <a:lstStyle/>
        <a:p>
          <a:r>
            <a:rPr lang="en-US" dirty="0"/>
            <a:t>Indicators</a:t>
          </a:r>
        </a:p>
      </dgm:t>
    </dgm:pt>
    <dgm:pt modelId="{406B93FF-08FB-462A-80F6-3879F3C5A854}" type="parTrans" cxnId="{8BC4C15B-BD34-4D21-8279-01C646035D02}">
      <dgm:prSet/>
      <dgm:spPr/>
      <dgm:t>
        <a:bodyPr/>
        <a:lstStyle/>
        <a:p>
          <a:endParaRPr lang="en-US"/>
        </a:p>
      </dgm:t>
    </dgm:pt>
    <dgm:pt modelId="{7F0C14E5-5C53-412A-9211-E48930B13539}" type="sibTrans" cxnId="{8BC4C15B-BD34-4D21-8279-01C646035D02}">
      <dgm:prSet/>
      <dgm:spPr/>
      <dgm:t>
        <a:bodyPr/>
        <a:lstStyle/>
        <a:p>
          <a:endParaRPr lang="en-US"/>
        </a:p>
      </dgm:t>
    </dgm:pt>
    <dgm:pt modelId="{F4349F0B-C978-46D5-A52C-80B2057FCAFE}">
      <dgm:prSet phldrT="[Text]"/>
      <dgm:spPr/>
      <dgm:t>
        <a:bodyPr/>
        <a:lstStyle/>
        <a:p>
          <a:r>
            <a:rPr lang="en-US" dirty="0"/>
            <a:t>Racial Equity </a:t>
          </a:r>
          <a:r>
            <a:rPr lang="en-US" dirty="0" smtClean="0"/>
            <a:t>Goal</a:t>
          </a:r>
          <a:endParaRPr lang="en-US" dirty="0"/>
        </a:p>
      </dgm:t>
    </dgm:pt>
    <dgm:pt modelId="{3837A97B-98A3-45B7-A3F8-42DCAC9F49C5}" type="parTrans" cxnId="{8A56930F-EF69-42A7-AD19-59C79F8C4807}">
      <dgm:prSet/>
      <dgm:spPr/>
      <dgm:t>
        <a:bodyPr/>
        <a:lstStyle/>
        <a:p>
          <a:endParaRPr lang="en-US"/>
        </a:p>
      </dgm:t>
    </dgm:pt>
    <dgm:pt modelId="{116AA9FE-FBC1-48B8-89A4-45E42F3288C6}" type="sibTrans" cxnId="{8A56930F-EF69-42A7-AD19-59C79F8C4807}">
      <dgm:prSet/>
      <dgm:spPr/>
      <dgm:t>
        <a:bodyPr/>
        <a:lstStyle/>
        <a:p>
          <a:endParaRPr lang="en-US"/>
        </a:p>
      </dgm:t>
    </dgm:pt>
    <dgm:pt modelId="{AAFF1A46-739D-4AC8-AF57-D619F80009BC}">
      <dgm:prSet phldrT="[Text]"/>
      <dgm:spPr/>
      <dgm:t>
        <a:bodyPr/>
        <a:lstStyle/>
        <a:p>
          <a:r>
            <a:rPr lang="en-US" dirty="0"/>
            <a:t>Performance Measure</a:t>
          </a:r>
        </a:p>
      </dgm:t>
    </dgm:pt>
    <dgm:pt modelId="{3C74B51B-ECE0-464C-B9F1-8CF10224D814}" type="parTrans" cxnId="{64C52940-68DA-40A2-98F0-50AC0E9380F0}">
      <dgm:prSet/>
      <dgm:spPr/>
      <dgm:t>
        <a:bodyPr/>
        <a:lstStyle/>
        <a:p>
          <a:endParaRPr lang="en-US"/>
        </a:p>
      </dgm:t>
    </dgm:pt>
    <dgm:pt modelId="{6B8128E2-309C-41D4-BCE3-7CC68B472201}" type="sibTrans" cxnId="{64C52940-68DA-40A2-98F0-50AC0E9380F0}">
      <dgm:prSet/>
      <dgm:spPr/>
      <dgm:t>
        <a:bodyPr/>
        <a:lstStyle/>
        <a:p>
          <a:endParaRPr lang="en-US"/>
        </a:p>
      </dgm:t>
    </dgm:pt>
    <dgm:pt modelId="{0B73BEE8-B4D5-484C-91A9-98FEC6B2AC2A}">
      <dgm:prSet phldrT="[Text]"/>
      <dgm:spPr/>
      <dgm:t>
        <a:bodyPr/>
        <a:lstStyle/>
        <a:p>
          <a:r>
            <a:rPr lang="en-US" dirty="0"/>
            <a:t>Racial Disparity Data</a:t>
          </a:r>
        </a:p>
      </dgm:t>
    </dgm:pt>
    <dgm:pt modelId="{24CE6E58-6D58-41F0-A1D7-205E27137428}" type="parTrans" cxnId="{AFC93860-8750-4B90-B0DE-DDA0989A87FC}">
      <dgm:prSet/>
      <dgm:spPr/>
      <dgm:t>
        <a:bodyPr/>
        <a:lstStyle/>
        <a:p>
          <a:endParaRPr lang="en-US"/>
        </a:p>
      </dgm:t>
    </dgm:pt>
    <dgm:pt modelId="{EF214B47-0A95-4C9A-BABC-60622A18302D}" type="sibTrans" cxnId="{AFC93860-8750-4B90-B0DE-DDA0989A87FC}">
      <dgm:prSet/>
      <dgm:spPr/>
      <dgm:t>
        <a:bodyPr/>
        <a:lstStyle/>
        <a:p>
          <a:endParaRPr lang="en-US"/>
        </a:p>
      </dgm:t>
    </dgm:pt>
    <dgm:pt modelId="{B2FC8D52-0D48-4166-8027-7E9CDE5B7D50}" type="pres">
      <dgm:prSet presAssocID="{904454DC-E4B3-44B5-BDB9-C154111E0852}" presName="Name0" presStyleCnt="0">
        <dgm:presLayoutVars>
          <dgm:dir/>
          <dgm:animLvl val="lvl"/>
          <dgm:resizeHandles val="exact"/>
        </dgm:presLayoutVars>
      </dgm:prSet>
      <dgm:spPr/>
      <dgm:t>
        <a:bodyPr/>
        <a:lstStyle/>
        <a:p>
          <a:endParaRPr lang="en-US"/>
        </a:p>
      </dgm:t>
    </dgm:pt>
    <dgm:pt modelId="{356E3B6F-D8C6-426F-BA54-3FC72513DD0E}" type="pres">
      <dgm:prSet presAssocID="{819EF77A-E8B7-43A8-88D3-98FC09B49215}" presName="parTxOnly" presStyleLbl="node1" presStyleIdx="0" presStyleCnt="7">
        <dgm:presLayoutVars>
          <dgm:chMax val="0"/>
          <dgm:chPref val="0"/>
          <dgm:bulletEnabled val="1"/>
        </dgm:presLayoutVars>
      </dgm:prSet>
      <dgm:spPr/>
      <dgm:t>
        <a:bodyPr/>
        <a:lstStyle/>
        <a:p>
          <a:endParaRPr lang="en-US"/>
        </a:p>
      </dgm:t>
    </dgm:pt>
    <dgm:pt modelId="{415DC11F-4CB3-441C-93B7-8769C72E8AF9}" type="pres">
      <dgm:prSet presAssocID="{19495D3D-3757-46DA-A0F1-C82312CFDDBF}" presName="parTxOnlySpace" presStyleCnt="0"/>
      <dgm:spPr/>
    </dgm:pt>
    <dgm:pt modelId="{04F04DD9-1176-4832-B59E-613680175526}" type="pres">
      <dgm:prSet presAssocID="{1445804D-2B02-4AC2-8D0F-32F715516130}" presName="parTxOnly" presStyleLbl="node1" presStyleIdx="1" presStyleCnt="7">
        <dgm:presLayoutVars>
          <dgm:chMax val="0"/>
          <dgm:chPref val="0"/>
          <dgm:bulletEnabled val="1"/>
        </dgm:presLayoutVars>
      </dgm:prSet>
      <dgm:spPr/>
      <dgm:t>
        <a:bodyPr/>
        <a:lstStyle/>
        <a:p>
          <a:endParaRPr lang="en-US"/>
        </a:p>
      </dgm:t>
    </dgm:pt>
    <dgm:pt modelId="{29D77BE7-A5D7-4DDE-8C15-2B54BDCEEACB}" type="pres">
      <dgm:prSet presAssocID="{67194E6F-0FE4-4D8B-A960-2605CFEBABE5}" presName="parTxOnlySpace" presStyleCnt="0"/>
      <dgm:spPr/>
    </dgm:pt>
    <dgm:pt modelId="{B5751F65-33EF-456D-9DB0-1DA903DE1F8D}" type="pres">
      <dgm:prSet presAssocID="{15172B16-81B7-4094-B954-B4DFB132803E}" presName="parTxOnly" presStyleLbl="node1" presStyleIdx="2" presStyleCnt="7">
        <dgm:presLayoutVars>
          <dgm:chMax val="0"/>
          <dgm:chPref val="0"/>
          <dgm:bulletEnabled val="1"/>
        </dgm:presLayoutVars>
      </dgm:prSet>
      <dgm:spPr/>
      <dgm:t>
        <a:bodyPr/>
        <a:lstStyle/>
        <a:p>
          <a:endParaRPr lang="en-US"/>
        </a:p>
      </dgm:t>
    </dgm:pt>
    <dgm:pt modelId="{81943B01-B34C-426D-B9CB-3873AE94A80F}" type="pres">
      <dgm:prSet presAssocID="{7F0C14E5-5C53-412A-9211-E48930B13539}" presName="parTxOnlySpace" presStyleCnt="0"/>
      <dgm:spPr/>
    </dgm:pt>
    <dgm:pt modelId="{E7B28461-FAE7-4F10-B154-5A56A78220AD}" type="pres">
      <dgm:prSet presAssocID="{0B73BEE8-B4D5-484C-91A9-98FEC6B2AC2A}" presName="parTxOnly" presStyleLbl="node1" presStyleIdx="3" presStyleCnt="7">
        <dgm:presLayoutVars>
          <dgm:chMax val="0"/>
          <dgm:chPref val="0"/>
          <dgm:bulletEnabled val="1"/>
        </dgm:presLayoutVars>
      </dgm:prSet>
      <dgm:spPr/>
      <dgm:t>
        <a:bodyPr/>
        <a:lstStyle/>
        <a:p>
          <a:endParaRPr lang="en-US"/>
        </a:p>
      </dgm:t>
    </dgm:pt>
    <dgm:pt modelId="{91713522-5264-4B7B-B6CB-23EF15F8DC51}" type="pres">
      <dgm:prSet presAssocID="{EF214B47-0A95-4C9A-BABC-60622A18302D}" presName="parTxOnlySpace" presStyleCnt="0"/>
      <dgm:spPr/>
    </dgm:pt>
    <dgm:pt modelId="{22946E89-B8EF-4E7C-9A8D-BD716A894507}" type="pres">
      <dgm:prSet presAssocID="{F4349F0B-C978-46D5-A52C-80B2057FCAFE}" presName="parTxOnly" presStyleLbl="node1" presStyleIdx="4" presStyleCnt="7">
        <dgm:presLayoutVars>
          <dgm:chMax val="0"/>
          <dgm:chPref val="0"/>
          <dgm:bulletEnabled val="1"/>
        </dgm:presLayoutVars>
      </dgm:prSet>
      <dgm:spPr/>
      <dgm:t>
        <a:bodyPr/>
        <a:lstStyle/>
        <a:p>
          <a:endParaRPr lang="en-US"/>
        </a:p>
      </dgm:t>
    </dgm:pt>
    <dgm:pt modelId="{0377AA6A-1227-4016-9675-95CB662CA33C}" type="pres">
      <dgm:prSet presAssocID="{116AA9FE-FBC1-48B8-89A4-45E42F3288C6}" presName="parTxOnlySpace" presStyleCnt="0"/>
      <dgm:spPr/>
    </dgm:pt>
    <dgm:pt modelId="{CF3C62E0-6C71-4204-9230-875AC3B1242D}" type="pres">
      <dgm:prSet presAssocID="{2297D923-C012-4EE8-A9C5-08D5986A8CDC}" presName="parTxOnly" presStyleLbl="node1" presStyleIdx="5" presStyleCnt="7">
        <dgm:presLayoutVars>
          <dgm:chMax val="0"/>
          <dgm:chPref val="0"/>
          <dgm:bulletEnabled val="1"/>
        </dgm:presLayoutVars>
      </dgm:prSet>
      <dgm:spPr/>
      <dgm:t>
        <a:bodyPr/>
        <a:lstStyle/>
        <a:p>
          <a:endParaRPr lang="en-US"/>
        </a:p>
      </dgm:t>
    </dgm:pt>
    <dgm:pt modelId="{ECA2FDDB-2781-4DE3-8AE3-3531491503A8}" type="pres">
      <dgm:prSet presAssocID="{4AFF726C-2EEC-44B1-A6FB-6799970EDE1F}" presName="parTxOnlySpace" presStyleCnt="0"/>
      <dgm:spPr/>
    </dgm:pt>
    <dgm:pt modelId="{EB8E49AB-89E5-45D4-AFA9-B432BB2CCAA7}" type="pres">
      <dgm:prSet presAssocID="{AAFF1A46-739D-4AC8-AF57-D619F80009BC}" presName="parTxOnly" presStyleLbl="node1" presStyleIdx="6" presStyleCnt="7" custLinFactNeighborX="65709" custLinFactNeighborY="3286">
        <dgm:presLayoutVars>
          <dgm:chMax val="0"/>
          <dgm:chPref val="0"/>
          <dgm:bulletEnabled val="1"/>
        </dgm:presLayoutVars>
      </dgm:prSet>
      <dgm:spPr/>
      <dgm:t>
        <a:bodyPr/>
        <a:lstStyle/>
        <a:p>
          <a:endParaRPr lang="en-US"/>
        </a:p>
      </dgm:t>
    </dgm:pt>
  </dgm:ptLst>
  <dgm:cxnLst>
    <dgm:cxn modelId="{844D2ABD-230C-41B3-89BF-B6F6B5A74997}" type="presOf" srcId="{F4349F0B-C978-46D5-A52C-80B2057FCAFE}" destId="{22946E89-B8EF-4E7C-9A8D-BD716A894507}" srcOrd="0" destOrd="0" presId="urn:microsoft.com/office/officeart/2005/8/layout/chevron1"/>
    <dgm:cxn modelId="{F7ABBEAC-04B6-4E8C-9464-BCE907959E5A}" type="presOf" srcId="{AAFF1A46-739D-4AC8-AF57-D619F80009BC}" destId="{EB8E49AB-89E5-45D4-AFA9-B432BB2CCAA7}" srcOrd="0" destOrd="0" presId="urn:microsoft.com/office/officeart/2005/8/layout/chevron1"/>
    <dgm:cxn modelId="{18A7EAB0-73AB-4A9F-87F1-00CBCD7418A5}" type="presOf" srcId="{15172B16-81B7-4094-B954-B4DFB132803E}" destId="{B5751F65-33EF-456D-9DB0-1DA903DE1F8D}" srcOrd="0" destOrd="0" presId="urn:microsoft.com/office/officeart/2005/8/layout/chevron1"/>
    <dgm:cxn modelId="{68ADB580-A2AE-479A-88EB-5AAE75F54668}" type="presOf" srcId="{819EF77A-E8B7-43A8-88D3-98FC09B49215}" destId="{356E3B6F-D8C6-426F-BA54-3FC72513DD0E}" srcOrd="0" destOrd="0" presId="urn:microsoft.com/office/officeart/2005/8/layout/chevron1"/>
    <dgm:cxn modelId="{64C52940-68DA-40A2-98F0-50AC0E9380F0}" srcId="{904454DC-E4B3-44B5-BDB9-C154111E0852}" destId="{AAFF1A46-739D-4AC8-AF57-D619F80009BC}" srcOrd="6" destOrd="0" parTransId="{3C74B51B-ECE0-464C-B9F1-8CF10224D814}" sibTransId="{6B8128E2-309C-41D4-BCE3-7CC68B472201}"/>
    <dgm:cxn modelId="{7D33D8D1-BB24-4EDB-A2F4-C1BF224762C2}" type="presOf" srcId="{0B73BEE8-B4D5-484C-91A9-98FEC6B2AC2A}" destId="{E7B28461-FAE7-4F10-B154-5A56A78220AD}" srcOrd="0" destOrd="0" presId="urn:microsoft.com/office/officeart/2005/8/layout/chevron1"/>
    <dgm:cxn modelId="{01C0C523-513D-4443-9950-C5E05E481136}" type="presOf" srcId="{2297D923-C012-4EE8-A9C5-08D5986A8CDC}" destId="{CF3C62E0-6C71-4204-9230-875AC3B1242D}" srcOrd="0" destOrd="0" presId="urn:microsoft.com/office/officeart/2005/8/layout/chevron1"/>
    <dgm:cxn modelId="{13A47F6F-E1A9-418D-BB92-FC21832AAAC4}" type="presOf" srcId="{904454DC-E4B3-44B5-BDB9-C154111E0852}" destId="{B2FC8D52-0D48-4166-8027-7E9CDE5B7D50}" srcOrd="0" destOrd="0" presId="urn:microsoft.com/office/officeart/2005/8/layout/chevron1"/>
    <dgm:cxn modelId="{8BC4C15B-BD34-4D21-8279-01C646035D02}" srcId="{904454DC-E4B3-44B5-BDB9-C154111E0852}" destId="{15172B16-81B7-4094-B954-B4DFB132803E}" srcOrd="2" destOrd="0" parTransId="{406B93FF-08FB-462A-80F6-3879F3C5A854}" sibTransId="{7F0C14E5-5C53-412A-9211-E48930B13539}"/>
    <dgm:cxn modelId="{F860E99C-5F03-4725-A3B8-CD8424D5D2ED}" srcId="{904454DC-E4B3-44B5-BDB9-C154111E0852}" destId="{2297D923-C012-4EE8-A9C5-08D5986A8CDC}" srcOrd="5" destOrd="0" parTransId="{7C0BF589-63B6-4979-B447-E1C4EC1C92FE}" sibTransId="{4AFF726C-2EEC-44B1-A6FB-6799970EDE1F}"/>
    <dgm:cxn modelId="{AFC93860-8750-4B90-B0DE-DDA0989A87FC}" srcId="{904454DC-E4B3-44B5-BDB9-C154111E0852}" destId="{0B73BEE8-B4D5-484C-91A9-98FEC6B2AC2A}" srcOrd="3" destOrd="0" parTransId="{24CE6E58-6D58-41F0-A1D7-205E27137428}" sibTransId="{EF214B47-0A95-4C9A-BABC-60622A18302D}"/>
    <dgm:cxn modelId="{8A56930F-EF69-42A7-AD19-59C79F8C4807}" srcId="{904454DC-E4B3-44B5-BDB9-C154111E0852}" destId="{F4349F0B-C978-46D5-A52C-80B2057FCAFE}" srcOrd="4" destOrd="0" parTransId="{3837A97B-98A3-45B7-A3F8-42DCAC9F49C5}" sibTransId="{116AA9FE-FBC1-48B8-89A4-45E42F3288C6}"/>
    <dgm:cxn modelId="{9C1CF016-E67F-4809-8AA3-B7DFF0F40ABA}" srcId="{904454DC-E4B3-44B5-BDB9-C154111E0852}" destId="{1445804D-2B02-4AC2-8D0F-32F715516130}" srcOrd="1" destOrd="0" parTransId="{BA702008-DA7D-4E83-BB59-C466C7E597BE}" sibTransId="{67194E6F-0FE4-4D8B-A960-2605CFEBABE5}"/>
    <dgm:cxn modelId="{9130FFE4-16C5-4C48-A6CF-964982147FD1}" srcId="{904454DC-E4B3-44B5-BDB9-C154111E0852}" destId="{819EF77A-E8B7-43A8-88D3-98FC09B49215}" srcOrd="0" destOrd="0" parTransId="{15A5A1E6-D787-4E99-B7F8-E4CAD90989E4}" sibTransId="{19495D3D-3757-46DA-A0F1-C82312CFDDBF}"/>
    <dgm:cxn modelId="{E0F11DF0-564F-4FA5-9FB3-B5E6365F1F32}" type="presOf" srcId="{1445804D-2B02-4AC2-8D0F-32F715516130}" destId="{04F04DD9-1176-4832-B59E-613680175526}" srcOrd="0" destOrd="0" presId="urn:microsoft.com/office/officeart/2005/8/layout/chevron1"/>
    <dgm:cxn modelId="{6148C4EA-E8D4-4786-BE60-1A1015ACFC66}" type="presParOf" srcId="{B2FC8D52-0D48-4166-8027-7E9CDE5B7D50}" destId="{356E3B6F-D8C6-426F-BA54-3FC72513DD0E}" srcOrd="0" destOrd="0" presId="urn:microsoft.com/office/officeart/2005/8/layout/chevron1"/>
    <dgm:cxn modelId="{A550A206-319C-430D-944E-D9D4DFF2FE3D}" type="presParOf" srcId="{B2FC8D52-0D48-4166-8027-7E9CDE5B7D50}" destId="{415DC11F-4CB3-441C-93B7-8769C72E8AF9}" srcOrd="1" destOrd="0" presId="urn:microsoft.com/office/officeart/2005/8/layout/chevron1"/>
    <dgm:cxn modelId="{A537DCF2-2D01-442A-BAD4-B429C7F3F546}" type="presParOf" srcId="{B2FC8D52-0D48-4166-8027-7E9CDE5B7D50}" destId="{04F04DD9-1176-4832-B59E-613680175526}" srcOrd="2" destOrd="0" presId="urn:microsoft.com/office/officeart/2005/8/layout/chevron1"/>
    <dgm:cxn modelId="{6A83D1E3-C16B-4DAE-B01E-45091B8F1806}" type="presParOf" srcId="{B2FC8D52-0D48-4166-8027-7E9CDE5B7D50}" destId="{29D77BE7-A5D7-4DDE-8C15-2B54BDCEEACB}" srcOrd="3" destOrd="0" presId="urn:microsoft.com/office/officeart/2005/8/layout/chevron1"/>
    <dgm:cxn modelId="{9BCF285F-914E-4C2F-B08F-DA4EFACBAAA2}" type="presParOf" srcId="{B2FC8D52-0D48-4166-8027-7E9CDE5B7D50}" destId="{B5751F65-33EF-456D-9DB0-1DA903DE1F8D}" srcOrd="4" destOrd="0" presId="urn:microsoft.com/office/officeart/2005/8/layout/chevron1"/>
    <dgm:cxn modelId="{D565169B-0886-489F-829F-303761754ABD}" type="presParOf" srcId="{B2FC8D52-0D48-4166-8027-7E9CDE5B7D50}" destId="{81943B01-B34C-426D-B9CB-3873AE94A80F}" srcOrd="5" destOrd="0" presId="urn:microsoft.com/office/officeart/2005/8/layout/chevron1"/>
    <dgm:cxn modelId="{B8434135-C6A4-4A29-BB67-D3B49F1725A6}" type="presParOf" srcId="{B2FC8D52-0D48-4166-8027-7E9CDE5B7D50}" destId="{E7B28461-FAE7-4F10-B154-5A56A78220AD}" srcOrd="6" destOrd="0" presId="urn:microsoft.com/office/officeart/2005/8/layout/chevron1"/>
    <dgm:cxn modelId="{1D77891F-4F4E-4640-B60B-4E448E476F4D}" type="presParOf" srcId="{B2FC8D52-0D48-4166-8027-7E9CDE5B7D50}" destId="{91713522-5264-4B7B-B6CB-23EF15F8DC51}" srcOrd="7" destOrd="0" presId="urn:microsoft.com/office/officeart/2005/8/layout/chevron1"/>
    <dgm:cxn modelId="{DB032E76-24A4-45CA-BBB7-FBB1A1CAD09A}" type="presParOf" srcId="{B2FC8D52-0D48-4166-8027-7E9CDE5B7D50}" destId="{22946E89-B8EF-4E7C-9A8D-BD716A894507}" srcOrd="8" destOrd="0" presId="urn:microsoft.com/office/officeart/2005/8/layout/chevron1"/>
    <dgm:cxn modelId="{083BE49E-88D5-41B0-A496-1C7499478D33}" type="presParOf" srcId="{B2FC8D52-0D48-4166-8027-7E9CDE5B7D50}" destId="{0377AA6A-1227-4016-9675-95CB662CA33C}" srcOrd="9" destOrd="0" presId="urn:microsoft.com/office/officeart/2005/8/layout/chevron1"/>
    <dgm:cxn modelId="{23D573C8-BDEE-4845-AF5D-731306918685}" type="presParOf" srcId="{B2FC8D52-0D48-4166-8027-7E9CDE5B7D50}" destId="{CF3C62E0-6C71-4204-9230-875AC3B1242D}" srcOrd="10" destOrd="0" presId="urn:microsoft.com/office/officeart/2005/8/layout/chevron1"/>
    <dgm:cxn modelId="{5C53098E-2BA9-487D-A734-CCE99D3B094E}" type="presParOf" srcId="{B2FC8D52-0D48-4166-8027-7E9CDE5B7D50}" destId="{ECA2FDDB-2781-4DE3-8AE3-3531491503A8}" srcOrd="11" destOrd="0" presId="urn:microsoft.com/office/officeart/2005/8/layout/chevron1"/>
    <dgm:cxn modelId="{5CCEA106-0DB1-4663-89FB-E1F807268E7A}" type="presParOf" srcId="{B2FC8D52-0D48-4166-8027-7E9CDE5B7D50}" destId="{EB8E49AB-89E5-45D4-AFA9-B432BB2CCAA7}"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454DC-E4B3-44B5-BDB9-C154111E0852}"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US"/>
        </a:p>
      </dgm:t>
    </dgm:pt>
    <dgm:pt modelId="{819EF77A-E8B7-43A8-88D3-98FC09B49215}">
      <dgm:prSet phldrT="[Text]"/>
      <dgm:spPr/>
      <dgm:t>
        <a:bodyPr/>
        <a:lstStyle/>
        <a:p>
          <a:r>
            <a:rPr lang="en-US" dirty="0"/>
            <a:t>Whole Population Data</a:t>
          </a:r>
        </a:p>
      </dgm:t>
    </dgm:pt>
    <dgm:pt modelId="{15A5A1E6-D787-4E99-B7F8-E4CAD90989E4}" type="parTrans" cxnId="{9130FFE4-16C5-4C48-A6CF-964982147FD1}">
      <dgm:prSet/>
      <dgm:spPr/>
      <dgm:t>
        <a:bodyPr/>
        <a:lstStyle/>
        <a:p>
          <a:endParaRPr lang="en-US"/>
        </a:p>
      </dgm:t>
    </dgm:pt>
    <dgm:pt modelId="{19495D3D-3757-46DA-A0F1-C82312CFDDBF}" type="sibTrans" cxnId="{9130FFE4-16C5-4C48-A6CF-964982147FD1}">
      <dgm:prSet/>
      <dgm:spPr/>
      <dgm:t>
        <a:bodyPr/>
        <a:lstStyle/>
        <a:p>
          <a:endParaRPr lang="en-US"/>
        </a:p>
      </dgm:t>
    </dgm:pt>
    <dgm:pt modelId="{1445804D-2B02-4AC2-8D0F-32F715516130}">
      <dgm:prSet phldrT="[Text]"/>
      <dgm:spPr/>
      <dgm:t>
        <a:bodyPr/>
        <a:lstStyle/>
        <a:p>
          <a:r>
            <a:rPr lang="en-US" dirty="0"/>
            <a:t>Desired Results</a:t>
          </a:r>
        </a:p>
      </dgm:t>
    </dgm:pt>
    <dgm:pt modelId="{BA702008-DA7D-4E83-BB59-C466C7E597BE}" type="parTrans" cxnId="{9C1CF016-E67F-4809-8AA3-B7DFF0F40ABA}">
      <dgm:prSet/>
      <dgm:spPr/>
      <dgm:t>
        <a:bodyPr/>
        <a:lstStyle/>
        <a:p>
          <a:endParaRPr lang="en-US"/>
        </a:p>
      </dgm:t>
    </dgm:pt>
    <dgm:pt modelId="{67194E6F-0FE4-4D8B-A960-2605CFEBABE5}" type="sibTrans" cxnId="{9C1CF016-E67F-4809-8AA3-B7DFF0F40ABA}">
      <dgm:prSet/>
      <dgm:spPr/>
      <dgm:t>
        <a:bodyPr/>
        <a:lstStyle/>
        <a:p>
          <a:endParaRPr lang="en-US"/>
        </a:p>
      </dgm:t>
    </dgm:pt>
    <dgm:pt modelId="{2297D923-C012-4EE8-A9C5-08D5986A8CDC}">
      <dgm:prSet phldrT="[Text]"/>
      <dgm:spPr/>
      <dgm:t>
        <a:bodyPr/>
        <a:lstStyle/>
        <a:p>
          <a:r>
            <a:rPr lang="en-US" dirty="0"/>
            <a:t>Strategy</a:t>
          </a:r>
        </a:p>
      </dgm:t>
    </dgm:pt>
    <dgm:pt modelId="{7C0BF589-63B6-4979-B447-E1C4EC1C92FE}" type="parTrans" cxnId="{F860E99C-5F03-4725-A3B8-CD8424D5D2ED}">
      <dgm:prSet/>
      <dgm:spPr/>
      <dgm:t>
        <a:bodyPr/>
        <a:lstStyle/>
        <a:p>
          <a:endParaRPr lang="en-US"/>
        </a:p>
      </dgm:t>
    </dgm:pt>
    <dgm:pt modelId="{4AFF726C-2EEC-44B1-A6FB-6799970EDE1F}" type="sibTrans" cxnId="{F860E99C-5F03-4725-A3B8-CD8424D5D2ED}">
      <dgm:prSet/>
      <dgm:spPr/>
      <dgm:t>
        <a:bodyPr/>
        <a:lstStyle/>
        <a:p>
          <a:endParaRPr lang="en-US"/>
        </a:p>
      </dgm:t>
    </dgm:pt>
    <dgm:pt modelId="{15172B16-81B7-4094-B954-B4DFB132803E}">
      <dgm:prSet phldrT="[Text]"/>
      <dgm:spPr/>
      <dgm:t>
        <a:bodyPr/>
        <a:lstStyle/>
        <a:p>
          <a:r>
            <a:rPr lang="en-US" dirty="0"/>
            <a:t>Indicators</a:t>
          </a:r>
        </a:p>
      </dgm:t>
    </dgm:pt>
    <dgm:pt modelId="{406B93FF-08FB-462A-80F6-3879F3C5A854}" type="parTrans" cxnId="{8BC4C15B-BD34-4D21-8279-01C646035D02}">
      <dgm:prSet/>
      <dgm:spPr/>
      <dgm:t>
        <a:bodyPr/>
        <a:lstStyle/>
        <a:p>
          <a:endParaRPr lang="en-US"/>
        </a:p>
      </dgm:t>
    </dgm:pt>
    <dgm:pt modelId="{7F0C14E5-5C53-412A-9211-E48930B13539}" type="sibTrans" cxnId="{8BC4C15B-BD34-4D21-8279-01C646035D02}">
      <dgm:prSet/>
      <dgm:spPr/>
      <dgm:t>
        <a:bodyPr/>
        <a:lstStyle/>
        <a:p>
          <a:endParaRPr lang="en-US"/>
        </a:p>
      </dgm:t>
    </dgm:pt>
    <dgm:pt modelId="{F4349F0B-C978-46D5-A52C-80B2057FCAFE}">
      <dgm:prSet phldrT="[Text]"/>
      <dgm:spPr/>
      <dgm:t>
        <a:bodyPr/>
        <a:lstStyle/>
        <a:p>
          <a:r>
            <a:rPr lang="en-US" dirty="0"/>
            <a:t>Racial Equity </a:t>
          </a:r>
          <a:r>
            <a:rPr lang="en-US" dirty="0" smtClean="0"/>
            <a:t>Goal</a:t>
          </a:r>
          <a:endParaRPr lang="en-US" dirty="0"/>
        </a:p>
      </dgm:t>
    </dgm:pt>
    <dgm:pt modelId="{3837A97B-98A3-45B7-A3F8-42DCAC9F49C5}" type="parTrans" cxnId="{8A56930F-EF69-42A7-AD19-59C79F8C4807}">
      <dgm:prSet/>
      <dgm:spPr/>
      <dgm:t>
        <a:bodyPr/>
        <a:lstStyle/>
        <a:p>
          <a:endParaRPr lang="en-US"/>
        </a:p>
      </dgm:t>
    </dgm:pt>
    <dgm:pt modelId="{116AA9FE-FBC1-48B8-89A4-45E42F3288C6}" type="sibTrans" cxnId="{8A56930F-EF69-42A7-AD19-59C79F8C4807}">
      <dgm:prSet/>
      <dgm:spPr/>
      <dgm:t>
        <a:bodyPr/>
        <a:lstStyle/>
        <a:p>
          <a:endParaRPr lang="en-US"/>
        </a:p>
      </dgm:t>
    </dgm:pt>
    <dgm:pt modelId="{AAFF1A46-739D-4AC8-AF57-D619F80009BC}">
      <dgm:prSet phldrT="[Text]"/>
      <dgm:spPr/>
      <dgm:t>
        <a:bodyPr/>
        <a:lstStyle/>
        <a:p>
          <a:r>
            <a:rPr lang="en-US" dirty="0"/>
            <a:t>Performance Measure</a:t>
          </a:r>
        </a:p>
      </dgm:t>
    </dgm:pt>
    <dgm:pt modelId="{3C74B51B-ECE0-464C-B9F1-8CF10224D814}" type="parTrans" cxnId="{64C52940-68DA-40A2-98F0-50AC0E9380F0}">
      <dgm:prSet/>
      <dgm:spPr/>
      <dgm:t>
        <a:bodyPr/>
        <a:lstStyle/>
        <a:p>
          <a:endParaRPr lang="en-US"/>
        </a:p>
      </dgm:t>
    </dgm:pt>
    <dgm:pt modelId="{6B8128E2-309C-41D4-BCE3-7CC68B472201}" type="sibTrans" cxnId="{64C52940-68DA-40A2-98F0-50AC0E9380F0}">
      <dgm:prSet/>
      <dgm:spPr/>
      <dgm:t>
        <a:bodyPr/>
        <a:lstStyle/>
        <a:p>
          <a:endParaRPr lang="en-US"/>
        </a:p>
      </dgm:t>
    </dgm:pt>
    <dgm:pt modelId="{0B73BEE8-B4D5-484C-91A9-98FEC6B2AC2A}">
      <dgm:prSet phldrT="[Text]"/>
      <dgm:spPr/>
      <dgm:t>
        <a:bodyPr/>
        <a:lstStyle/>
        <a:p>
          <a:r>
            <a:rPr lang="en-US" dirty="0"/>
            <a:t>Racial Disparity Data</a:t>
          </a:r>
        </a:p>
      </dgm:t>
    </dgm:pt>
    <dgm:pt modelId="{24CE6E58-6D58-41F0-A1D7-205E27137428}" type="parTrans" cxnId="{AFC93860-8750-4B90-B0DE-DDA0989A87FC}">
      <dgm:prSet/>
      <dgm:spPr/>
      <dgm:t>
        <a:bodyPr/>
        <a:lstStyle/>
        <a:p>
          <a:endParaRPr lang="en-US"/>
        </a:p>
      </dgm:t>
    </dgm:pt>
    <dgm:pt modelId="{EF214B47-0A95-4C9A-BABC-60622A18302D}" type="sibTrans" cxnId="{AFC93860-8750-4B90-B0DE-DDA0989A87FC}">
      <dgm:prSet/>
      <dgm:spPr/>
      <dgm:t>
        <a:bodyPr/>
        <a:lstStyle/>
        <a:p>
          <a:endParaRPr lang="en-US"/>
        </a:p>
      </dgm:t>
    </dgm:pt>
    <dgm:pt modelId="{B2FC8D52-0D48-4166-8027-7E9CDE5B7D50}" type="pres">
      <dgm:prSet presAssocID="{904454DC-E4B3-44B5-BDB9-C154111E0852}" presName="Name0" presStyleCnt="0">
        <dgm:presLayoutVars>
          <dgm:dir/>
          <dgm:animLvl val="lvl"/>
          <dgm:resizeHandles val="exact"/>
        </dgm:presLayoutVars>
      </dgm:prSet>
      <dgm:spPr/>
      <dgm:t>
        <a:bodyPr/>
        <a:lstStyle/>
        <a:p>
          <a:endParaRPr lang="en-US"/>
        </a:p>
      </dgm:t>
    </dgm:pt>
    <dgm:pt modelId="{356E3B6F-D8C6-426F-BA54-3FC72513DD0E}" type="pres">
      <dgm:prSet presAssocID="{819EF77A-E8B7-43A8-88D3-98FC09B49215}" presName="parTxOnly" presStyleLbl="node1" presStyleIdx="0" presStyleCnt="7">
        <dgm:presLayoutVars>
          <dgm:chMax val="0"/>
          <dgm:chPref val="0"/>
          <dgm:bulletEnabled val="1"/>
        </dgm:presLayoutVars>
      </dgm:prSet>
      <dgm:spPr/>
      <dgm:t>
        <a:bodyPr/>
        <a:lstStyle/>
        <a:p>
          <a:endParaRPr lang="en-US"/>
        </a:p>
      </dgm:t>
    </dgm:pt>
    <dgm:pt modelId="{415DC11F-4CB3-441C-93B7-8769C72E8AF9}" type="pres">
      <dgm:prSet presAssocID="{19495D3D-3757-46DA-A0F1-C82312CFDDBF}" presName="parTxOnlySpace" presStyleCnt="0"/>
      <dgm:spPr/>
    </dgm:pt>
    <dgm:pt modelId="{04F04DD9-1176-4832-B59E-613680175526}" type="pres">
      <dgm:prSet presAssocID="{1445804D-2B02-4AC2-8D0F-32F715516130}" presName="parTxOnly" presStyleLbl="node1" presStyleIdx="1" presStyleCnt="7">
        <dgm:presLayoutVars>
          <dgm:chMax val="0"/>
          <dgm:chPref val="0"/>
          <dgm:bulletEnabled val="1"/>
        </dgm:presLayoutVars>
      </dgm:prSet>
      <dgm:spPr/>
      <dgm:t>
        <a:bodyPr/>
        <a:lstStyle/>
        <a:p>
          <a:endParaRPr lang="en-US"/>
        </a:p>
      </dgm:t>
    </dgm:pt>
    <dgm:pt modelId="{29D77BE7-A5D7-4DDE-8C15-2B54BDCEEACB}" type="pres">
      <dgm:prSet presAssocID="{67194E6F-0FE4-4D8B-A960-2605CFEBABE5}" presName="parTxOnlySpace" presStyleCnt="0"/>
      <dgm:spPr/>
    </dgm:pt>
    <dgm:pt modelId="{B5751F65-33EF-456D-9DB0-1DA903DE1F8D}" type="pres">
      <dgm:prSet presAssocID="{15172B16-81B7-4094-B954-B4DFB132803E}" presName="parTxOnly" presStyleLbl="node1" presStyleIdx="2" presStyleCnt="7">
        <dgm:presLayoutVars>
          <dgm:chMax val="0"/>
          <dgm:chPref val="0"/>
          <dgm:bulletEnabled val="1"/>
        </dgm:presLayoutVars>
      </dgm:prSet>
      <dgm:spPr/>
      <dgm:t>
        <a:bodyPr/>
        <a:lstStyle/>
        <a:p>
          <a:endParaRPr lang="en-US"/>
        </a:p>
      </dgm:t>
    </dgm:pt>
    <dgm:pt modelId="{81943B01-B34C-426D-B9CB-3873AE94A80F}" type="pres">
      <dgm:prSet presAssocID="{7F0C14E5-5C53-412A-9211-E48930B13539}" presName="parTxOnlySpace" presStyleCnt="0"/>
      <dgm:spPr/>
    </dgm:pt>
    <dgm:pt modelId="{E7B28461-FAE7-4F10-B154-5A56A78220AD}" type="pres">
      <dgm:prSet presAssocID="{0B73BEE8-B4D5-484C-91A9-98FEC6B2AC2A}" presName="parTxOnly" presStyleLbl="node1" presStyleIdx="3" presStyleCnt="7">
        <dgm:presLayoutVars>
          <dgm:chMax val="0"/>
          <dgm:chPref val="0"/>
          <dgm:bulletEnabled val="1"/>
        </dgm:presLayoutVars>
      </dgm:prSet>
      <dgm:spPr/>
      <dgm:t>
        <a:bodyPr/>
        <a:lstStyle/>
        <a:p>
          <a:endParaRPr lang="en-US"/>
        </a:p>
      </dgm:t>
    </dgm:pt>
    <dgm:pt modelId="{91713522-5264-4B7B-B6CB-23EF15F8DC51}" type="pres">
      <dgm:prSet presAssocID="{EF214B47-0A95-4C9A-BABC-60622A18302D}" presName="parTxOnlySpace" presStyleCnt="0"/>
      <dgm:spPr/>
    </dgm:pt>
    <dgm:pt modelId="{22946E89-B8EF-4E7C-9A8D-BD716A894507}" type="pres">
      <dgm:prSet presAssocID="{F4349F0B-C978-46D5-A52C-80B2057FCAFE}" presName="parTxOnly" presStyleLbl="node1" presStyleIdx="4" presStyleCnt="7">
        <dgm:presLayoutVars>
          <dgm:chMax val="0"/>
          <dgm:chPref val="0"/>
          <dgm:bulletEnabled val="1"/>
        </dgm:presLayoutVars>
      </dgm:prSet>
      <dgm:spPr/>
      <dgm:t>
        <a:bodyPr/>
        <a:lstStyle/>
        <a:p>
          <a:endParaRPr lang="en-US"/>
        </a:p>
      </dgm:t>
    </dgm:pt>
    <dgm:pt modelId="{0377AA6A-1227-4016-9675-95CB662CA33C}" type="pres">
      <dgm:prSet presAssocID="{116AA9FE-FBC1-48B8-89A4-45E42F3288C6}" presName="parTxOnlySpace" presStyleCnt="0"/>
      <dgm:spPr/>
    </dgm:pt>
    <dgm:pt modelId="{CF3C62E0-6C71-4204-9230-875AC3B1242D}" type="pres">
      <dgm:prSet presAssocID="{2297D923-C012-4EE8-A9C5-08D5986A8CDC}" presName="parTxOnly" presStyleLbl="node1" presStyleIdx="5" presStyleCnt="7">
        <dgm:presLayoutVars>
          <dgm:chMax val="0"/>
          <dgm:chPref val="0"/>
          <dgm:bulletEnabled val="1"/>
        </dgm:presLayoutVars>
      </dgm:prSet>
      <dgm:spPr/>
      <dgm:t>
        <a:bodyPr/>
        <a:lstStyle/>
        <a:p>
          <a:endParaRPr lang="en-US"/>
        </a:p>
      </dgm:t>
    </dgm:pt>
    <dgm:pt modelId="{ECA2FDDB-2781-4DE3-8AE3-3531491503A8}" type="pres">
      <dgm:prSet presAssocID="{4AFF726C-2EEC-44B1-A6FB-6799970EDE1F}" presName="parTxOnlySpace" presStyleCnt="0"/>
      <dgm:spPr/>
    </dgm:pt>
    <dgm:pt modelId="{EB8E49AB-89E5-45D4-AFA9-B432BB2CCAA7}" type="pres">
      <dgm:prSet presAssocID="{AAFF1A46-739D-4AC8-AF57-D619F80009BC}" presName="parTxOnly" presStyleLbl="node1" presStyleIdx="6" presStyleCnt="7" custLinFactNeighborX="65709" custLinFactNeighborY="3286">
        <dgm:presLayoutVars>
          <dgm:chMax val="0"/>
          <dgm:chPref val="0"/>
          <dgm:bulletEnabled val="1"/>
        </dgm:presLayoutVars>
      </dgm:prSet>
      <dgm:spPr/>
      <dgm:t>
        <a:bodyPr/>
        <a:lstStyle/>
        <a:p>
          <a:endParaRPr lang="en-US"/>
        </a:p>
      </dgm:t>
    </dgm:pt>
  </dgm:ptLst>
  <dgm:cxnLst>
    <dgm:cxn modelId="{AF99B008-5553-4D33-99BD-20BABE728D44}" type="presOf" srcId="{AAFF1A46-739D-4AC8-AF57-D619F80009BC}" destId="{EB8E49AB-89E5-45D4-AFA9-B432BB2CCAA7}" srcOrd="0" destOrd="0" presId="urn:microsoft.com/office/officeart/2005/8/layout/chevron1"/>
    <dgm:cxn modelId="{DB98AC0F-D5D4-4AB0-A727-B445AB6533EA}" type="presOf" srcId="{2297D923-C012-4EE8-A9C5-08D5986A8CDC}" destId="{CF3C62E0-6C71-4204-9230-875AC3B1242D}" srcOrd="0" destOrd="0" presId="urn:microsoft.com/office/officeart/2005/8/layout/chevron1"/>
    <dgm:cxn modelId="{F00A56FE-2FD1-4F52-813E-EDFD62791C8B}" type="presOf" srcId="{15172B16-81B7-4094-B954-B4DFB132803E}" destId="{B5751F65-33EF-456D-9DB0-1DA903DE1F8D}" srcOrd="0" destOrd="0" presId="urn:microsoft.com/office/officeart/2005/8/layout/chevron1"/>
    <dgm:cxn modelId="{AFC93860-8750-4B90-B0DE-DDA0989A87FC}" srcId="{904454DC-E4B3-44B5-BDB9-C154111E0852}" destId="{0B73BEE8-B4D5-484C-91A9-98FEC6B2AC2A}" srcOrd="3" destOrd="0" parTransId="{24CE6E58-6D58-41F0-A1D7-205E27137428}" sibTransId="{EF214B47-0A95-4C9A-BABC-60622A18302D}"/>
    <dgm:cxn modelId="{D02166E5-A86A-4D81-BDF3-73F9A92ADE16}" type="presOf" srcId="{1445804D-2B02-4AC2-8D0F-32F715516130}" destId="{04F04DD9-1176-4832-B59E-613680175526}" srcOrd="0" destOrd="0" presId="urn:microsoft.com/office/officeart/2005/8/layout/chevron1"/>
    <dgm:cxn modelId="{8BC4C15B-BD34-4D21-8279-01C646035D02}" srcId="{904454DC-E4B3-44B5-BDB9-C154111E0852}" destId="{15172B16-81B7-4094-B954-B4DFB132803E}" srcOrd="2" destOrd="0" parTransId="{406B93FF-08FB-462A-80F6-3879F3C5A854}" sibTransId="{7F0C14E5-5C53-412A-9211-E48930B13539}"/>
    <dgm:cxn modelId="{8A56930F-EF69-42A7-AD19-59C79F8C4807}" srcId="{904454DC-E4B3-44B5-BDB9-C154111E0852}" destId="{F4349F0B-C978-46D5-A52C-80B2057FCAFE}" srcOrd="4" destOrd="0" parTransId="{3837A97B-98A3-45B7-A3F8-42DCAC9F49C5}" sibTransId="{116AA9FE-FBC1-48B8-89A4-45E42F3288C6}"/>
    <dgm:cxn modelId="{C1930308-7FE1-4730-B62C-711FC841D885}" type="presOf" srcId="{F4349F0B-C978-46D5-A52C-80B2057FCAFE}" destId="{22946E89-B8EF-4E7C-9A8D-BD716A894507}" srcOrd="0" destOrd="0" presId="urn:microsoft.com/office/officeart/2005/8/layout/chevron1"/>
    <dgm:cxn modelId="{22D23192-B8E7-49C3-A8AF-2139563F6746}" type="presOf" srcId="{819EF77A-E8B7-43A8-88D3-98FC09B49215}" destId="{356E3B6F-D8C6-426F-BA54-3FC72513DD0E}" srcOrd="0" destOrd="0" presId="urn:microsoft.com/office/officeart/2005/8/layout/chevron1"/>
    <dgm:cxn modelId="{9C1CF016-E67F-4809-8AA3-B7DFF0F40ABA}" srcId="{904454DC-E4B3-44B5-BDB9-C154111E0852}" destId="{1445804D-2B02-4AC2-8D0F-32F715516130}" srcOrd="1" destOrd="0" parTransId="{BA702008-DA7D-4E83-BB59-C466C7E597BE}" sibTransId="{67194E6F-0FE4-4D8B-A960-2605CFEBABE5}"/>
    <dgm:cxn modelId="{64C52940-68DA-40A2-98F0-50AC0E9380F0}" srcId="{904454DC-E4B3-44B5-BDB9-C154111E0852}" destId="{AAFF1A46-739D-4AC8-AF57-D619F80009BC}" srcOrd="6" destOrd="0" parTransId="{3C74B51B-ECE0-464C-B9F1-8CF10224D814}" sibTransId="{6B8128E2-309C-41D4-BCE3-7CC68B472201}"/>
    <dgm:cxn modelId="{F860E99C-5F03-4725-A3B8-CD8424D5D2ED}" srcId="{904454DC-E4B3-44B5-BDB9-C154111E0852}" destId="{2297D923-C012-4EE8-A9C5-08D5986A8CDC}" srcOrd="5" destOrd="0" parTransId="{7C0BF589-63B6-4979-B447-E1C4EC1C92FE}" sibTransId="{4AFF726C-2EEC-44B1-A6FB-6799970EDE1F}"/>
    <dgm:cxn modelId="{9130FFE4-16C5-4C48-A6CF-964982147FD1}" srcId="{904454DC-E4B3-44B5-BDB9-C154111E0852}" destId="{819EF77A-E8B7-43A8-88D3-98FC09B49215}" srcOrd="0" destOrd="0" parTransId="{15A5A1E6-D787-4E99-B7F8-E4CAD90989E4}" sibTransId="{19495D3D-3757-46DA-A0F1-C82312CFDDBF}"/>
    <dgm:cxn modelId="{AAA9E52D-99D5-4504-8D9A-0BCA3271AAC5}" type="presOf" srcId="{904454DC-E4B3-44B5-BDB9-C154111E0852}" destId="{B2FC8D52-0D48-4166-8027-7E9CDE5B7D50}" srcOrd="0" destOrd="0" presId="urn:microsoft.com/office/officeart/2005/8/layout/chevron1"/>
    <dgm:cxn modelId="{4EB89F20-AB2C-4825-9F59-6E642CD38C1B}" type="presOf" srcId="{0B73BEE8-B4D5-484C-91A9-98FEC6B2AC2A}" destId="{E7B28461-FAE7-4F10-B154-5A56A78220AD}" srcOrd="0" destOrd="0" presId="urn:microsoft.com/office/officeart/2005/8/layout/chevron1"/>
    <dgm:cxn modelId="{9B7F5817-866F-4455-8F90-17FC5035767F}" type="presParOf" srcId="{B2FC8D52-0D48-4166-8027-7E9CDE5B7D50}" destId="{356E3B6F-D8C6-426F-BA54-3FC72513DD0E}" srcOrd="0" destOrd="0" presId="urn:microsoft.com/office/officeart/2005/8/layout/chevron1"/>
    <dgm:cxn modelId="{21FE80AF-DD3C-4A7F-B748-0E9D99E3A3D1}" type="presParOf" srcId="{B2FC8D52-0D48-4166-8027-7E9CDE5B7D50}" destId="{415DC11F-4CB3-441C-93B7-8769C72E8AF9}" srcOrd="1" destOrd="0" presId="urn:microsoft.com/office/officeart/2005/8/layout/chevron1"/>
    <dgm:cxn modelId="{D7B9C8CD-A76B-4785-B3BC-669BCAC8908A}" type="presParOf" srcId="{B2FC8D52-0D48-4166-8027-7E9CDE5B7D50}" destId="{04F04DD9-1176-4832-B59E-613680175526}" srcOrd="2" destOrd="0" presId="urn:microsoft.com/office/officeart/2005/8/layout/chevron1"/>
    <dgm:cxn modelId="{116C38A5-B225-49C7-A5DA-B36C86F4A608}" type="presParOf" srcId="{B2FC8D52-0D48-4166-8027-7E9CDE5B7D50}" destId="{29D77BE7-A5D7-4DDE-8C15-2B54BDCEEACB}" srcOrd="3" destOrd="0" presId="urn:microsoft.com/office/officeart/2005/8/layout/chevron1"/>
    <dgm:cxn modelId="{44AC5845-4A94-4564-86D9-223D1CF4CDC1}" type="presParOf" srcId="{B2FC8D52-0D48-4166-8027-7E9CDE5B7D50}" destId="{B5751F65-33EF-456D-9DB0-1DA903DE1F8D}" srcOrd="4" destOrd="0" presId="urn:microsoft.com/office/officeart/2005/8/layout/chevron1"/>
    <dgm:cxn modelId="{0824F704-8C9D-4B43-92E3-141D727FB7F1}" type="presParOf" srcId="{B2FC8D52-0D48-4166-8027-7E9CDE5B7D50}" destId="{81943B01-B34C-426D-B9CB-3873AE94A80F}" srcOrd="5" destOrd="0" presId="urn:microsoft.com/office/officeart/2005/8/layout/chevron1"/>
    <dgm:cxn modelId="{28AEC263-AC9E-4742-BE10-FD0672BAD73D}" type="presParOf" srcId="{B2FC8D52-0D48-4166-8027-7E9CDE5B7D50}" destId="{E7B28461-FAE7-4F10-B154-5A56A78220AD}" srcOrd="6" destOrd="0" presId="urn:microsoft.com/office/officeart/2005/8/layout/chevron1"/>
    <dgm:cxn modelId="{DF86109A-6FC5-425D-AC85-9B1AFBE7692B}" type="presParOf" srcId="{B2FC8D52-0D48-4166-8027-7E9CDE5B7D50}" destId="{91713522-5264-4B7B-B6CB-23EF15F8DC51}" srcOrd="7" destOrd="0" presId="urn:microsoft.com/office/officeart/2005/8/layout/chevron1"/>
    <dgm:cxn modelId="{00894402-CF12-4128-B745-651724506B41}" type="presParOf" srcId="{B2FC8D52-0D48-4166-8027-7E9CDE5B7D50}" destId="{22946E89-B8EF-4E7C-9A8D-BD716A894507}" srcOrd="8" destOrd="0" presId="urn:microsoft.com/office/officeart/2005/8/layout/chevron1"/>
    <dgm:cxn modelId="{93C1AEEB-982F-4B1D-BE75-EF1DEC8A4433}" type="presParOf" srcId="{B2FC8D52-0D48-4166-8027-7E9CDE5B7D50}" destId="{0377AA6A-1227-4016-9675-95CB662CA33C}" srcOrd="9" destOrd="0" presId="urn:microsoft.com/office/officeart/2005/8/layout/chevron1"/>
    <dgm:cxn modelId="{30C753F6-A3D4-4276-AE21-2A92408DFBAC}" type="presParOf" srcId="{B2FC8D52-0D48-4166-8027-7E9CDE5B7D50}" destId="{CF3C62E0-6C71-4204-9230-875AC3B1242D}" srcOrd="10" destOrd="0" presId="urn:microsoft.com/office/officeart/2005/8/layout/chevron1"/>
    <dgm:cxn modelId="{E93C0602-68C0-41FC-8F7B-96944F865F46}" type="presParOf" srcId="{B2FC8D52-0D48-4166-8027-7E9CDE5B7D50}" destId="{ECA2FDDB-2781-4DE3-8AE3-3531491503A8}" srcOrd="11" destOrd="0" presId="urn:microsoft.com/office/officeart/2005/8/layout/chevron1"/>
    <dgm:cxn modelId="{3FE18735-4B2D-4627-86A8-4BABF67A8881}" type="presParOf" srcId="{B2FC8D52-0D48-4166-8027-7E9CDE5B7D50}" destId="{EB8E49AB-89E5-45D4-AFA9-B432BB2CCAA7}"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FD4615-948C-4074-A696-803267F8C81C}" type="datetimeFigureOut">
              <a:rPr lang="en-US" smtClean="0"/>
              <a:pPr/>
              <a:t>6/23/2016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E06B7E-F324-40DA-8042-0F94665762E2}" type="slidenum">
              <a:rPr lang="en-US" smtClean="0"/>
              <a:pPr/>
              <a:t>‹#›</a:t>
            </a:fld>
            <a:endParaRPr lang="en-US" dirty="0"/>
          </a:p>
        </p:txBody>
      </p:sp>
    </p:spTree>
    <p:extLst>
      <p:ext uri="{BB962C8B-B14F-4D97-AF65-F5344CB8AC3E}">
        <p14:creationId xmlns:p14="http://schemas.microsoft.com/office/powerpoint/2010/main" val="531697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52780-3AD5-4BE3-8199-48F390D667DD}" type="datetimeFigureOut">
              <a:rPr lang="en-US" smtClean="0"/>
              <a:pPr/>
              <a:t>6/23/2016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830505-351E-4EF5-87AF-AFE34FCA2B1B}" type="slidenum">
              <a:rPr lang="en-US" smtClean="0"/>
              <a:pPr/>
              <a:t>‹#›</a:t>
            </a:fld>
            <a:endParaRPr lang="en-US" dirty="0"/>
          </a:p>
        </p:txBody>
      </p:sp>
    </p:spTree>
    <p:extLst>
      <p:ext uri="{BB962C8B-B14F-4D97-AF65-F5344CB8AC3E}">
        <p14:creationId xmlns:p14="http://schemas.microsoft.com/office/powerpoint/2010/main" val="393962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eb6.seattle.gov/hsd/rfi/help.aspx"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mailto:susan.mccallister@seattle.gov"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a:t>
            </a:fld>
            <a:endParaRPr lang="en-US" dirty="0"/>
          </a:p>
        </p:txBody>
      </p:sp>
    </p:spTree>
    <p:extLst>
      <p:ext uri="{BB962C8B-B14F-4D97-AF65-F5344CB8AC3E}">
        <p14:creationId xmlns:p14="http://schemas.microsoft.com/office/powerpoint/2010/main" val="158486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400" dirty="0" smtClean="0"/>
              <a:t>HSD will invest in evidence-based programs defined by the Administration for Community Living (ACL) as follows: </a:t>
            </a:r>
          </a:p>
          <a:p>
            <a:pPr marL="285750" indent="-285750" fontAlgn="base">
              <a:buFont typeface="Arial" panose="020B0604020202020204" pitchFamily="34" charset="0"/>
              <a:buChar char="•"/>
            </a:pPr>
            <a:r>
              <a:rPr lang="en-US" sz="1400" dirty="0" smtClean="0"/>
              <a:t>Demonstrated through evaluation to be effective for improving the health and wellbeing or reducing disease, disability and/or injury among older adults; </a:t>
            </a:r>
            <a:r>
              <a:rPr lang="en-US" sz="1400" i="1" dirty="0" smtClean="0"/>
              <a:t>and</a:t>
            </a:r>
            <a:r>
              <a:rPr lang="en-US" sz="1400" dirty="0" smtClean="0"/>
              <a:t> </a:t>
            </a:r>
          </a:p>
          <a:p>
            <a:pPr marL="285750" indent="-285750" fontAlgn="base">
              <a:buFont typeface="Arial" panose="020B0604020202020204" pitchFamily="34" charset="0"/>
              <a:buChar char="•"/>
            </a:pPr>
            <a:r>
              <a:rPr lang="en-US" sz="1400" dirty="0" smtClean="0"/>
              <a:t>Proven effective with older adult population, using Experimental or Quasi-Experimental Design; </a:t>
            </a:r>
            <a:r>
              <a:rPr lang="en-US" sz="1400" i="1" dirty="0" smtClean="0"/>
              <a:t>and</a:t>
            </a:r>
            <a:r>
              <a:rPr lang="en-US" sz="1400" dirty="0" smtClean="0"/>
              <a:t> </a:t>
            </a:r>
          </a:p>
          <a:p>
            <a:pPr marL="285750" indent="-285750" fontAlgn="base">
              <a:buFont typeface="Arial" panose="020B0604020202020204" pitchFamily="34" charset="0"/>
              <a:buChar char="•"/>
            </a:pPr>
            <a:r>
              <a:rPr lang="en-US" sz="1400" dirty="0" smtClean="0"/>
              <a:t>Research results published in a peer-reviewed journal; </a:t>
            </a:r>
            <a:r>
              <a:rPr lang="en-US" sz="1400" i="1" dirty="0" smtClean="0"/>
              <a:t>and</a:t>
            </a:r>
            <a:r>
              <a:rPr lang="en-US" sz="1400" dirty="0" smtClean="0"/>
              <a:t> </a:t>
            </a:r>
          </a:p>
          <a:p>
            <a:pPr marL="285750" indent="-285750" fontAlgn="base">
              <a:buFont typeface="Arial" panose="020B0604020202020204" pitchFamily="34" charset="0"/>
              <a:buChar char="•"/>
            </a:pPr>
            <a:r>
              <a:rPr lang="en-US" sz="1400" dirty="0" smtClean="0"/>
              <a:t>Fully implemented in one or more community site(s); </a:t>
            </a:r>
            <a:r>
              <a:rPr lang="en-US" sz="1400" i="1" dirty="0" smtClean="0"/>
              <a:t>and</a:t>
            </a:r>
            <a:r>
              <a:rPr lang="en-US" sz="1400" dirty="0" smtClean="0"/>
              <a:t>  </a:t>
            </a:r>
          </a:p>
          <a:p>
            <a:pPr marL="285750" indent="-285750" fontAlgn="base">
              <a:buFont typeface="Arial" panose="020B0604020202020204" pitchFamily="34" charset="0"/>
              <a:buChar char="•"/>
            </a:pPr>
            <a:r>
              <a:rPr lang="en-US" sz="1400" dirty="0" smtClean="0"/>
              <a:t>Includes developed dissemination products, e.g. manuals, guides, toolkits that are available to the public. </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10</a:t>
            </a:fld>
            <a:endParaRPr lang="en-US" dirty="0"/>
          </a:p>
        </p:txBody>
      </p:sp>
    </p:spTree>
    <p:extLst>
      <p:ext uri="{BB962C8B-B14F-4D97-AF65-F5344CB8AC3E}">
        <p14:creationId xmlns:p14="http://schemas.microsoft.com/office/powerpoint/2010/main" val="221947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11</a:t>
            </a:fld>
            <a:endParaRPr lang="en-US" dirty="0"/>
          </a:p>
        </p:txBody>
      </p:sp>
    </p:spTree>
    <p:extLst>
      <p:ext uri="{BB962C8B-B14F-4D97-AF65-F5344CB8AC3E}">
        <p14:creationId xmlns:p14="http://schemas.microsoft.com/office/powerpoint/2010/main" val="696713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12</a:t>
            </a:fld>
            <a:endParaRPr lang="en-US" dirty="0"/>
          </a:p>
        </p:txBody>
      </p:sp>
    </p:spTree>
    <p:extLst>
      <p:ext uri="{BB962C8B-B14F-4D97-AF65-F5344CB8AC3E}">
        <p14:creationId xmlns:p14="http://schemas.microsoft.com/office/powerpoint/2010/main" val="230872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fontAlgn="base">
              <a:buNone/>
            </a:pPr>
            <a:r>
              <a:rPr lang="en-US" sz="1200" i="1" dirty="0" smtClean="0"/>
              <a:t>Outreach &amp; Recruitment</a:t>
            </a:r>
            <a:r>
              <a:rPr lang="en-US" sz="1200" dirty="0" smtClean="0"/>
              <a:t> </a:t>
            </a:r>
          </a:p>
          <a:p>
            <a:pPr fontAlgn="base"/>
            <a:r>
              <a:rPr lang="en-US" sz="1200" dirty="0" smtClean="0"/>
              <a:t>Agencies will conduct outreach and recruitment to enroll participants from the focus populations.  Outreach activities should utilize culturally and linguistically appropriate methods and include collaborations and partnerships with health care providers, social service agencies, and other groups/organizations. </a:t>
            </a:r>
          </a:p>
          <a:p>
            <a:pPr marL="0" indent="0" fontAlgn="base">
              <a:buNone/>
            </a:pPr>
            <a:endParaRPr lang="en-US" sz="1200" dirty="0" smtClean="0"/>
          </a:p>
          <a:p>
            <a:pPr marL="0" indent="0" fontAlgn="base">
              <a:buNone/>
            </a:pPr>
            <a:r>
              <a:rPr lang="en-US" sz="1200" i="1" dirty="0" smtClean="0"/>
              <a:t>Coordination</a:t>
            </a:r>
            <a:r>
              <a:rPr lang="en-US" sz="1200" dirty="0" smtClean="0"/>
              <a:t> </a:t>
            </a:r>
          </a:p>
          <a:p>
            <a:pPr fontAlgn="base"/>
            <a:r>
              <a:rPr lang="en-US" sz="1200" dirty="0" smtClean="0"/>
              <a:t>Agencies will coordinate evidenced-based program instruction and partner with community organizations to schedule services in accessible locations to effectively reach the focus populations.  Agency staff will ensure that all items/materials needed for the evidenced-based programs are available.   </a:t>
            </a:r>
          </a:p>
          <a:p>
            <a:pPr marL="0" indent="0" fontAlgn="base">
              <a:buNone/>
            </a:pPr>
            <a:r>
              <a:rPr lang="en-US" i="1" dirty="0" smtClean="0"/>
              <a:t>Information &amp; Referrals</a:t>
            </a:r>
            <a:r>
              <a:rPr lang="en-US" dirty="0" smtClean="0"/>
              <a:t> </a:t>
            </a:r>
          </a:p>
          <a:p>
            <a:pPr fontAlgn="base"/>
            <a:r>
              <a:rPr lang="en-US" dirty="0" smtClean="0"/>
              <a:t>If requested by a participant, agencies will provide basic information and referrals to Community Living Connections, or other services and supports, for issues identified while providing an evidence-based program  </a:t>
            </a:r>
          </a:p>
          <a:p>
            <a:pPr marL="0" indent="0" fontAlgn="base">
              <a:buNone/>
            </a:pPr>
            <a:endParaRPr lang="en-US" dirty="0" smtClean="0"/>
          </a:p>
          <a:p>
            <a:pPr marL="0" indent="0" fontAlgn="base">
              <a:buNone/>
            </a:pPr>
            <a:r>
              <a:rPr lang="en-US" i="1" dirty="0" smtClean="0"/>
              <a:t>Program Documentation</a:t>
            </a:r>
            <a:r>
              <a:rPr lang="en-US" dirty="0" smtClean="0"/>
              <a:t> </a:t>
            </a:r>
          </a:p>
          <a:p>
            <a:pPr fontAlgn="base"/>
            <a:r>
              <a:rPr lang="en-US" dirty="0" smtClean="0"/>
              <a:t>Agencies are required to collect participant demographic data and maintain records to document attendance, outcome measures, fidelity to evidence-based program delivery, and quality assurance.  All participant information must be kept confidential and in a secure place. </a:t>
            </a:r>
          </a:p>
          <a:p>
            <a:pPr fontAlgn="base"/>
            <a:endParaRPr lang="en-US" sz="1200" dirty="0" smtClean="0"/>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13</a:t>
            </a:fld>
            <a:endParaRPr lang="en-US" dirty="0"/>
          </a:p>
        </p:txBody>
      </p:sp>
    </p:spTree>
    <p:extLst>
      <p:ext uri="{BB962C8B-B14F-4D97-AF65-F5344CB8AC3E}">
        <p14:creationId xmlns:p14="http://schemas.microsoft.com/office/powerpoint/2010/main" val="205440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Agencies should have an adequate number of qualified, experienced staff to effectively coordinate and/or perform the expected service components.  </a:t>
            </a:r>
          </a:p>
          <a:p>
            <a:endParaRPr lang="en-US" sz="1400" dirty="0" smtClean="0"/>
          </a:p>
          <a:p>
            <a:r>
              <a:rPr lang="en-US" sz="1400" dirty="0" smtClean="0"/>
              <a:t>To ensure high quality service delivery, agencies must verify that evidence-based program instructors and leaders have the training, program licenses, and/or credentials required to provide the services. </a:t>
            </a:r>
            <a:r>
              <a:rPr lang="en-US" sz="1200" dirty="0" smtClean="0"/>
              <a:t> </a:t>
            </a: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0D830505-351E-4EF5-87AF-AFE34FCA2B1B}" type="slidenum">
              <a:rPr lang="en-US" smtClean="0"/>
              <a:pPr/>
              <a:t>14</a:t>
            </a:fld>
            <a:endParaRPr lang="en-US" dirty="0"/>
          </a:p>
        </p:txBody>
      </p:sp>
    </p:spTree>
    <p:extLst>
      <p:ext uri="{BB962C8B-B14F-4D97-AF65-F5344CB8AC3E}">
        <p14:creationId xmlns:p14="http://schemas.microsoft.com/office/powerpoint/2010/main" val="2023863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goal of the older adult health promotion evidence-based programs is for vulnerable older adults to improve or maintain their health.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HSD anticipates the older health promotion evidence-based contracts will serve the priority communities and focus populations and result in the following performance measures:   </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15</a:t>
            </a:fld>
            <a:endParaRPr lang="en-US" dirty="0"/>
          </a:p>
        </p:txBody>
      </p:sp>
    </p:spTree>
    <p:extLst>
      <p:ext uri="{BB962C8B-B14F-4D97-AF65-F5344CB8AC3E}">
        <p14:creationId xmlns:p14="http://schemas.microsoft.com/office/powerpoint/2010/main" val="3754108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Agency Eligibility:</a:t>
            </a:r>
          </a:p>
          <a:p>
            <a:pPr marL="171450" indent="-171450">
              <a:buFont typeface="Arial" panose="020B0604020202020204" pitchFamily="34" charset="0"/>
              <a:buChar char="•"/>
            </a:pPr>
            <a:r>
              <a:rPr lang="en-US" sz="1200" dirty="0" smtClean="0"/>
              <a:t>Applicant must meet all licensing requirements that apply to its organization. </a:t>
            </a:r>
          </a:p>
          <a:p>
            <a:pPr marL="171450" indent="-171450" fontAlgn="base">
              <a:buFont typeface="Arial" panose="020B0604020202020204" pitchFamily="34" charset="0"/>
              <a:buChar char="•"/>
            </a:pPr>
            <a:r>
              <a:rPr lang="en-US" sz="1200" dirty="0" smtClean="0"/>
              <a:t>Applicant must have a Federal Tax ID number/employer identification number (EIN) to facilitate payments from the City of Seattle to the provider. </a:t>
            </a:r>
          </a:p>
          <a:p>
            <a:pPr marL="171450" indent="-171450" fontAlgn="base">
              <a:buFont typeface="Arial" panose="020B0604020202020204" pitchFamily="34" charset="0"/>
              <a:buChar char="•"/>
            </a:pPr>
            <a:r>
              <a:rPr lang="en-US" sz="1200" dirty="0" smtClean="0"/>
              <a:t>Applicant must be incorporated as a private non-profit corporation in the State of Washington and must have been granted 501(C) (3) tax exempt status by the United States Internal Revenue Service, the applicant’s 501(C) (3) status must be in good standing and must not have been revoked in the previous calendar year. </a:t>
            </a:r>
          </a:p>
          <a:p>
            <a:pPr marL="171450" indent="-171450" fontAlgn="base">
              <a:buFont typeface="Arial" panose="020B0604020202020204" pitchFamily="34" charset="0"/>
              <a:buChar char="•"/>
            </a:pPr>
            <a:r>
              <a:rPr lang="en-US" sz="1200" dirty="0" smtClean="0"/>
              <a:t>Or,</a:t>
            </a:r>
            <a:r>
              <a:rPr lang="en-US" sz="1200" baseline="0" dirty="0" smtClean="0"/>
              <a:t> </a:t>
            </a:r>
            <a:r>
              <a:rPr lang="en-US" dirty="0" smtClean="0"/>
              <a:t>Applicant is a federally-recognized Indian tribe in the State of Washington </a:t>
            </a:r>
          </a:p>
          <a:p>
            <a:pPr marL="171450" indent="-171450" fontAlgn="base">
              <a:buFont typeface="Arial" panose="020B0604020202020204" pitchFamily="34" charset="0"/>
              <a:buChar char="•"/>
            </a:pPr>
            <a:r>
              <a:rPr lang="en-US" dirty="0" smtClean="0"/>
              <a:t>Or,</a:t>
            </a:r>
            <a:r>
              <a:rPr lang="en-US" baseline="0" dirty="0" smtClean="0"/>
              <a:t>  </a:t>
            </a:r>
            <a:r>
              <a:rPr lang="en-US" dirty="0" smtClean="0"/>
              <a:t>If the applicant is a public corporation, commission, other legal entity or authority established pursuant to RCW 35.21.660 or RCW 35.21.730, the applicant’s status as a legal entity must be in good standing and must not have been revoked in the previous calendar year. </a:t>
            </a:r>
          </a:p>
          <a:p>
            <a:pPr marL="0" indent="0" fontAlgn="base">
              <a:buFont typeface="Arial" panose="020B0604020202020204" pitchFamily="34" charset="0"/>
              <a:buNone/>
            </a:pPr>
            <a:r>
              <a:rPr lang="en-US" dirty="0" smtClean="0"/>
              <a:t>** Applicant must have at least two years of experience providing evidence-based programs and have internal infrastructure in place for delivering services at contract start date. </a:t>
            </a:r>
          </a:p>
          <a:p>
            <a:pPr marL="0" indent="0" fontAlgn="base">
              <a:buFont typeface="Arial" panose="020B0604020202020204" pitchFamily="34" charset="0"/>
              <a:buNone/>
            </a:pPr>
            <a:endParaRPr lang="en-US" dirty="0" smtClean="0"/>
          </a:p>
          <a:p>
            <a:pPr marL="0" indent="0" fontAlgn="base">
              <a:buFont typeface="Arial" panose="020B0604020202020204" pitchFamily="34" charset="0"/>
              <a:buNone/>
            </a:pPr>
            <a:r>
              <a:rPr lang="en-US" dirty="0" smtClean="0"/>
              <a:t>Data and reporting:</a:t>
            </a:r>
          </a:p>
          <a:p>
            <a:pPr marL="171450" indent="-171450" fontAlgn="base">
              <a:buFont typeface="Arial" panose="020B0604020202020204" pitchFamily="34" charset="0"/>
              <a:buChar char="•"/>
            </a:pPr>
            <a:r>
              <a:rPr lang="en-US" dirty="0" smtClean="0"/>
              <a:t>Agencies must be able to collect and report client-level demographic and service data</a:t>
            </a:r>
          </a:p>
          <a:p>
            <a:pPr marL="171450" indent="-171450" fontAlgn="base">
              <a:buFont typeface="Arial" panose="020B0604020202020204" pitchFamily="34" charset="0"/>
              <a:buChar char="•"/>
            </a:pPr>
            <a:r>
              <a:rPr lang="en-US" dirty="0" smtClean="0"/>
              <a:t>Current data specs: agingkingcounty.org</a:t>
            </a:r>
            <a:r>
              <a:rPr lang="en-US" baseline="0" dirty="0" smtClean="0"/>
              <a:t> under “service providers then </a:t>
            </a:r>
            <a:r>
              <a:rPr lang="en-US" baseline="0" dirty="0" err="1" smtClean="0"/>
              <a:t>reporing</a:t>
            </a:r>
            <a:r>
              <a:rPr lang="en-US" baseline="0" dirty="0" smtClean="0"/>
              <a:t> requirements”</a:t>
            </a:r>
          </a:p>
          <a:p>
            <a:pPr marL="0" indent="0" fontAlgn="base">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16</a:t>
            </a:fld>
            <a:endParaRPr lang="en-US" dirty="0"/>
          </a:p>
        </p:txBody>
      </p:sp>
    </p:spTree>
    <p:extLst>
      <p:ext uri="{BB962C8B-B14F-4D97-AF65-F5344CB8AC3E}">
        <p14:creationId xmlns:p14="http://schemas.microsoft.com/office/powerpoint/2010/main" val="2041644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dirty="0" smtClean="0"/>
              <a:t>A completed and signed Application Cover Sheet </a:t>
            </a:r>
          </a:p>
          <a:p>
            <a:pPr lvl="0"/>
            <a:r>
              <a:rPr lang="en-US" sz="1400" dirty="0" smtClean="0"/>
              <a:t>A completed Narrative Response</a:t>
            </a:r>
          </a:p>
          <a:p>
            <a:pPr lvl="0"/>
            <a:r>
              <a:rPr lang="en-US" sz="1400" dirty="0" smtClean="0"/>
              <a:t>A completed Proposed Program Budget</a:t>
            </a:r>
          </a:p>
          <a:p>
            <a:pPr lvl="0"/>
            <a:r>
              <a:rPr lang="en-US" sz="1400" dirty="0" smtClean="0"/>
              <a:t>A completed Proposed Personnel Detail Budget form </a:t>
            </a:r>
          </a:p>
          <a:p>
            <a:pPr lvl="0"/>
            <a:r>
              <a:rPr lang="en-US" sz="1400" dirty="0" smtClean="0"/>
              <a:t>A completed Summary of Performance Measures and Focus Population Worksheet</a:t>
            </a:r>
          </a:p>
          <a:p>
            <a:pPr lvl="0"/>
            <a:r>
              <a:rPr lang="en-US" sz="1400" dirty="0" smtClean="0"/>
              <a:t>Proof of IRS nonprofit status, or evidence of incorporation or status as a legal entity</a:t>
            </a:r>
          </a:p>
          <a:p>
            <a:pPr lvl="0"/>
            <a:r>
              <a:rPr lang="en-US" sz="1400" dirty="0" smtClean="0"/>
              <a:t>Roster of your agency’s current Board of Directors </a:t>
            </a:r>
          </a:p>
          <a:p>
            <a:pPr lvl="0"/>
            <a:r>
              <a:rPr lang="en-US" sz="1400" dirty="0" smtClean="0"/>
              <a:t>Minutes from your agency’s last 3 Board of Directors meetings</a:t>
            </a:r>
          </a:p>
          <a:p>
            <a:pPr lvl="0"/>
            <a:r>
              <a:rPr lang="en-US" sz="1400" dirty="0" smtClean="0"/>
              <a:t>Current verification of nonprofit status or federal recognition as an Indian tribe, or evidence of incorporation or status as a legal entity. Your agency must have a federal fax identification number/employer identification number. </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17</a:t>
            </a:fld>
            <a:endParaRPr lang="en-US" dirty="0"/>
          </a:p>
        </p:txBody>
      </p:sp>
    </p:spTree>
    <p:extLst>
      <p:ext uri="{BB962C8B-B14F-4D97-AF65-F5344CB8AC3E}">
        <p14:creationId xmlns:p14="http://schemas.microsoft.com/office/powerpoint/2010/main" val="3063607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smtClean="0"/>
              <a:t>Agencies for which we have current financial and insurance documents will not be required to resubmit.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smtClean="0"/>
              <a:t>Financial and Insurance documentation that may be requested are listed in Section IV. of the Application</a:t>
            </a:r>
            <a:r>
              <a:rPr lang="en-US" sz="1800" baseline="0" dirty="0" smtClean="0"/>
              <a:t> (page 22)</a:t>
            </a:r>
            <a:r>
              <a:rPr lang="en-US" sz="1800" dirty="0" smtClean="0"/>
              <a:t> Be sure you are prepared to provide these to the Coordinator upon request.</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18</a:t>
            </a:fld>
            <a:endParaRPr lang="en-US" dirty="0"/>
          </a:p>
        </p:txBody>
      </p:sp>
    </p:spTree>
    <p:extLst>
      <p:ext uri="{BB962C8B-B14F-4D97-AF65-F5344CB8AC3E}">
        <p14:creationId xmlns:p14="http://schemas.microsoft.com/office/powerpoint/2010/main" val="92721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 additional information or details not included in the original application will be considered. See page</a:t>
            </a:r>
            <a:r>
              <a:rPr lang="en-US" sz="1400" baseline="0" dirty="0" smtClean="0"/>
              <a:t> 18 in the application for the format instructions </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19</a:t>
            </a:fld>
            <a:endParaRPr lang="en-US" dirty="0"/>
          </a:p>
        </p:txBody>
      </p:sp>
    </p:spTree>
    <p:extLst>
      <p:ext uri="{BB962C8B-B14F-4D97-AF65-F5344CB8AC3E}">
        <p14:creationId xmlns:p14="http://schemas.microsoft.com/office/powerpoint/2010/main" val="142689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a:t>
            </a:fld>
            <a:endParaRPr lang="en-US" dirty="0"/>
          </a:p>
        </p:txBody>
      </p:sp>
    </p:spTree>
    <p:extLst>
      <p:ext uri="{BB962C8B-B14F-4D97-AF65-F5344CB8AC3E}">
        <p14:creationId xmlns:p14="http://schemas.microsoft.com/office/powerpoint/2010/main" val="2135914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Write</a:t>
            </a:r>
            <a:r>
              <a:rPr lang="en-US" sz="1400" baseline="0" dirty="0" smtClean="0"/>
              <a:t> a narrative response, answer each section completely using the rating criteria, however do not exceed a total of 10 pages</a:t>
            </a:r>
            <a:endParaRPr lang="en-US" sz="1400"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20</a:t>
            </a:fld>
            <a:endParaRPr lang="en-US" dirty="0"/>
          </a:p>
        </p:txBody>
      </p:sp>
    </p:spTree>
    <p:extLst>
      <p:ext uri="{BB962C8B-B14F-4D97-AF65-F5344CB8AC3E}">
        <p14:creationId xmlns:p14="http://schemas.microsoft.com/office/powerpoint/2010/main" val="2688874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21</a:t>
            </a:fld>
            <a:endParaRPr lang="en-US" dirty="0"/>
          </a:p>
        </p:txBody>
      </p:sp>
    </p:spTree>
    <p:extLst>
      <p:ext uri="{BB962C8B-B14F-4D97-AF65-F5344CB8AC3E}">
        <p14:creationId xmlns:p14="http://schemas.microsoft.com/office/powerpoint/2010/main" val="2748384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22</a:t>
            </a:fld>
            <a:endParaRPr lang="en-US" dirty="0"/>
          </a:p>
        </p:txBody>
      </p:sp>
    </p:spTree>
    <p:extLst>
      <p:ext uri="{BB962C8B-B14F-4D97-AF65-F5344CB8AC3E}">
        <p14:creationId xmlns:p14="http://schemas.microsoft.com/office/powerpoint/2010/main" val="4073079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23</a:t>
            </a:fld>
            <a:endParaRPr lang="en-US" dirty="0"/>
          </a:p>
        </p:txBody>
      </p:sp>
    </p:spTree>
    <p:extLst>
      <p:ext uri="{BB962C8B-B14F-4D97-AF65-F5344CB8AC3E}">
        <p14:creationId xmlns:p14="http://schemas.microsoft.com/office/powerpoint/2010/main" val="2528097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Review the Online Submission Assistance Page for helpful information: </a:t>
            </a:r>
            <a:r>
              <a:rPr lang="en-US" sz="1200" u="sng" dirty="0" smtClean="0">
                <a:hlinkClick r:id="rId3"/>
              </a:rPr>
              <a:t>http://web6.seattle.gov/hsd/rfi/help.aspx</a:t>
            </a:r>
            <a:r>
              <a:rPr lang="en-US" sz="1200" dirty="0" smtClean="0"/>
              <a:t>. </a:t>
            </a:r>
          </a:p>
          <a:p>
            <a:endParaRPr lang="en-US" sz="1100" dirty="0" smtClean="0"/>
          </a:p>
          <a:p>
            <a:r>
              <a:rPr lang="en-US" sz="1200" dirty="0" smtClean="0"/>
              <a:t>All applicants are expected to make arrangements to ensure that applications are received by HSD by the funding opportunity application deadline.  You are encouraged to submit your application early when possible.  It is advisable to upload your documents several hours prior to the deadline in case you encounter an issue with your internet connectivity which impacts your ability to upload documents.  If you encounter internet connectivity issues, attempting to submit your application early will allow time for you to submit a hard copy by the deadline instead.</a:t>
            </a:r>
          </a:p>
          <a:p>
            <a:endParaRPr lang="en-US" sz="1100" dirty="0" smtClean="0"/>
          </a:p>
          <a:p>
            <a:r>
              <a:rPr lang="en-US" sz="1200" b="1" dirty="0" smtClean="0"/>
              <a:t>HSD is not responsible for ensuring that applications are received by the deadline.</a:t>
            </a:r>
            <a:endParaRPr lang="en-US" sz="1200" dirty="0" smtClean="0"/>
          </a:p>
          <a:p>
            <a:endParaRPr lang="en-US" sz="1100" dirty="0" smtClean="0"/>
          </a:p>
          <a:p>
            <a:r>
              <a:rPr lang="en-US" sz="1200" dirty="0" smtClean="0"/>
              <a:t>If you experience any issues and/or have questions about the online submission system, please contact Susan McCallister, HSD Funding Process Advisor, by phone at (206) 233-0014 or e-mail at </a:t>
            </a:r>
            <a:r>
              <a:rPr lang="en-US" sz="1200" u="sng" dirty="0" smtClean="0">
                <a:hlinkClick r:id="rId4"/>
              </a:rPr>
              <a:t>susan.mccallister@seattle.gov</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24</a:t>
            </a:fld>
            <a:endParaRPr lang="en-US" dirty="0"/>
          </a:p>
        </p:txBody>
      </p:sp>
    </p:spTree>
    <p:extLst>
      <p:ext uri="{BB962C8B-B14F-4D97-AF65-F5344CB8AC3E}">
        <p14:creationId xmlns:p14="http://schemas.microsoft.com/office/powerpoint/2010/main" val="1452547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25</a:t>
            </a:fld>
            <a:endParaRPr lang="en-US" dirty="0"/>
          </a:p>
        </p:txBody>
      </p:sp>
    </p:spTree>
    <p:extLst>
      <p:ext uri="{BB962C8B-B14F-4D97-AF65-F5344CB8AC3E}">
        <p14:creationId xmlns:p14="http://schemas.microsoft.com/office/powerpoint/2010/main" val="2034763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you to follow the required</a:t>
            </a:r>
            <a:r>
              <a:rPr lang="en-US" baseline="0" dirty="0" smtClean="0"/>
              <a:t> format, include all the specifics requested. </a:t>
            </a:r>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26</a:t>
            </a:fld>
            <a:endParaRPr lang="en-US" dirty="0"/>
          </a:p>
        </p:txBody>
      </p:sp>
    </p:spTree>
    <p:extLst>
      <p:ext uri="{BB962C8B-B14F-4D97-AF65-F5344CB8AC3E}">
        <p14:creationId xmlns:p14="http://schemas.microsoft.com/office/powerpoint/2010/main" val="2401349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27</a:t>
            </a:fld>
            <a:endParaRPr lang="en-US" dirty="0"/>
          </a:p>
        </p:txBody>
      </p:sp>
    </p:spTree>
    <p:extLst>
      <p:ext uri="{BB962C8B-B14F-4D97-AF65-F5344CB8AC3E}">
        <p14:creationId xmlns:p14="http://schemas.microsoft.com/office/powerpoint/2010/main" val="4053147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day to submit</a:t>
            </a:r>
            <a:r>
              <a:rPr lang="en-US" baseline="0" dirty="0" smtClean="0"/>
              <a:t> questions is Friday, July 8, 2016 at 12 noon. </a:t>
            </a:r>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28</a:t>
            </a:fld>
            <a:endParaRPr lang="en-US" dirty="0"/>
          </a:p>
        </p:txBody>
      </p:sp>
    </p:spTree>
    <p:extLst>
      <p:ext uri="{BB962C8B-B14F-4D97-AF65-F5344CB8AC3E}">
        <p14:creationId xmlns:p14="http://schemas.microsoft.com/office/powerpoint/2010/main" val="2380124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29</a:t>
            </a:fld>
            <a:endParaRPr lang="en-US" dirty="0"/>
          </a:p>
        </p:txBody>
      </p:sp>
    </p:spTree>
    <p:extLst>
      <p:ext uri="{BB962C8B-B14F-4D97-AF65-F5344CB8AC3E}">
        <p14:creationId xmlns:p14="http://schemas.microsoft.com/office/powerpoint/2010/main" val="368138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3</a:t>
            </a:fld>
            <a:endParaRPr lang="en-US" dirty="0"/>
          </a:p>
        </p:txBody>
      </p:sp>
    </p:spTree>
    <p:extLst>
      <p:ext uri="{BB962C8B-B14F-4D97-AF65-F5344CB8AC3E}">
        <p14:creationId xmlns:p14="http://schemas.microsoft.com/office/powerpoint/2010/main" val="2430466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4</a:t>
            </a:fld>
            <a:endParaRPr lang="en-US" dirty="0"/>
          </a:p>
        </p:txBody>
      </p:sp>
    </p:spTree>
    <p:extLst>
      <p:ext uri="{BB962C8B-B14F-4D97-AF65-F5344CB8AC3E}">
        <p14:creationId xmlns:p14="http://schemas.microsoft.com/office/powerpoint/2010/main" val="379813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Outcomes Framework – investment strategy</a:t>
            </a:r>
            <a:r>
              <a:rPr lang="en-US" sz="1400" baseline="0" dirty="0" smtClean="0"/>
              <a:t> for ensuring results and addressing disparities</a:t>
            </a:r>
            <a:endParaRPr lang="en-US" sz="1400"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5</a:t>
            </a:fld>
            <a:endParaRPr lang="en-US" dirty="0"/>
          </a:p>
        </p:txBody>
      </p:sp>
    </p:spTree>
    <p:extLst>
      <p:ext uri="{BB962C8B-B14F-4D97-AF65-F5344CB8AC3E}">
        <p14:creationId xmlns:p14="http://schemas.microsoft.com/office/powerpoint/2010/main" val="122846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By</a:t>
            </a:r>
            <a:r>
              <a:rPr lang="en-US" sz="1400" baseline="0" dirty="0" smtClean="0"/>
              <a:t> division, what the framework looks like</a:t>
            </a:r>
          </a:p>
          <a:p>
            <a:r>
              <a:rPr lang="en-US" sz="1400" baseline="0" dirty="0" smtClean="0"/>
              <a:t>For example, ADS values healthy aging and lifestyle.</a:t>
            </a:r>
          </a:p>
          <a:p>
            <a:r>
              <a:rPr lang="en-US" sz="1400" baseline="0" dirty="0" smtClean="0"/>
              <a:t>A result would be that vulnerable adults improve or maintain their health</a:t>
            </a:r>
            <a:endParaRPr lang="en-US" sz="1400"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6</a:t>
            </a:fld>
            <a:endParaRPr lang="en-US" dirty="0"/>
          </a:p>
        </p:txBody>
      </p:sp>
    </p:spTree>
    <p:extLst>
      <p:ext uri="{BB962C8B-B14F-4D97-AF65-F5344CB8AC3E}">
        <p14:creationId xmlns:p14="http://schemas.microsoft.com/office/powerpoint/2010/main" val="3038752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TOC is</a:t>
            </a:r>
            <a:r>
              <a:rPr lang="en-US" sz="1400" baseline="0" dirty="0" smtClean="0"/>
              <a:t> HSD’s road map to describe the expectations for how the results will be achieved.</a:t>
            </a:r>
          </a:p>
          <a:p>
            <a:r>
              <a:rPr lang="en-US" sz="1400" baseline="0" dirty="0" smtClean="0"/>
              <a:t>TOC ensures we use data to inform our investments specifically around addressing disparities</a:t>
            </a:r>
          </a:p>
        </p:txBody>
      </p:sp>
      <p:sp>
        <p:nvSpPr>
          <p:cNvPr id="4" name="Slide Number Placeholder 3"/>
          <p:cNvSpPr>
            <a:spLocks noGrp="1"/>
          </p:cNvSpPr>
          <p:nvPr>
            <p:ph type="sldNum" sz="quarter" idx="10"/>
          </p:nvPr>
        </p:nvSpPr>
        <p:spPr/>
        <p:txBody>
          <a:bodyPr/>
          <a:lstStyle/>
          <a:p>
            <a:fld id="{0D830505-351E-4EF5-87AF-AFE34FCA2B1B}" type="slidenum">
              <a:rPr lang="en-US" smtClean="0"/>
              <a:pPr/>
              <a:t>7</a:t>
            </a:fld>
            <a:endParaRPr lang="en-US" dirty="0"/>
          </a:p>
        </p:txBody>
      </p:sp>
    </p:spTree>
    <p:extLst>
      <p:ext uri="{BB962C8B-B14F-4D97-AF65-F5344CB8AC3E}">
        <p14:creationId xmlns:p14="http://schemas.microsoft.com/office/powerpoint/2010/main" val="2303675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TOC shows the logical link between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Our desired results of the population - vulnerable adults improve or maintain health;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the indicator or measurement of how we know the result was achieved - % adults reporting participation in health activities and self-reported health status;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strategies for achieving the results  - evidence-based programs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Finally, how we measure those strategies – quantity (# enrolled), quality (who attended), and impact (was their health better)</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8</a:t>
            </a:fld>
            <a:endParaRPr lang="en-US" dirty="0"/>
          </a:p>
        </p:txBody>
      </p:sp>
    </p:spTree>
    <p:extLst>
      <p:ext uri="{BB962C8B-B14F-4D97-AF65-F5344CB8AC3E}">
        <p14:creationId xmlns:p14="http://schemas.microsoft.com/office/powerpoint/2010/main" val="2555293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400" dirty="0" smtClean="0"/>
              <a:t>Nearly 92% of older adults have at least one chronic condition and 77% have at least two.  </a:t>
            </a:r>
          </a:p>
          <a:p>
            <a:pPr marL="171450" indent="-171450" fontAlgn="base">
              <a:buFont typeface="Arial" panose="020B0604020202020204" pitchFamily="34" charset="0"/>
              <a:buChar char="•"/>
            </a:pPr>
            <a:r>
              <a:rPr lang="en-US" sz="1400" dirty="0" smtClean="0"/>
              <a:t>Four chronic conditions cause almost two thirds of all deaths in older adults each year: heart disease, cancer, stroke, and diabetes. Diabetes affects 12.2 million Americans aged 60+, or 23% of the older population.</a:t>
            </a:r>
          </a:p>
          <a:p>
            <a:pPr marL="171450" indent="-171450" fontAlgn="base">
              <a:buFont typeface="Arial" panose="020B0604020202020204" pitchFamily="34" charset="0"/>
              <a:buChar char="•"/>
            </a:pPr>
            <a:r>
              <a:rPr lang="en-US" sz="1400" dirty="0" smtClean="0"/>
              <a:t>Chronic diseases account for 75% of the money spent nationwide on health care, yet only 1% of health dollars are spent on public efforts to improve overall health.</a:t>
            </a:r>
          </a:p>
          <a:p>
            <a:pPr marL="171450" indent="-171450" fontAlgn="base">
              <a:buFont typeface="Arial" panose="020B0604020202020204" pitchFamily="34" charset="0"/>
              <a:buChar char="•"/>
            </a:pPr>
            <a:r>
              <a:rPr lang="en-US" sz="1400" dirty="0" smtClean="0"/>
              <a:t>Older adult health promotion programs help people manage their chronic conditions and are a key strategy in delaying more expensive long-term care services.</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9</a:t>
            </a:fld>
            <a:endParaRPr lang="en-US" dirty="0"/>
          </a:p>
        </p:txBody>
      </p:sp>
    </p:spTree>
    <p:extLst>
      <p:ext uri="{BB962C8B-B14F-4D97-AF65-F5344CB8AC3E}">
        <p14:creationId xmlns:p14="http://schemas.microsoft.com/office/powerpoint/2010/main" val="406540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ound Same Side Corner Rectangle 22"/>
          <p:cNvSpPr/>
          <p:nvPr userDrawn="1"/>
        </p:nvSpPr>
        <p:spPr>
          <a:xfrm flipV="1">
            <a:off x="152400" y="1143000"/>
            <a:ext cx="8839200" cy="51816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789902D-B8C0-4649-B930-36201B084E19}" type="datetime1">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
        <p:nvSpPr>
          <p:cNvPr id="2" name="Title 1"/>
          <p:cNvSpPr>
            <a:spLocks noGrp="1"/>
          </p:cNvSpPr>
          <p:nvPr>
            <p:ph type="ctrTitle"/>
          </p:nvPr>
        </p:nvSpPr>
        <p:spPr>
          <a:xfrm>
            <a:off x="685800" y="2416175"/>
            <a:ext cx="7772400" cy="1470025"/>
          </a:xfrm>
          <a:effectLst/>
        </p:spPr>
        <p:txBody>
          <a:bodyPr>
            <a:normAutofit/>
          </a:bodyPr>
          <a:lstStyle>
            <a:lvl1pPr>
              <a:defRPr sz="3600">
                <a:solidFill>
                  <a:schemeClr val="bg1"/>
                </a:solidFill>
                <a:effectLst/>
                <a:latin typeface="Rockwell" pitchFamily="18" charset="0"/>
                <a:cs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124200" y="4038600"/>
            <a:ext cx="3124200" cy="304800"/>
          </a:xfrm>
        </p:spPr>
        <p:txBody>
          <a:bodyPr>
            <a:noAutofit/>
          </a:bodyPr>
          <a:lstStyle>
            <a:lvl1pPr marL="0" indent="0" algn="ctr">
              <a:buNone/>
              <a:defRPr sz="1400">
                <a:solidFill>
                  <a:srgbClr val="D7E462"/>
                </a:solidFill>
                <a:latin typeface="Rockwell" pitchFamily="18"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1BB80-ACAA-4DCA-B1A3-A990F06F15D1}" type="datetime1">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5A6DC2-3ED4-43B7-9EC6-99A948607648}" type="datetime1">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userDrawn="1"/>
        </p:nvSpPr>
        <p:spPr>
          <a:xfrm flipV="1">
            <a:off x="152400" y="1143000"/>
            <a:ext cx="8839200" cy="5334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066800"/>
            <a:ext cx="8686800" cy="609600"/>
          </a:xfrm>
        </p:spPr>
        <p:txBody>
          <a:bodyPr>
            <a:noAutofit/>
          </a:bodyPr>
          <a:lstStyle>
            <a:lvl1pPr algn="ctr">
              <a:defRPr sz="2800">
                <a:solidFill>
                  <a:schemeClr val="bg1"/>
                </a:solidFill>
                <a:latin typeface="Rockwell"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600A030-D7F9-40B6-A92C-92A1101F81DC}" type="datetime1">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ound Same Side Corner Rectangle 6"/>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8305800" y="6645275"/>
            <a:ext cx="457200" cy="365125"/>
          </a:xfrm>
        </p:spPr>
        <p:txBody>
          <a:bodyPr anchor="t" anchorCtr="0"/>
          <a:lstStyle>
            <a:lvl1pPr algn="ctr">
              <a:defRPr sz="900">
                <a:solidFill>
                  <a:schemeClr val="bg1">
                    <a:lumMod val="50000"/>
                  </a:schemeClr>
                </a:solidFill>
              </a:defRPr>
            </a:lvl1pPr>
          </a:lstStyle>
          <a:p>
            <a:fld id="{34010C47-4D8B-4134-BB59-829AAD75FA9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4D370-7E02-4CDA-A19E-C5172C185EBF}" type="datetime1">
              <a:rPr lang="en-US" smtClean="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C8A27A-4A65-415B-A54C-7C2AF2AC2B7B}" type="datetime1">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E6B326-FF71-4F02-AD5D-A514B23ABCB1}" type="datetime1">
              <a:rPr lang="en-US" smtClean="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1ABCED-D55E-410F-A430-B050D77F92EF}" type="datetime1">
              <a:rPr lang="en-US" smtClean="0"/>
              <a:pPr/>
              <a:t>6/23/2016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6AF95-7CA2-456E-B104-F27AF5CC2ADE}" type="datetime1">
              <a:rPr lang="en-US" smtClean="0"/>
              <a:pPr/>
              <a:t>6/23/2016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ound Same Side Corner Rectangle 5"/>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05800" y="6645275"/>
            <a:ext cx="457200" cy="365125"/>
          </a:xfrm>
          <a:prstGeom prst="rect">
            <a:avLst/>
          </a:prstGeom>
        </p:spPr>
        <p:txBody>
          <a:bodyPr vert="horz" lIns="91440" tIns="45720" rIns="91440" bIns="45720" rtlCol="0" anchor="t" anchorCtr="0"/>
          <a:lstStyle>
            <a:lvl1pPr algn="ctr">
              <a:defRPr sz="9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4010C47-4D8B-4134-BB59-829AAD75FA9B}"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FDF2A-1AF6-4F83-8803-CA2905B8BB88}" type="datetime1">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195C0-61EC-4B65-AD35-9FB85D87FAB8}" type="datetime1">
              <a:rPr lang="en-US" smtClean="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10C47-4D8B-4134-BB59-829AAD75FA9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78A27-65D4-482F-9972-78BA422FE4B6}" type="datetime1">
              <a:rPr lang="en-US" smtClean="0"/>
              <a:pPr/>
              <a:t>6/23/2016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10C47-4D8B-4134-BB59-829AAD75FA9B}" type="slidenum">
              <a:rPr lang="en-US" smtClean="0"/>
              <a:pPr/>
              <a:t>‹#›</a:t>
            </a:fld>
            <a:endParaRPr lang="en-US" dirty="0"/>
          </a:p>
        </p:txBody>
      </p:sp>
      <p:pic>
        <p:nvPicPr>
          <p:cNvPr id="7" name="Picture 6" descr="headerpowerpoint.jpg"/>
          <p:cNvPicPr>
            <a:picLocks noChangeAspect="1"/>
          </p:cNvPicPr>
          <p:nvPr userDrawn="1"/>
        </p:nvPicPr>
        <p:blipFill>
          <a:blip r:embed="rId13" cstate="print"/>
          <a:stretch>
            <a:fillRect/>
          </a:stretch>
        </p:blipFill>
        <p:spPr>
          <a:xfrm>
            <a:off x="0" y="46264"/>
            <a:ext cx="9144000" cy="1020536"/>
          </a:xfrm>
          <a:prstGeom prst="rect">
            <a:avLst/>
          </a:prstGeom>
        </p:spPr>
      </p:pic>
      <p:pic>
        <p:nvPicPr>
          <p:cNvPr id="9" name="Picture 8" descr="Untitled-2.jpg"/>
          <p:cNvPicPr>
            <a:picLocks noChangeAspect="1"/>
          </p:cNvPicPr>
          <p:nvPr userDrawn="1"/>
        </p:nvPicPr>
        <p:blipFill>
          <a:blip r:embed="rId14" cstate="print"/>
          <a:stretch>
            <a:fillRect/>
          </a:stretch>
        </p:blipFill>
        <p:spPr>
          <a:xfrm>
            <a:off x="152400" y="6400800"/>
            <a:ext cx="980025" cy="381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815281"/>
          </a:solidFill>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oa.acl.gov/AoA_Programs/HPW/Title_IIID/index.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cdc.gov/homeandrecreationalsafety/falls/compendium.html" TargetMode="External"/><Relationship Id="rId5" Type="http://schemas.openxmlformats.org/officeDocument/2006/relationships/hyperlink" Target="https://www.ncoa.org/wp-content/uploads/Title-IIID-Highest-TierEvidence-FINAL_10.23.15.pdf" TargetMode="External"/><Relationship Id="rId4" Type="http://schemas.openxmlformats.org/officeDocument/2006/relationships/hyperlink" Target="http://www.acl.gov/Programs/CPE/OPE/ADEPP.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gingkingcounty.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eb6.seattle.gov/hsd/rfi/index.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eb6.seattle.gov/hsd/rfi/help.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susan.mccallister@seattle.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eattle.gov/humanservices/information-for-grante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latin typeface="+mn-lt"/>
              </a:rPr>
              <a:t>Older Adult Health Promotion Request for Proposal (RFP)</a:t>
            </a:r>
            <a:br>
              <a:rPr lang="en-US" sz="4000" dirty="0" smtClean="0">
                <a:latin typeface="+mn-lt"/>
              </a:rPr>
            </a:br>
            <a:r>
              <a:rPr lang="en-US" sz="4000" dirty="0" smtClean="0">
                <a:latin typeface="+mn-lt"/>
              </a:rPr>
              <a:t>Information Session</a:t>
            </a:r>
            <a:endParaRPr lang="en-US" sz="4000" dirty="0">
              <a:latin typeface="+mn-lt"/>
            </a:endParaRPr>
          </a:p>
        </p:txBody>
      </p:sp>
      <p:sp>
        <p:nvSpPr>
          <p:cNvPr id="3" name="Subtitle 2"/>
          <p:cNvSpPr>
            <a:spLocks noGrp="1"/>
          </p:cNvSpPr>
          <p:nvPr>
            <p:ph type="subTitle" idx="1"/>
          </p:nvPr>
        </p:nvSpPr>
        <p:spPr>
          <a:xfrm>
            <a:off x="2590800" y="4343400"/>
            <a:ext cx="4038600" cy="1066800"/>
          </a:xfrm>
        </p:spPr>
        <p:txBody>
          <a:bodyPr>
            <a:normAutofit/>
          </a:bodyPr>
          <a:lstStyle/>
          <a:p>
            <a:r>
              <a:rPr lang="en-US" sz="2000" dirty="0" smtClean="0">
                <a:solidFill>
                  <a:schemeClr val="bg1"/>
                </a:solidFill>
              </a:rPr>
              <a:t>Beacon Hill Library</a:t>
            </a:r>
          </a:p>
          <a:p>
            <a:r>
              <a:rPr lang="en-US" sz="2000" dirty="0" smtClean="0">
                <a:solidFill>
                  <a:schemeClr val="bg1"/>
                </a:solidFill>
              </a:rPr>
              <a:t>June 22, 2016</a:t>
            </a:r>
          </a:p>
          <a:p>
            <a:endParaRPr lang="en-US" dirty="0"/>
          </a:p>
        </p:txBody>
      </p:sp>
      <p:sp>
        <p:nvSpPr>
          <p:cNvPr id="5" name="Rectangle 4"/>
          <p:cNvSpPr/>
          <p:nvPr/>
        </p:nvSpPr>
        <p:spPr>
          <a:xfrm>
            <a:off x="1447800" y="6428601"/>
            <a:ext cx="7086600" cy="430887"/>
          </a:xfrm>
          <a:prstGeom prst="rect">
            <a:avLst/>
          </a:prstGeom>
        </p:spPr>
        <p:txBody>
          <a:bodyPr wrap="square">
            <a:spAutoFit/>
          </a:bodyPr>
          <a:lstStyle/>
          <a:p>
            <a:pPr algn="ctr"/>
            <a:r>
              <a:rPr lang="en-US" sz="1000" dirty="0" smtClean="0">
                <a:latin typeface="Rockwell" pitchFamily="18" charset="0"/>
              </a:rPr>
              <a:t>Catherine Lester, Director</a:t>
            </a:r>
            <a:r>
              <a:rPr lang="en-US" sz="1000" b="1" dirty="0" smtClean="0">
                <a:latin typeface="Gill Sans MT" pitchFamily="34" charset="0"/>
              </a:rPr>
              <a:t>  </a:t>
            </a:r>
            <a:r>
              <a:rPr lang="en-US" sz="900" b="1" dirty="0" smtClean="0">
                <a:solidFill>
                  <a:srgbClr val="D7E462"/>
                </a:solidFill>
                <a:latin typeface="Gill Sans MT" pitchFamily="34" charset="0"/>
              </a:rPr>
              <a:t>|</a:t>
            </a:r>
            <a:r>
              <a:rPr lang="en-US" sz="1200" b="1" dirty="0" smtClean="0">
                <a:latin typeface="Gill Sans MT" pitchFamily="34" charset="0"/>
              </a:rPr>
              <a:t>  </a:t>
            </a:r>
            <a:r>
              <a:rPr lang="en-US" sz="1000" dirty="0" smtClean="0">
                <a:latin typeface="Rockwell" pitchFamily="18" charset="0"/>
              </a:rPr>
              <a:t>Ed Murray, Mayor  </a:t>
            </a:r>
            <a:r>
              <a:rPr lang="en-US" sz="900" b="1" dirty="0" smtClean="0">
                <a:solidFill>
                  <a:srgbClr val="D7E462"/>
                </a:solidFill>
                <a:latin typeface="Gill Sans MT" pitchFamily="34" charset="0"/>
              </a:rPr>
              <a:t>|</a:t>
            </a:r>
            <a:r>
              <a:rPr lang="en-US" sz="1200" b="1" dirty="0" smtClean="0">
                <a:latin typeface="Gill Sans MT" pitchFamily="34" charset="0"/>
              </a:rPr>
              <a:t>  </a:t>
            </a:r>
            <a:r>
              <a:rPr lang="en-US" sz="1000" dirty="0" smtClean="0">
                <a:latin typeface="Rockwell" pitchFamily="18" charset="0"/>
              </a:rPr>
              <a:t>Hyeok Kim, Deputy Mayor </a:t>
            </a:r>
            <a:r>
              <a:rPr lang="en-US" sz="1000" b="1" dirty="0" smtClean="0">
                <a:solidFill>
                  <a:srgbClr val="D7E462"/>
                </a:solidFill>
                <a:latin typeface="Gill Sans MT" pitchFamily="34" charset="0"/>
              </a:rPr>
              <a:t>| </a:t>
            </a:r>
            <a:r>
              <a:rPr lang="en-US" sz="1000" dirty="0" smtClean="0">
                <a:latin typeface="Rockwell" pitchFamily="18" charset="0"/>
              </a:rPr>
              <a:t>Kate Joncas, Deputy Mayor</a:t>
            </a:r>
          </a:p>
          <a:p>
            <a:pPr algn="ctr"/>
            <a:r>
              <a:rPr lang="en-US" sz="1000" b="1" dirty="0" smtClean="0">
                <a:solidFill>
                  <a:srgbClr val="D7E462"/>
                </a:solidFill>
                <a:latin typeface="Gill Sans MT" pitchFamily="34" charset="0"/>
              </a:rPr>
              <a:t>  </a:t>
            </a:r>
            <a:r>
              <a:rPr lang="en-US" sz="1000" dirty="0" smtClean="0">
                <a:latin typeface="Rockwell" pitchFamily="18" charset="0"/>
              </a:rPr>
              <a:t>  </a:t>
            </a:r>
            <a:endParaRPr lang="en-US" sz="1000" dirty="0">
              <a:latin typeface="Rockwell"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Service/Program Model</a:t>
            </a:r>
            <a:endParaRPr lang="en-US" dirty="0"/>
          </a:p>
        </p:txBody>
      </p:sp>
      <p:sp>
        <p:nvSpPr>
          <p:cNvPr id="3" name="Content Placeholder 2"/>
          <p:cNvSpPr>
            <a:spLocks noGrp="1"/>
          </p:cNvSpPr>
          <p:nvPr>
            <p:ph idx="1"/>
          </p:nvPr>
        </p:nvSpPr>
        <p:spPr/>
        <p:txBody>
          <a:bodyPr>
            <a:noAutofit/>
          </a:bodyPr>
          <a:lstStyle/>
          <a:p>
            <a:pPr marL="0" indent="0" fontAlgn="base">
              <a:buNone/>
            </a:pPr>
            <a:r>
              <a:rPr lang="en-US" sz="2400" dirty="0" smtClean="0"/>
              <a:t>Pages 9-10</a:t>
            </a:r>
          </a:p>
          <a:p>
            <a:pPr fontAlgn="base"/>
            <a:r>
              <a:rPr lang="en-US" sz="2400" dirty="0" smtClean="0"/>
              <a:t>Evidence Based Programs</a:t>
            </a:r>
          </a:p>
          <a:p>
            <a:pPr fontAlgn="base"/>
            <a:r>
              <a:rPr lang="en-US" sz="2400" dirty="0" smtClean="0"/>
              <a:t>Examples </a:t>
            </a:r>
          </a:p>
          <a:p>
            <a:pPr lvl="1" fontAlgn="base"/>
            <a:r>
              <a:rPr lang="en-US" sz="2400" dirty="0" smtClean="0"/>
              <a:t>Chronic Disease Self-Management Program (CDSMP)</a:t>
            </a:r>
          </a:p>
          <a:p>
            <a:pPr lvl="1" fontAlgn="base"/>
            <a:r>
              <a:rPr lang="en-US" sz="2400" dirty="0" smtClean="0"/>
              <a:t>Wisdom Warriors</a:t>
            </a:r>
          </a:p>
          <a:p>
            <a:pPr lvl="1" fontAlgn="base"/>
            <a:r>
              <a:rPr lang="en-US" sz="2400" dirty="0" smtClean="0"/>
              <a:t>Tai Ji </a:t>
            </a:r>
            <a:r>
              <a:rPr lang="en-US" sz="2400" dirty="0" err="1" smtClean="0"/>
              <a:t>Quan</a:t>
            </a:r>
            <a:r>
              <a:rPr lang="en-US" sz="2400" dirty="0" smtClean="0"/>
              <a:t>: Moving for Better Balance (TJQMBB)</a:t>
            </a:r>
          </a:p>
          <a:p>
            <a:pPr lvl="1" fontAlgn="base"/>
            <a:r>
              <a:rPr lang="en-US" sz="2400" dirty="0" err="1" smtClean="0"/>
              <a:t>EnhanceFitness</a:t>
            </a:r>
            <a:endParaRPr lang="en-US" sz="2400" dirty="0" smtClean="0"/>
          </a:p>
          <a:p>
            <a:pPr lvl="1" fontAlgn="base"/>
            <a:r>
              <a:rPr lang="en-US" sz="2400" dirty="0" smtClean="0"/>
              <a:t>Matter of Balance (MOB)</a:t>
            </a:r>
          </a:p>
          <a:p>
            <a:pPr fontAlgn="base"/>
            <a:endParaRPr lang="en-US" sz="2000" dirty="0" smtClean="0"/>
          </a:p>
          <a:p>
            <a:pPr fontAlgn="base"/>
            <a:endParaRPr lang="en-US" sz="2000" dirty="0" smtClean="0"/>
          </a:p>
          <a:p>
            <a:pPr marL="0" indent="0" fontAlgn="base">
              <a:buNone/>
            </a:pPr>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Programs</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smtClean="0"/>
              <a:t>Administration </a:t>
            </a:r>
            <a:r>
              <a:rPr lang="en-US" dirty="0"/>
              <a:t>for Community Living, Administration on Aging – Disease Prevention and Health Promotion Services </a:t>
            </a:r>
            <a:r>
              <a:rPr lang="en-US" dirty="0" smtClean="0">
                <a:hlinkClick r:id="rId3"/>
              </a:rPr>
              <a:t>www.aoa.acl.gov/AoA_Programs/HPW/Title_IIID/index.aspx</a:t>
            </a:r>
            <a:r>
              <a:rPr lang="en-US" dirty="0" smtClean="0"/>
              <a:t>  </a:t>
            </a:r>
          </a:p>
          <a:p>
            <a:pPr fontAlgn="base"/>
            <a:r>
              <a:rPr lang="en-US" dirty="0" smtClean="0"/>
              <a:t>Administration </a:t>
            </a:r>
            <a:r>
              <a:rPr lang="en-US" dirty="0"/>
              <a:t>for Community Living – Aging &amp; Disability Evidence-Based Programs and </a:t>
            </a:r>
            <a:r>
              <a:rPr lang="en-US" dirty="0" smtClean="0"/>
              <a:t>Practices </a:t>
            </a:r>
            <a:r>
              <a:rPr lang="en-US" dirty="0" smtClean="0">
                <a:hlinkClick r:id="rId4"/>
              </a:rPr>
              <a:t>http</a:t>
            </a:r>
            <a:r>
              <a:rPr lang="en-US" dirty="0">
                <a:hlinkClick r:id="rId4"/>
              </a:rPr>
              <a:t>://</a:t>
            </a:r>
            <a:r>
              <a:rPr lang="en-US" dirty="0" smtClean="0">
                <a:hlinkClick r:id="rId4"/>
              </a:rPr>
              <a:t>www.acl.gov/Programs/CPE/OPE/ADEPP.aspx</a:t>
            </a:r>
            <a:r>
              <a:rPr lang="en-US" dirty="0" smtClean="0"/>
              <a:t> </a:t>
            </a:r>
          </a:p>
          <a:p>
            <a:pPr fontAlgn="base"/>
            <a:r>
              <a:rPr lang="en-US" dirty="0" smtClean="0"/>
              <a:t>National Council </a:t>
            </a:r>
            <a:r>
              <a:rPr lang="en-US" dirty="0"/>
              <a:t>on Aging – Highest Tier Evidence-Based Health Promotion/Disease Prevention Programs </a:t>
            </a:r>
          </a:p>
          <a:p>
            <a:pPr marL="0" indent="0" fontAlgn="base">
              <a:buNone/>
            </a:pPr>
            <a:r>
              <a:rPr lang="en-US" dirty="0" smtClean="0">
                <a:hlinkClick r:id="rId5"/>
              </a:rPr>
              <a:t>https</a:t>
            </a:r>
            <a:r>
              <a:rPr lang="en-US" dirty="0">
                <a:hlinkClick r:id="rId5"/>
              </a:rPr>
              <a:t>://</a:t>
            </a:r>
            <a:r>
              <a:rPr lang="en-US" dirty="0" smtClean="0">
                <a:hlinkClick r:id="rId5"/>
              </a:rPr>
              <a:t>www.ncoa.org/wp-content/uploads/Title-IIID-Highest-TierEvidence-FINAL_10.23.15.pdf</a:t>
            </a:r>
            <a:r>
              <a:rPr lang="en-US" dirty="0" smtClean="0"/>
              <a:t>  </a:t>
            </a:r>
          </a:p>
          <a:p>
            <a:pPr fontAlgn="base"/>
            <a:r>
              <a:rPr lang="en-US" dirty="0" smtClean="0"/>
              <a:t>CDC </a:t>
            </a:r>
            <a:r>
              <a:rPr lang="en-US" dirty="0"/>
              <a:t>Compendium of Effective Fall Interventions: What Works for Community-Dwelling Older Adults </a:t>
            </a:r>
            <a:r>
              <a:rPr lang="en-US" dirty="0">
                <a:hlinkClick r:id="rId6"/>
              </a:rPr>
              <a:t>http://</a:t>
            </a:r>
            <a:r>
              <a:rPr lang="en-US" dirty="0" smtClean="0">
                <a:hlinkClick r:id="rId6"/>
              </a:rPr>
              <a:t>www.cdc.gov/homeandrecreationalsafety/falls/compendium.html</a:t>
            </a:r>
            <a:r>
              <a:rPr lang="en-US" dirty="0" smtClean="0"/>
              <a:t>  </a:t>
            </a: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11</a:t>
            </a:fld>
            <a:endParaRPr lang="en-US" dirty="0"/>
          </a:p>
        </p:txBody>
      </p:sp>
    </p:spTree>
    <p:extLst>
      <p:ext uri="{BB962C8B-B14F-4D97-AF65-F5344CB8AC3E}">
        <p14:creationId xmlns:p14="http://schemas.microsoft.com/office/powerpoint/2010/main" val="2473441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Community and Focus Population</a:t>
            </a:r>
            <a:endParaRPr lang="en-US" dirty="0"/>
          </a:p>
        </p:txBody>
      </p:sp>
      <p:sp>
        <p:nvSpPr>
          <p:cNvPr id="3" name="Content Placeholder 2"/>
          <p:cNvSpPr>
            <a:spLocks noGrp="1"/>
          </p:cNvSpPr>
          <p:nvPr>
            <p:ph idx="1"/>
          </p:nvPr>
        </p:nvSpPr>
        <p:spPr>
          <a:xfrm>
            <a:off x="457200" y="1828800"/>
            <a:ext cx="8229600" cy="4297363"/>
          </a:xfrm>
        </p:spPr>
        <p:txBody>
          <a:bodyPr>
            <a:noAutofit/>
          </a:bodyPr>
          <a:lstStyle/>
          <a:p>
            <a:pPr marL="0" indent="0" fontAlgn="base">
              <a:buNone/>
            </a:pPr>
            <a:r>
              <a:rPr lang="en-US" sz="2200" dirty="0" smtClean="0"/>
              <a:t>Eligible Clients</a:t>
            </a:r>
            <a:endParaRPr lang="en-US" sz="2200" dirty="0"/>
          </a:p>
          <a:p>
            <a:pPr fontAlgn="base"/>
            <a:r>
              <a:rPr lang="en-US" sz="2200" dirty="0" smtClean="0"/>
              <a:t>Low Income</a:t>
            </a:r>
          </a:p>
          <a:p>
            <a:pPr fontAlgn="base"/>
            <a:r>
              <a:rPr lang="en-US" sz="2200" dirty="0" smtClean="0"/>
              <a:t>60 </a:t>
            </a:r>
            <a:r>
              <a:rPr lang="en-US" sz="2200" dirty="0"/>
              <a:t>years of age or </a:t>
            </a:r>
            <a:r>
              <a:rPr lang="en-US" sz="2200" dirty="0" smtClean="0"/>
              <a:t>older</a:t>
            </a:r>
            <a:endParaRPr lang="en-US" sz="2200" dirty="0"/>
          </a:p>
          <a:p>
            <a:pPr fontAlgn="base"/>
            <a:r>
              <a:rPr lang="en-US" sz="2200" dirty="0" smtClean="0"/>
              <a:t>King </a:t>
            </a:r>
            <a:r>
              <a:rPr lang="en-US" sz="2200" dirty="0"/>
              <a:t>County </a:t>
            </a:r>
            <a:r>
              <a:rPr lang="en-US" sz="2200" dirty="0" smtClean="0"/>
              <a:t>resident</a:t>
            </a:r>
            <a:endParaRPr lang="en-US" sz="2200" dirty="0"/>
          </a:p>
          <a:p>
            <a:pPr marL="0" indent="0">
              <a:buNone/>
            </a:pPr>
            <a:endParaRPr lang="en-US" sz="2200" dirty="0" smtClean="0">
              <a:solidFill>
                <a:srgbClr val="FF0000"/>
              </a:solidFill>
            </a:endParaRPr>
          </a:p>
          <a:p>
            <a:pPr marL="0" indent="0">
              <a:buNone/>
            </a:pPr>
            <a:r>
              <a:rPr lang="en-US" sz="2200" dirty="0" smtClean="0"/>
              <a:t>Focus Population</a:t>
            </a:r>
          </a:p>
          <a:p>
            <a:r>
              <a:rPr lang="en-US" sz="2200" dirty="0"/>
              <a:t>Alaska Native/American </a:t>
            </a:r>
            <a:r>
              <a:rPr lang="en-US" sz="2200" dirty="0" smtClean="0"/>
              <a:t>Indian</a:t>
            </a:r>
          </a:p>
          <a:p>
            <a:r>
              <a:rPr lang="en-US" sz="2200" dirty="0" smtClean="0"/>
              <a:t>Black/African American</a:t>
            </a:r>
          </a:p>
          <a:p>
            <a:r>
              <a:rPr lang="en-US" sz="2200" dirty="0" smtClean="0"/>
              <a:t>Hispanic/Latino  </a:t>
            </a:r>
          </a:p>
          <a:p>
            <a:r>
              <a:rPr lang="en-US" sz="2200" dirty="0" smtClean="0"/>
              <a:t>Multi-racial </a:t>
            </a:r>
            <a:r>
              <a:rPr lang="en-US" sz="2200" dirty="0"/>
              <a:t>adults </a:t>
            </a:r>
          </a:p>
          <a:p>
            <a:r>
              <a:rPr lang="en-US" sz="2200" dirty="0" smtClean="0"/>
              <a:t>Native </a:t>
            </a:r>
            <a:r>
              <a:rPr lang="en-US" sz="2200" dirty="0"/>
              <a:t>Hawaiian/Pacific Islander</a:t>
            </a:r>
            <a:endParaRPr lang="en-US" sz="22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Service Components</a:t>
            </a:r>
            <a:endParaRPr lang="en-US" sz="2000" dirty="0"/>
          </a:p>
        </p:txBody>
      </p:sp>
      <p:sp>
        <p:nvSpPr>
          <p:cNvPr id="3" name="Content Placeholder 2"/>
          <p:cNvSpPr>
            <a:spLocks noGrp="1"/>
          </p:cNvSpPr>
          <p:nvPr>
            <p:ph idx="1"/>
          </p:nvPr>
        </p:nvSpPr>
        <p:spPr>
          <a:xfrm>
            <a:off x="457200" y="2133600"/>
            <a:ext cx="8229600" cy="3992563"/>
          </a:xfrm>
        </p:spPr>
        <p:txBody>
          <a:bodyPr>
            <a:normAutofit/>
          </a:bodyPr>
          <a:lstStyle/>
          <a:p>
            <a:pPr marL="0" indent="0" fontAlgn="base">
              <a:buNone/>
            </a:pPr>
            <a:r>
              <a:rPr lang="en-US" sz="2400" dirty="0" smtClean="0"/>
              <a:t>Pages 10-11</a:t>
            </a:r>
          </a:p>
          <a:p>
            <a:pPr fontAlgn="base"/>
            <a:r>
              <a:rPr lang="en-US" sz="2400" dirty="0" smtClean="0"/>
              <a:t>Outreach </a:t>
            </a:r>
            <a:r>
              <a:rPr lang="en-US" sz="2400" dirty="0"/>
              <a:t>&amp; Recruitment </a:t>
            </a:r>
          </a:p>
          <a:p>
            <a:pPr fontAlgn="base"/>
            <a:r>
              <a:rPr lang="en-US" sz="2400" dirty="0" smtClean="0"/>
              <a:t>Coordination</a:t>
            </a:r>
            <a:r>
              <a:rPr lang="en-US" sz="2400" dirty="0"/>
              <a:t> </a:t>
            </a:r>
          </a:p>
          <a:p>
            <a:pPr fontAlgn="base"/>
            <a:r>
              <a:rPr lang="en-US" sz="2400" dirty="0" smtClean="0"/>
              <a:t>Information </a:t>
            </a:r>
            <a:r>
              <a:rPr lang="en-US" sz="2400" dirty="0"/>
              <a:t>&amp; Referrals </a:t>
            </a:r>
            <a:endParaRPr lang="en-US" sz="2400" dirty="0" smtClean="0"/>
          </a:p>
          <a:p>
            <a:pPr fontAlgn="base"/>
            <a:r>
              <a:rPr lang="en-US" sz="2400" dirty="0" smtClean="0"/>
              <a:t>Program </a:t>
            </a:r>
            <a:r>
              <a:rPr lang="en-US" sz="2400" dirty="0"/>
              <a:t>Documentation </a:t>
            </a:r>
          </a:p>
          <a:p>
            <a:pPr marL="0" indent="0" fontAlgn="base">
              <a:buNone/>
            </a:pPr>
            <a:endParaRPr lang="en-US" sz="2000" dirty="0"/>
          </a:p>
          <a:p>
            <a:pPr marL="0" indent="0" fontAlgn="base">
              <a:buNone/>
            </a:pPr>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13</a:t>
            </a:fld>
            <a:endParaRPr lang="en-US" dirty="0"/>
          </a:p>
        </p:txBody>
      </p:sp>
    </p:spTree>
    <p:extLst>
      <p:ext uri="{BB962C8B-B14F-4D97-AF65-F5344CB8AC3E}">
        <p14:creationId xmlns:p14="http://schemas.microsoft.com/office/powerpoint/2010/main" val="61376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Staffing and Staffing Level</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pPr marL="0" indent="0">
              <a:buNone/>
            </a:pPr>
            <a:r>
              <a:rPr lang="en-US" sz="2400" dirty="0" smtClean="0"/>
              <a:t>Page 11</a:t>
            </a:r>
          </a:p>
          <a:p>
            <a:r>
              <a:rPr lang="en-US" sz="2400" dirty="0" smtClean="0"/>
              <a:t>Adequate and Experienced </a:t>
            </a:r>
            <a:r>
              <a:rPr lang="en-US" sz="2400" dirty="0"/>
              <a:t>S</a:t>
            </a:r>
            <a:r>
              <a:rPr lang="en-US" sz="2400" dirty="0" smtClean="0"/>
              <a:t>taff</a:t>
            </a:r>
          </a:p>
          <a:p>
            <a:r>
              <a:rPr lang="en-US" sz="2400" dirty="0" smtClean="0"/>
              <a:t>Qualified Instructors</a:t>
            </a:r>
            <a:endParaRPr lang="en-US" sz="24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14</a:t>
            </a:fld>
            <a:endParaRPr lang="en-US" dirty="0"/>
          </a:p>
        </p:txBody>
      </p:sp>
    </p:spTree>
    <p:extLst>
      <p:ext uri="{BB962C8B-B14F-4D97-AF65-F5344CB8AC3E}">
        <p14:creationId xmlns:p14="http://schemas.microsoft.com/office/powerpoint/2010/main" val="161329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Expected Outcomes and Indicators</a:t>
            </a:r>
            <a:endParaRPr lang="en-US" sz="2400" dirty="0"/>
          </a:p>
        </p:txBody>
      </p:sp>
      <p:sp>
        <p:nvSpPr>
          <p:cNvPr id="3" name="Content Placeholder 2"/>
          <p:cNvSpPr>
            <a:spLocks noGrp="1"/>
          </p:cNvSpPr>
          <p:nvPr>
            <p:ph idx="1"/>
          </p:nvPr>
        </p:nvSpPr>
        <p:spPr>
          <a:xfrm>
            <a:off x="457200" y="2057400"/>
            <a:ext cx="8229600" cy="4068763"/>
          </a:xfrm>
        </p:spPr>
        <p:txBody>
          <a:bodyPr>
            <a:normAutofit/>
          </a:bodyPr>
          <a:lstStyle/>
          <a:p>
            <a:pPr marL="0" indent="0" fontAlgn="base">
              <a:buNone/>
            </a:pPr>
            <a:r>
              <a:rPr lang="en-US" sz="2400" dirty="0" smtClean="0"/>
              <a:t>Page 11</a:t>
            </a:r>
          </a:p>
          <a:p>
            <a:pPr fontAlgn="base"/>
            <a:r>
              <a:rPr lang="en-US" sz="2400" dirty="0" smtClean="0"/>
              <a:t>The # of participants enrolled in an evidenced based program (quantity)</a:t>
            </a:r>
          </a:p>
          <a:p>
            <a:pPr fontAlgn="base"/>
            <a:r>
              <a:rPr lang="en-US" sz="2400" dirty="0" smtClean="0"/>
              <a:t>The # of participants who attend the evidence-based program to the recommended frequency (quality)</a:t>
            </a:r>
          </a:p>
          <a:p>
            <a:pPr fontAlgn="base"/>
            <a:r>
              <a:rPr lang="en-US" sz="2400" dirty="0" smtClean="0"/>
              <a:t>The % of participants who self-report feeling better able to manage their health (quality) </a:t>
            </a:r>
          </a:p>
          <a:p>
            <a:pPr fontAlgn="base"/>
            <a:r>
              <a:rPr lang="en-US" sz="2400" dirty="0" smtClean="0"/>
              <a:t>The # </a:t>
            </a:r>
            <a:r>
              <a:rPr lang="en-US" sz="2400" dirty="0"/>
              <a:t>of participants who maintain or improve overall </a:t>
            </a:r>
            <a:r>
              <a:rPr lang="en-US" sz="2400" dirty="0" smtClean="0"/>
              <a:t>health (impact)</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15</a:t>
            </a:fld>
            <a:endParaRPr lang="en-US" dirty="0"/>
          </a:p>
        </p:txBody>
      </p:sp>
    </p:spTree>
    <p:extLst>
      <p:ext uri="{BB962C8B-B14F-4D97-AF65-F5344CB8AC3E}">
        <p14:creationId xmlns:p14="http://schemas.microsoft.com/office/powerpoint/2010/main" val="116850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Requirements</a:t>
            </a:r>
            <a:endParaRPr lang="en-US" sz="2400" dirty="0"/>
          </a:p>
        </p:txBody>
      </p:sp>
      <p:sp>
        <p:nvSpPr>
          <p:cNvPr id="3" name="Content Placeholder 2"/>
          <p:cNvSpPr>
            <a:spLocks noGrp="1"/>
          </p:cNvSpPr>
          <p:nvPr>
            <p:ph idx="1"/>
          </p:nvPr>
        </p:nvSpPr>
        <p:spPr>
          <a:xfrm>
            <a:off x="457200" y="2057400"/>
            <a:ext cx="8229600" cy="4068763"/>
          </a:xfrm>
        </p:spPr>
        <p:txBody>
          <a:bodyPr>
            <a:normAutofit/>
          </a:bodyPr>
          <a:lstStyle/>
          <a:p>
            <a:r>
              <a:rPr lang="en-US" sz="2400" dirty="0" smtClean="0"/>
              <a:t>Agency Eligibility (Pages 11-12)</a:t>
            </a:r>
          </a:p>
          <a:p>
            <a:pPr lvl="1"/>
            <a:r>
              <a:rPr lang="en-US" sz="2000" dirty="0" smtClean="0"/>
              <a:t>2 years providing evidence-based programs; internal structures in place</a:t>
            </a:r>
          </a:p>
          <a:p>
            <a:r>
              <a:rPr lang="en-US" sz="2400" dirty="0" smtClean="0"/>
              <a:t>Data and Reporting (Pages 12)</a:t>
            </a:r>
          </a:p>
          <a:p>
            <a:pPr marL="0" indent="0">
              <a:buNone/>
            </a:pPr>
            <a:r>
              <a:rPr lang="en-US" sz="2400" dirty="0" smtClean="0"/>
              <a:t>	Current data specifications: </a:t>
            </a:r>
            <a:r>
              <a:rPr lang="en-US" sz="2400" dirty="0" smtClean="0">
                <a:hlinkClick r:id="rId3"/>
              </a:rPr>
              <a:t>www.agingkingcounty.org</a:t>
            </a:r>
            <a:r>
              <a:rPr lang="en-US" sz="2400" dirty="0" smtClean="0"/>
              <a:t> </a:t>
            </a:r>
          </a:p>
          <a:p>
            <a:r>
              <a:rPr lang="en-US" sz="2400" dirty="0" smtClean="0"/>
              <a:t>Contracting Requirements (Page 12)</a:t>
            </a:r>
          </a:p>
          <a:p>
            <a:pPr marL="0" indent="0">
              <a:buNone/>
            </a:pP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16</a:t>
            </a:fld>
            <a:endParaRPr lang="en-US" dirty="0"/>
          </a:p>
        </p:txBody>
      </p:sp>
    </p:spTree>
    <p:extLst>
      <p:ext uri="{BB962C8B-B14F-4D97-AF65-F5344CB8AC3E}">
        <p14:creationId xmlns:p14="http://schemas.microsoft.com/office/powerpoint/2010/main" val="364873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Rating Process</a:t>
            </a:r>
            <a:endParaRPr lang="en-US" dirty="0"/>
          </a:p>
        </p:txBody>
      </p:sp>
      <p:sp>
        <p:nvSpPr>
          <p:cNvPr id="3" name="Content Placeholder 2"/>
          <p:cNvSpPr>
            <a:spLocks noGrp="1"/>
          </p:cNvSpPr>
          <p:nvPr>
            <p:ph idx="1"/>
          </p:nvPr>
        </p:nvSpPr>
        <p:spPr>
          <a:xfrm>
            <a:off x="457200" y="1828800"/>
            <a:ext cx="8153400" cy="4495800"/>
          </a:xfrm>
        </p:spPr>
        <p:txBody>
          <a:bodyPr>
            <a:normAutofit fontScale="40000" lnSpcReduction="20000"/>
          </a:bodyPr>
          <a:lstStyle/>
          <a:p>
            <a:pPr marL="514350" indent="-514350">
              <a:buAutoNum type="arabicParenR"/>
            </a:pPr>
            <a:r>
              <a:rPr lang="en-US" sz="6400" dirty="0" smtClean="0"/>
              <a:t>Review for minimum eligibility and application completeness.  Applications that are late, incomplete, or did not follow the required format will be deemed ineligible and will not be rated.  Applications </a:t>
            </a:r>
            <a:r>
              <a:rPr lang="en-US" sz="6400" u="sng" dirty="0" smtClean="0"/>
              <a:t>must</a:t>
            </a:r>
            <a:r>
              <a:rPr lang="en-US" sz="6400" dirty="0" smtClean="0"/>
              <a:t> include</a:t>
            </a:r>
            <a:r>
              <a:rPr lang="en-US" sz="6400" dirty="0"/>
              <a:t> </a:t>
            </a:r>
            <a:r>
              <a:rPr lang="en-US" sz="6400" dirty="0" smtClean="0"/>
              <a:t>all items outlined on page 22 in the application</a:t>
            </a:r>
            <a:endParaRPr lang="en-US" sz="5600" dirty="0" smtClean="0"/>
          </a:p>
          <a:p>
            <a:pPr marL="514350" indent="-514350">
              <a:buAutoNum type="arabicParenR" startAt="2"/>
            </a:pPr>
            <a:r>
              <a:rPr lang="en-US" sz="6400" dirty="0" smtClean="0"/>
              <a:t>On-time, complete applications meeting all eligibility requirements are forwarded to the Rating Committee for their review and rating according to the rating guidelines. The Rating Committee will make funding recommendations to the HSD Director. </a:t>
            </a:r>
          </a:p>
          <a:p>
            <a:pPr marL="514350" indent="-514350">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2" indent="-285750">
              <a:tabLst>
                <a:tab pos="3090863" algn="l"/>
              </a:tabLst>
            </a:pPr>
            <a:r>
              <a:rPr lang="en-US" dirty="0" smtClean="0"/>
              <a:t>Agency Financials and Insurance information will be requested only of agencies whose applications meet minimum eligibility and move to the rating committee.</a:t>
            </a:r>
          </a:p>
          <a:p>
            <a:pPr marL="514350" lvl="2" indent="-285750">
              <a:tabLst>
                <a:tab pos="3090863" algn="l"/>
              </a:tabLst>
            </a:pPr>
            <a:endParaRPr lang="en-US" dirty="0"/>
          </a:p>
          <a:p>
            <a:pPr marL="514350" lvl="2" indent="-285750">
              <a:tabLst>
                <a:tab pos="3090863" algn="l"/>
              </a:tabLst>
            </a:pPr>
            <a:endParaRPr lang="en-US" dirty="0" smtClean="0"/>
          </a:p>
          <a:p>
            <a:pPr marL="514350" lvl="2" indent="-285750">
              <a:tabLst>
                <a:tab pos="3090863" algn="l"/>
              </a:tabLst>
            </a:pPr>
            <a:r>
              <a:rPr lang="en-US" dirty="0" smtClean="0"/>
              <a:t>Agencies for which we have incomplete or no financial and/or insurance documents will be notified by the Coordinator and required to submit ALL requested documents within 4 business days from the date of written request. </a:t>
            </a:r>
            <a:endParaRPr lang="en-US" dirty="0">
              <a:solidFill>
                <a:srgbClr val="FF0000"/>
              </a:solidFill>
            </a:endParaRPr>
          </a:p>
          <a:p>
            <a:endParaRPr lang="en-US" sz="24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18</a:t>
            </a:fld>
            <a:endParaRPr lang="en-US" dirty="0"/>
          </a:p>
        </p:txBody>
      </p:sp>
      <p:sp>
        <p:nvSpPr>
          <p:cNvPr id="5" name="Title 1"/>
          <p:cNvSpPr>
            <a:spLocks noGrp="1"/>
          </p:cNvSpPr>
          <p:nvPr>
            <p:ph type="title"/>
          </p:nvPr>
        </p:nvSpPr>
        <p:spPr/>
        <p:txBody>
          <a:bodyPr/>
          <a:lstStyle/>
          <a:p>
            <a:r>
              <a:rPr lang="en-US" dirty="0" smtClean="0"/>
              <a:t>Review and Rating Process</a:t>
            </a:r>
            <a:endParaRPr lang="en-US" dirty="0"/>
          </a:p>
        </p:txBody>
      </p:sp>
    </p:spTree>
    <p:extLst>
      <p:ext uri="{BB962C8B-B14F-4D97-AF65-F5344CB8AC3E}">
        <p14:creationId xmlns:p14="http://schemas.microsoft.com/office/powerpoint/2010/main" val="1946302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Rating Process: </a:t>
            </a:r>
            <a:r>
              <a:rPr lang="en-US" sz="2000" dirty="0" smtClean="0"/>
              <a:t>Minimum Eligibility Screening</a:t>
            </a:r>
            <a:endParaRPr lang="en-US" sz="2000" dirty="0"/>
          </a:p>
        </p:txBody>
      </p:sp>
      <p:sp>
        <p:nvSpPr>
          <p:cNvPr id="3" name="Content Placeholder 2"/>
          <p:cNvSpPr>
            <a:spLocks noGrp="1"/>
          </p:cNvSpPr>
          <p:nvPr>
            <p:ph idx="1"/>
          </p:nvPr>
        </p:nvSpPr>
        <p:spPr>
          <a:xfrm>
            <a:off x="457200" y="1828800"/>
            <a:ext cx="8153400" cy="4495800"/>
          </a:xfrm>
        </p:spPr>
        <p:txBody>
          <a:bodyPr>
            <a:normAutofit/>
          </a:bodyPr>
          <a:lstStyle/>
          <a:p>
            <a:pPr marL="514350" indent="-514350">
              <a:buAutoNum type="arabicParenR"/>
            </a:pPr>
            <a:r>
              <a:rPr lang="en-US" sz="1900" dirty="0" smtClean="0"/>
              <a:t>HSD will notify applicants, as soon as possible and in writing, if the application was incomplete or did not meet the minimum eligibility requirements and will therefore NOT be rated by the rating committee.</a:t>
            </a:r>
          </a:p>
          <a:p>
            <a:pPr marL="514350" indent="-514350">
              <a:buAutoNum type="arabicParenR"/>
            </a:pPr>
            <a:r>
              <a:rPr lang="en-US" sz="1900" dirty="0" smtClean="0"/>
              <a:t>Applicants who believe that this determination was made in error may submit a written appeal within </a:t>
            </a:r>
            <a:r>
              <a:rPr lang="en-US" sz="1900" b="1" dirty="0" smtClean="0"/>
              <a:t>5 business days</a:t>
            </a:r>
            <a:r>
              <a:rPr lang="en-US" sz="1900" dirty="0" smtClean="0"/>
              <a:t> from the date of written notification by HSD.</a:t>
            </a:r>
          </a:p>
          <a:p>
            <a:pPr marL="514350" indent="-514350">
              <a:buAutoNum type="arabicParenR"/>
            </a:pPr>
            <a:r>
              <a:rPr lang="en-US" sz="1900" dirty="0" smtClean="0"/>
              <a:t>Such an appeal will only be determined to have merit if the applicant proves that the application </a:t>
            </a:r>
            <a:r>
              <a:rPr lang="en-US" sz="1900" u="sng" dirty="0" smtClean="0"/>
              <a:t>did</a:t>
            </a:r>
            <a:r>
              <a:rPr lang="en-US" sz="1900" dirty="0" smtClean="0"/>
              <a:t> meet the minimum requirements, qualifications, formatting standards, and was complete.</a:t>
            </a:r>
          </a:p>
          <a:p>
            <a:pPr marL="514350" indent="-514350">
              <a:buAutoNum type="arabicParenR"/>
            </a:pPr>
            <a:r>
              <a:rPr lang="en-US" sz="1900" dirty="0" smtClean="0"/>
              <a:t>A successful appeal will result in the inclusion of the application in the review and rating process (and does not guarantee an award).</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19</a:t>
            </a:fld>
            <a:endParaRPr lang="en-US" dirty="0"/>
          </a:p>
        </p:txBody>
      </p:sp>
    </p:spTree>
    <p:extLst>
      <p:ext uri="{BB962C8B-B14F-4D97-AF65-F5344CB8AC3E}">
        <p14:creationId xmlns:p14="http://schemas.microsoft.com/office/powerpoint/2010/main" val="945184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r>
              <a:rPr lang="en-US" sz="2600" dirty="0" smtClean="0"/>
              <a:t>Review Timeline</a:t>
            </a:r>
          </a:p>
          <a:p>
            <a:r>
              <a:rPr lang="en-US" sz="2600" dirty="0" smtClean="0"/>
              <a:t>Overview of Older Adult Health Promotion RFP</a:t>
            </a:r>
            <a:endParaRPr lang="en-US" sz="2600" dirty="0" smtClean="0">
              <a:solidFill>
                <a:srgbClr val="FF0000"/>
              </a:solidFill>
            </a:endParaRPr>
          </a:p>
          <a:p>
            <a:pPr lvl="1"/>
            <a:r>
              <a:rPr lang="en-US" sz="2600" dirty="0" smtClean="0"/>
              <a:t>Investment area and funding </a:t>
            </a:r>
            <a:r>
              <a:rPr lang="en-US" sz="2600" dirty="0"/>
              <a:t>s</a:t>
            </a:r>
            <a:r>
              <a:rPr lang="en-US" sz="2600" dirty="0" smtClean="0"/>
              <a:t>ource</a:t>
            </a:r>
          </a:p>
          <a:p>
            <a:pPr lvl="1"/>
            <a:r>
              <a:rPr lang="en-US" sz="2600" dirty="0" smtClean="0"/>
              <a:t>HSD’s outcomes </a:t>
            </a:r>
            <a:r>
              <a:rPr lang="en-US" sz="2600" dirty="0"/>
              <a:t>f</a:t>
            </a:r>
            <a:r>
              <a:rPr lang="en-US" sz="2600" dirty="0" smtClean="0"/>
              <a:t>ramework</a:t>
            </a:r>
          </a:p>
          <a:p>
            <a:pPr lvl="1"/>
            <a:r>
              <a:rPr lang="en-US" sz="2600" dirty="0" smtClean="0"/>
              <a:t>Service/Program model</a:t>
            </a:r>
          </a:p>
          <a:p>
            <a:pPr lvl="1"/>
            <a:r>
              <a:rPr lang="en-US" sz="2600" dirty="0" smtClean="0"/>
              <a:t>Focus </a:t>
            </a:r>
            <a:r>
              <a:rPr lang="en-US" sz="2600" dirty="0"/>
              <a:t>p</a:t>
            </a:r>
            <a:r>
              <a:rPr lang="en-US" sz="2600" dirty="0" smtClean="0"/>
              <a:t>opulation and priority </a:t>
            </a:r>
            <a:r>
              <a:rPr lang="en-US" sz="2600" dirty="0"/>
              <a:t>c</a:t>
            </a:r>
            <a:r>
              <a:rPr lang="en-US" sz="2600" dirty="0" smtClean="0"/>
              <a:t>ommunity(</a:t>
            </a:r>
            <a:r>
              <a:rPr lang="en-US" sz="2600" dirty="0" err="1" smtClean="0"/>
              <a:t>ies</a:t>
            </a:r>
            <a:r>
              <a:rPr lang="en-US" sz="2600" dirty="0" smtClean="0"/>
              <a:t>)</a:t>
            </a:r>
          </a:p>
          <a:p>
            <a:pPr lvl="1"/>
            <a:r>
              <a:rPr lang="en-US" sz="2600" dirty="0" smtClean="0"/>
              <a:t>Outcomes</a:t>
            </a:r>
          </a:p>
          <a:p>
            <a:pPr lvl="1"/>
            <a:r>
              <a:rPr lang="en-US" sz="2600" dirty="0" smtClean="0"/>
              <a:t>Agency eligibility</a:t>
            </a:r>
          </a:p>
          <a:p>
            <a:r>
              <a:rPr lang="en-US" sz="2600" dirty="0" smtClean="0"/>
              <a:t>Review and Rating Process</a:t>
            </a:r>
          </a:p>
          <a:p>
            <a:r>
              <a:rPr lang="en-US" sz="2600" dirty="0"/>
              <a:t>Submission </a:t>
            </a:r>
            <a:r>
              <a:rPr lang="en-US" sz="2600" dirty="0" smtClean="0"/>
              <a:t>Process</a:t>
            </a:r>
          </a:p>
          <a:p>
            <a:r>
              <a:rPr lang="en-US" sz="2600" dirty="0" smtClean="0"/>
              <a:t>Appeal Process</a:t>
            </a:r>
          </a:p>
          <a:p>
            <a:r>
              <a:rPr lang="en-US" sz="2600" dirty="0" smtClean="0"/>
              <a:t>Coordinator: </a:t>
            </a:r>
            <a:r>
              <a:rPr lang="en-US" sz="2600" b="1" dirty="0" smtClean="0"/>
              <a:t>Mary Pat O’Leary-206-684-0683</a:t>
            </a:r>
            <a:endParaRPr lang="en-US" sz="2600" b="1" dirty="0" smtClean="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Guidelines</a:t>
            </a:r>
            <a:endParaRPr lang="en-US" dirty="0"/>
          </a:p>
        </p:txBody>
      </p:sp>
      <p:sp>
        <p:nvSpPr>
          <p:cNvPr id="3" name="Content Placeholder 2"/>
          <p:cNvSpPr>
            <a:spLocks noGrp="1"/>
          </p:cNvSpPr>
          <p:nvPr>
            <p:ph idx="1"/>
          </p:nvPr>
        </p:nvSpPr>
        <p:spPr/>
        <p:txBody>
          <a:bodyPr/>
          <a:lstStyle/>
          <a:p>
            <a:pPr>
              <a:lnSpc>
                <a:spcPct val="90000"/>
              </a:lnSpc>
              <a:buNone/>
            </a:pPr>
            <a:r>
              <a:rPr lang="en-US" dirty="0" smtClean="0"/>
              <a:t>Program Design					30%</a:t>
            </a:r>
          </a:p>
          <a:p>
            <a:pPr>
              <a:lnSpc>
                <a:spcPct val="90000"/>
              </a:lnSpc>
              <a:buNone/>
            </a:pPr>
            <a:r>
              <a:rPr lang="en-US" dirty="0" smtClean="0"/>
              <a:t>Capacity and Experience			30%</a:t>
            </a:r>
          </a:p>
          <a:p>
            <a:pPr>
              <a:lnSpc>
                <a:spcPct val="90000"/>
              </a:lnSpc>
              <a:buNone/>
            </a:pPr>
            <a:r>
              <a:rPr lang="en-US" dirty="0"/>
              <a:t>Partnership and Collaboration		</a:t>
            </a:r>
            <a:r>
              <a:rPr lang="en-US" dirty="0" smtClean="0"/>
              <a:t>15%</a:t>
            </a:r>
            <a:endParaRPr lang="en-US" dirty="0"/>
          </a:p>
          <a:p>
            <a:pPr>
              <a:lnSpc>
                <a:spcPct val="90000"/>
              </a:lnSpc>
              <a:buNone/>
            </a:pPr>
            <a:r>
              <a:rPr lang="en-US" dirty="0" smtClean="0"/>
              <a:t>Cultural Competency				15%</a:t>
            </a:r>
          </a:p>
          <a:p>
            <a:pPr>
              <a:lnSpc>
                <a:spcPct val="90000"/>
              </a:lnSpc>
              <a:buNone/>
            </a:pPr>
            <a:r>
              <a:rPr lang="en-US" dirty="0" smtClean="0"/>
              <a:t>Budget and Leveraging			10% </a:t>
            </a:r>
          </a:p>
          <a:p>
            <a:pPr>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Deadline</a:t>
            </a:r>
            <a:endParaRPr lang="en-US" dirty="0"/>
          </a:p>
        </p:txBody>
      </p:sp>
      <p:sp>
        <p:nvSpPr>
          <p:cNvPr id="3" name="Content Placeholder 2"/>
          <p:cNvSpPr>
            <a:spLocks noGrp="1"/>
          </p:cNvSpPr>
          <p:nvPr>
            <p:ph idx="1"/>
          </p:nvPr>
        </p:nvSpPr>
        <p:spPr/>
        <p:txBody>
          <a:bodyPr>
            <a:normAutofit lnSpcReduction="10000"/>
          </a:bodyPr>
          <a:lstStyle/>
          <a:p>
            <a:r>
              <a:rPr lang="en-US" dirty="0" smtClean="0"/>
              <a:t>Submission deadline is </a:t>
            </a:r>
            <a:r>
              <a:rPr lang="en-US" b="1" dirty="0" smtClean="0"/>
              <a:t>Wednesday, July 20</a:t>
            </a:r>
            <a:r>
              <a:rPr lang="en-US" b="1" baseline="30000" dirty="0" smtClean="0"/>
              <a:t>th</a:t>
            </a:r>
            <a:r>
              <a:rPr lang="en-US" b="1" dirty="0" smtClean="0"/>
              <a:t> 2016 at 12 pm.</a:t>
            </a:r>
          </a:p>
          <a:p>
            <a:endParaRPr lang="en-US" dirty="0" smtClean="0"/>
          </a:p>
          <a:p>
            <a:r>
              <a:rPr lang="en-US" dirty="0" smtClean="0"/>
              <a:t>All applications must be received in person, by mail, or electronic submission by deadline.</a:t>
            </a:r>
          </a:p>
          <a:p>
            <a:endParaRPr lang="en-US" dirty="0" smtClean="0"/>
          </a:p>
          <a:p>
            <a:r>
              <a:rPr lang="en-US" dirty="0" smtClean="0"/>
              <a:t>No faxed or e-mailed applications will be accepted.</a:t>
            </a: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Submission</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Applications can be mailed or hand delivered to:</a:t>
            </a:r>
          </a:p>
          <a:p>
            <a:endParaRPr lang="en-US" sz="2400" dirty="0" smtClean="0"/>
          </a:p>
          <a:p>
            <a:pPr algn="ctr">
              <a:buNone/>
            </a:pPr>
            <a:r>
              <a:rPr lang="en-US" sz="2400" dirty="0" smtClean="0"/>
              <a:t>		Seattle Human Services Department</a:t>
            </a:r>
          </a:p>
          <a:p>
            <a:pPr algn="ctr">
              <a:buNone/>
            </a:pPr>
            <a:r>
              <a:rPr lang="en-US" sz="2400" dirty="0" smtClean="0"/>
              <a:t>		Older Adult Health Promotion RFP</a:t>
            </a:r>
            <a:endParaRPr lang="en-US" sz="2400" b="1" dirty="0" smtClean="0"/>
          </a:p>
          <a:p>
            <a:pPr algn="ctr">
              <a:buNone/>
            </a:pPr>
            <a:r>
              <a:rPr lang="en-US" sz="2400" dirty="0" smtClean="0"/>
              <a:t>		</a:t>
            </a:r>
            <a:r>
              <a:rPr lang="en-US" sz="2400" b="1" dirty="0" smtClean="0"/>
              <a:t>ATTN:  </a:t>
            </a:r>
            <a:r>
              <a:rPr lang="en-US" sz="2400" dirty="0" smtClean="0"/>
              <a:t>Mary Pat O’Leary </a:t>
            </a:r>
          </a:p>
          <a:p>
            <a:pPr algn="ctr">
              <a:buNone/>
            </a:pPr>
            <a:r>
              <a:rPr lang="en-US" sz="2400" dirty="0" smtClean="0">
                <a:solidFill>
                  <a:srgbClr val="FF0000"/>
                </a:solidFill>
              </a:rPr>
              <a:t>		</a:t>
            </a:r>
            <a:r>
              <a:rPr lang="en-US" sz="2400" dirty="0" smtClean="0"/>
              <a:t>700 Fifth Ave, Suite 5800</a:t>
            </a:r>
          </a:p>
          <a:p>
            <a:pPr algn="ctr">
              <a:buNone/>
            </a:pPr>
            <a:r>
              <a:rPr lang="en-US" sz="2400" dirty="0" smtClean="0"/>
              <a:t> 		P.O. Box 34215</a:t>
            </a:r>
          </a:p>
          <a:p>
            <a:pPr algn="ctr">
              <a:buNone/>
            </a:pPr>
            <a:r>
              <a:rPr lang="en-US" sz="2400" dirty="0" smtClean="0"/>
              <a:t>		Seattle, WA  98124-4215</a:t>
            </a:r>
          </a:p>
          <a:p>
            <a:pPr algn="ctr">
              <a:buNone/>
            </a:pPr>
            <a:endParaRPr lang="en-US" sz="2400" dirty="0" smtClean="0"/>
          </a:p>
          <a:p>
            <a:r>
              <a:rPr lang="en-US" sz="2400" dirty="0" smtClean="0"/>
              <a:t>Applications can be submitted online at: </a:t>
            </a:r>
            <a:r>
              <a:rPr lang="en-US" sz="2400" u="sng" dirty="0">
                <a:hlinkClick r:id="rId3"/>
              </a:rPr>
              <a:t>http://web6.seattle.gov/hsd/rfi/index.aspx</a:t>
            </a:r>
            <a:r>
              <a:rPr lang="en-US" sz="2400" dirty="0"/>
              <a:t>.</a:t>
            </a:r>
            <a:endParaRPr lang="en-US" sz="2400" dirty="0" smtClean="0"/>
          </a:p>
          <a:p>
            <a:pPr lvl="1"/>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HSD Online Submission System</a:t>
            </a: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23</a:t>
            </a:fld>
            <a:endParaRPr lang="en-US" dirty="0"/>
          </a:p>
        </p:txBody>
      </p:sp>
      <p:sp>
        <p:nvSpPr>
          <p:cNvPr id="5" name="Content Placeholder 4"/>
          <p:cNvSpPr>
            <a:spLocks noGrp="1"/>
          </p:cNvSpPr>
          <p:nvPr>
            <p:ph idx="1"/>
          </p:nvPr>
        </p:nvSpPr>
        <p:spPr/>
        <p:txBody>
          <a:bodyPr>
            <a:normAutofit fontScale="47500" lnSpcReduction="20000"/>
          </a:bodyPr>
          <a:lstStyle/>
          <a:p>
            <a:pPr lvl="0"/>
            <a:r>
              <a:rPr lang="en-US" sz="3800" dirty="0" smtClean="0"/>
              <a:t>The </a:t>
            </a:r>
            <a:r>
              <a:rPr lang="en-US" sz="3800" dirty="0"/>
              <a:t>HSD Online Submission System is a web-based program that allows applicants to upload their application for HSD Funding Opportunities (e.g. RFI, RFP, RFQ</a:t>
            </a:r>
            <a:r>
              <a:rPr lang="en-US" sz="3800" dirty="0" smtClean="0"/>
              <a:t>)</a:t>
            </a:r>
          </a:p>
          <a:p>
            <a:pPr marL="0" lvl="0" indent="0">
              <a:buNone/>
            </a:pPr>
            <a:endParaRPr lang="en-US" dirty="0"/>
          </a:p>
          <a:p>
            <a:pPr lvl="0"/>
            <a:r>
              <a:rPr lang="en-US" sz="3800" dirty="0"/>
              <a:t>The system is NOT an online Application (e.g. it does not include assigned logins, ability to insert narrative responses within the system, manage your applications, etc</a:t>
            </a:r>
            <a:r>
              <a:rPr lang="en-US" sz="3800" dirty="0" smtClean="0"/>
              <a:t>.)</a:t>
            </a:r>
          </a:p>
          <a:p>
            <a:pPr lvl="0"/>
            <a:endParaRPr lang="en-US" dirty="0"/>
          </a:p>
          <a:p>
            <a:pPr lvl="0"/>
            <a:r>
              <a:rPr lang="en-US" sz="3800" dirty="0"/>
              <a:t>You may upload files up to a maximum of 100 </a:t>
            </a:r>
            <a:r>
              <a:rPr lang="en-US" sz="3800" dirty="0" smtClean="0"/>
              <a:t>MB</a:t>
            </a:r>
          </a:p>
          <a:p>
            <a:pPr lvl="0"/>
            <a:endParaRPr lang="en-US" dirty="0"/>
          </a:p>
          <a:p>
            <a:pPr lvl="0"/>
            <a:r>
              <a:rPr lang="en-US" sz="3800" dirty="0"/>
              <a:t>Acceptable file types include:  .pdf   .doc   .docx   .rtf   .xls   .</a:t>
            </a:r>
            <a:r>
              <a:rPr lang="en-US" sz="3800" dirty="0" smtClean="0"/>
              <a:t>xlsx</a:t>
            </a:r>
          </a:p>
          <a:p>
            <a:pPr lvl="0"/>
            <a:endParaRPr lang="en-US" dirty="0"/>
          </a:p>
          <a:p>
            <a:pPr lvl="0"/>
            <a:r>
              <a:rPr lang="en-US" sz="3800" dirty="0"/>
              <a:t>There are required fields to be completed as well, depending on how many files you are uploading.  </a:t>
            </a:r>
            <a:r>
              <a:rPr lang="en-US" sz="3800" b="1" i="1" dirty="0"/>
              <a:t>Ensure you allow sufficient time to complete the steps in order to submit your application by the deadline</a:t>
            </a:r>
            <a:r>
              <a:rPr lang="en-US" sz="3800" b="1" i="1" dirty="0" smtClean="0"/>
              <a:t>.</a:t>
            </a:r>
          </a:p>
          <a:p>
            <a:pPr lvl="0"/>
            <a:endParaRPr lang="en-US" dirty="0"/>
          </a:p>
          <a:p>
            <a:pPr lvl="0"/>
            <a:r>
              <a:rPr lang="en-US" sz="3800" dirty="0"/>
              <a:t>The system automatically sends out an e-mail confirmation to all the e-mail addresses you entered</a:t>
            </a:r>
            <a:r>
              <a:rPr lang="en-US" sz="3800" dirty="0" smtClean="0"/>
              <a:t>.</a:t>
            </a:r>
          </a:p>
          <a:p>
            <a:pPr lvl="0"/>
            <a:endParaRPr lang="en-US" dirty="0"/>
          </a:p>
          <a:p>
            <a:pPr marL="0" lvl="0" indent="0">
              <a:buNone/>
            </a:pP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HSD Online Submission System</a:t>
            </a: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24</a:t>
            </a:fld>
            <a:endParaRPr lang="en-US" dirty="0"/>
          </a:p>
        </p:txBody>
      </p:sp>
      <p:sp>
        <p:nvSpPr>
          <p:cNvPr id="5" name="Content Placeholder 4"/>
          <p:cNvSpPr>
            <a:spLocks noGrp="1"/>
          </p:cNvSpPr>
          <p:nvPr>
            <p:ph idx="1"/>
          </p:nvPr>
        </p:nvSpPr>
        <p:spPr>
          <a:xfrm>
            <a:off x="457200" y="2057400"/>
            <a:ext cx="8229600" cy="4191000"/>
          </a:xfrm>
        </p:spPr>
        <p:txBody>
          <a:bodyPr>
            <a:normAutofit lnSpcReduction="10000"/>
          </a:bodyPr>
          <a:lstStyle/>
          <a:p>
            <a:r>
              <a:rPr lang="en-US" sz="3000" dirty="0"/>
              <a:t>Review the Online Submission Assistance Page for helpful information: </a:t>
            </a:r>
            <a:r>
              <a:rPr lang="en-US" sz="3000" u="sng" dirty="0">
                <a:hlinkClick r:id="rId3"/>
              </a:rPr>
              <a:t>http://</a:t>
            </a:r>
            <a:r>
              <a:rPr lang="en-US" sz="3000" u="sng" dirty="0" smtClean="0">
                <a:hlinkClick r:id="rId3"/>
              </a:rPr>
              <a:t>web6.seattle.gov/hsd/rfi/help.aspx</a:t>
            </a:r>
            <a:endParaRPr lang="en-US" sz="3000" dirty="0" smtClean="0"/>
          </a:p>
          <a:p>
            <a:pPr marL="0" indent="0">
              <a:buNone/>
            </a:pPr>
            <a:endParaRPr lang="en-US" sz="3000" dirty="0"/>
          </a:p>
          <a:p>
            <a:r>
              <a:rPr lang="en-US" sz="3000" b="1" dirty="0"/>
              <a:t>HSD is not responsible for ensuring that applications are received by the deadline.</a:t>
            </a:r>
            <a:endParaRPr lang="en-US" sz="3000" dirty="0"/>
          </a:p>
          <a:p>
            <a:endParaRPr lang="en-US" sz="3000" dirty="0"/>
          </a:p>
          <a:p>
            <a:r>
              <a:rPr lang="en-US" sz="3000" dirty="0" smtClean="0"/>
              <a:t>Questions or issues contact: </a:t>
            </a:r>
            <a:r>
              <a:rPr lang="en-US" sz="3000" dirty="0"/>
              <a:t>Susan McCallister, </a:t>
            </a:r>
            <a:r>
              <a:rPr lang="en-US" sz="3000" dirty="0" smtClean="0"/>
              <a:t>at </a:t>
            </a:r>
            <a:r>
              <a:rPr lang="en-US" sz="3000" dirty="0"/>
              <a:t>(206) 233-0014 </a:t>
            </a:r>
            <a:r>
              <a:rPr lang="en-US" sz="3000" dirty="0" smtClean="0"/>
              <a:t>or </a:t>
            </a:r>
            <a:r>
              <a:rPr lang="en-US" sz="3000" u="sng" dirty="0" smtClean="0">
                <a:hlinkClick r:id="rId4"/>
              </a:rPr>
              <a:t>susan.mccallister@seattle.gov</a:t>
            </a:r>
            <a:r>
              <a:rPr lang="en-US" sz="3000" dirty="0" smtClean="0"/>
              <a:t> </a:t>
            </a:r>
            <a:endParaRPr lang="en-US" sz="3000" dirty="0"/>
          </a:p>
          <a:p>
            <a:pPr marL="0" indent="0">
              <a:buNone/>
            </a:pPr>
            <a:endParaRPr lang="en-US" dirty="0"/>
          </a:p>
          <a:p>
            <a:endParaRPr lang="en-US" dirty="0"/>
          </a:p>
        </p:txBody>
      </p:sp>
    </p:spTree>
    <p:extLst>
      <p:ext uri="{BB962C8B-B14F-4D97-AF65-F5344CB8AC3E}">
        <p14:creationId xmlns:p14="http://schemas.microsoft.com/office/powerpoint/2010/main" val="2384131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respond…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Understand the focus and outcomes of the funding opportunity.</a:t>
            </a:r>
          </a:p>
          <a:p>
            <a:endParaRPr lang="en-US" dirty="0" smtClean="0"/>
          </a:p>
          <a:p>
            <a:r>
              <a:rPr lang="en-US" dirty="0" smtClean="0"/>
              <a:t>Do they match your agency’s mission and goals?</a:t>
            </a:r>
          </a:p>
          <a:p>
            <a:endParaRPr lang="en-US" dirty="0" smtClean="0"/>
          </a:p>
          <a:p>
            <a:r>
              <a:rPr lang="en-US" dirty="0" smtClean="0"/>
              <a:t>Evaluate your agency’s service capacity.</a:t>
            </a:r>
          </a:p>
          <a:p>
            <a:pPr>
              <a:buNone/>
            </a:pPr>
            <a:endParaRPr lang="en-US" dirty="0" smtClean="0"/>
          </a:p>
          <a:p>
            <a:r>
              <a:rPr lang="en-US" dirty="0" smtClean="0"/>
              <a:t>Ask questions!</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tips…</a:t>
            </a:r>
            <a:endParaRPr lang="en-US" dirty="0"/>
          </a:p>
        </p:txBody>
      </p:sp>
      <p:sp>
        <p:nvSpPr>
          <p:cNvPr id="3" name="Content Placeholder 2"/>
          <p:cNvSpPr>
            <a:spLocks noGrp="1"/>
          </p:cNvSpPr>
          <p:nvPr>
            <p:ph idx="1"/>
          </p:nvPr>
        </p:nvSpPr>
        <p:spPr>
          <a:xfrm>
            <a:off x="457200" y="1828800"/>
            <a:ext cx="8229600" cy="4724400"/>
          </a:xfrm>
        </p:spPr>
        <p:txBody>
          <a:bodyPr>
            <a:normAutofit fontScale="70000" lnSpcReduction="20000"/>
          </a:bodyPr>
          <a:lstStyle/>
          <a:p>
            <a:pPr>
              <a:lnSpc>
                <a:spcPct val="80000"/>
              </a:lnSpc>
            </a:pPr>
            <a:endParaRPr lang="en-US" sz="2700" dirty="0" smtClean="0"/>
          </a:p>
          <a:p>
            <a:pPr>
              <a:lnSpc>
                <a:spcPct val="80000"/>
              </a:lnSpc>
            </a:pPr>
            <a:r>
              <a:rPr lang="en-US" sz="2700" dirty="0" smtClean="0"/>
              <a:t>Follow the required format defined in the Guidelines</a:t>
            </a:r>
          </a:p>
          <a:p>
            <a:pPr>
              <a:lnSpc>
                <a:spcPct val="80000"/>
              </a:lnSpc>
            </a:pPr>
            <a:endParaRPr lang="en-US" sz="2000" dirty="0" smtClean="0"/>
          </a:p>
          <a:p>
            <a:pPr>
              <a:lnSpc>
                <a:spcPct val="80000"/>
              </a:lnSpc>
            </a:pPr>
            <a:r>
              <a:rPr lang="en-US" sz="2700" dirty="0" smtClean="0"/>
              <a:t>Be specific, detailed, and concise</a:t>
            </a:r>
          </a:p>
          <a:p>
            <a:pPr>
              <a:lnSpc>
                <a:spcPct val="80000"/>
              </a:lnSpc>
            </a:pPr>
            <a:endParaRPr lang="en-US" sz="2000" dirty="0" smtClean="0"/>
          </a:p>
          <a:p>
            <a:pPr>
              <a:lnSpc>
                <a:spcPct val="80000"/>
              </a:lnSpc>
            </a:pPr>
            <a:r>
              <a:rPr lang="en-US" sz="2700" dirty="0" smtClean="0"/>
              <a:t>Answer all questions and in the context of your proposed program(s)</a:t>
            </a:r>
          </a:p>
          <a:p>
            <a:pPr>
              <a:lnSpc>
                <a:spcPct val="80000"/>
              </a:lnSpc>
            </a:pPr>
            <a:endParaRPr lang="en-US" sz="2000" dirty="0" smtClean="0"/>
          </a:p>
          <a:p>
            <a:pPr>
              <a:lnSpc>
                <a:spcPct val="80000"/>
              </a:lnSpc>
            </a:pPr>
            <a:r>
              <a:rPr lang="en-US" sz="2700" dirty="0" smtClean="0"/>
              <a:t>Submit an accurate budget; double check your numbers </a:t>
            </a:r>
          </a:p>
          <a:p>
            <a:pPr>
              <a:lnSpc>
                <a:spcPct val="80000"/>
              </a:lnSpc>
            </a:pPr>
            <a:endParaRPr lang="en-US" sz="2000" dirty="0" smtClean="0"/>
          </a:p>
          <a:p>
            <a:pPr>
              <a:lnSpc>
                <a:spcPct val="80000"/>
              </a:lnSpc>
            </a:pPr>
            <a:r>
              <a:rPr lang="en-US" sz="2700" dirty="0" smtClean="0"/>
              <a:t>Propose plans for addressing services that are not in place</a:t>
            </a:r>
          </a:p>
          <a:p>
            <a:pPr>
              <a:lnSpc>
                <a:spcPct val="80000"/>
              </a:lnSpc>
            </a:pPr>
            <a:endParaRPr lang="en-US" sz="2000" dirty="0" smtClean="0"/>
          </a:p>
          <a:p>
            <a:pPr>
              <a:lnSpc>
                <a:spcPct val="80000"/>
              </a:lnSpc>
            </a:pPr>
            <a:r>
              <a:rPr lang="en-US" sz="2700" dirty="0" smtClean="0"/>
              <a:t>Have someone else read your application before submitting</a:t>
            </a:r>
          </a:p>
          <a:p>
            <a:pPr>
              <a:lnSpc>
                <a:spcPct val="80000"/>
              </a:lnSpc>
              <a:buNone/>
            </a:pPr>
            <a:endParaRPr lang="en-US" sz="1400" dirty="0" smtClean="0"/>
          </a:p>
          <a:p>
            <a:pPr>
              <a:lnSpc>
                <a:spcPct val="120000"/>
              </a:lnSpc>
            </a:pPr>
            <a:r>
              <a:rPr lang="en-US" sz="2700" dirty="0" smtClean="0"/>
              <a:t>Use the application submission checklist to ensure that you have addressed all questions and requirements</a:t>
            </a:r>
          </a:p>
          <a:p>
            <a:pPr>
              <a:lnSpc>
                <a:spcPct val="80000"/>
              </a:lnSpc>
            </a:pPr>
            <a:endParaRPr lang="en-US" sz="2100" dirty="0" smtClean="0"/>
          </a:p>
          <a:p>
            <a:pPr>
              <a:lnSpc>
                <a:spcPct val="80000"/>
              </a:lnSpc>
            </a:pPr>
            <a:r>
              <a:rPr lang="en-US" sz="2700" dirty="0" smtClean="0"/>
              <a:t>Ensure enough time for application to get to HSD on time. </a:t>
            </a:r>
          </a:p>
          <a:p>
            <a:pPr>
              <a:lnSpc>
                <a:spcPct val="80000"/>
              </a:lnSpc>
            </a:pPr>
            <a:endParaRPr lang="en-US" sz="2100" dirty="0" smtClean="0"/>
          </a:p>
          <a:p>
            <a:pPr>
              <a:lnSpc>
                <a:spcPct val="80000"/>
              </a:lnSpc>
            </a:pPr>
            <a:r>
              <a:rPr lang="en-US" sz="2700" b="1" i="1" dirty="0" smtClean="0"/>
              <a:t>E-mail by the Q&amp;A deadline if you have any questions Mary Pat O’Leary at marypat.oleary@seattle.gov!!!</a:t>
            </a:r>
          </a:p>
          <a:p>
            <a:pPr>
              <a:lnSpc>
                <a:spcPct val="80000"/>
              </a:lnSpc>
            </a:pPr>
            <a:endParaRPr lang="en-US" dirty="0" smtClean="0"/>
          </a:p>
          <a:p>
            <a:pPr>
              <a:lnSpc>
                <a:spcPct val="80000"/>
              </a:lnSpc>
            </a:pPr>
            <a:endParaRPr lang="en-US" dirty="0" smtClean="0"/>
          </a:p>
        </p:txBody>
      </p:sp>
      <p:sp>
        <p:nvSpPr>
          <p:cNvPr id="4" name="Slide Number Placeholder 3"/>
          <p:cNvSpPr>
            <a:spLocks noGrp="1"/>
          </p:cNvSpPr>
          <p:nvPr>
            <p:ph type="sldNum" sz="quarter" idx="12"/>
          </p:nvPr>
        </p:nvSpPr>
        <p:spPr/>
        <p:txBody>
          <a:bodyPr/>
          <a:lstStyle/>
          <a:p>
            <a:fld id="{34010C47-4D8B-4134-BB59-829AAD75FA9B}"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Post-Notice of Award Appeal Process</a:t>
            </a:r>
            <a:endParaRPr lang="en-US" dirty="0"/>
          </a:p>
        </p:txBody>
      </p:sp>
      <p:sp>
        <p:nvSpPr>
          <p:cNvPr id="3" name="Content Placeholder 2"/>
          <p:cNvSpPr>
            <a:spLocks noGrp="1"/>
          </p:cNvSpPr>
          <p:nvPr>
            <p:ph idx="1"/>
          </p:nvPr>
        </p:nvSpPr>
        <p:spPr>
          <a:xfrm>
            <a:off x="457200" y="1828800"/>
            <a:ext cx="8229600" cy="4572000"/>
          </a:xfrm>
        </p:spPr>
        <p:txBody>
          <a:bodyPr>
            <a:normAutofit fontScale="25000" lnSpcReduction="20000"/>
          </a:bodyPr>
          <a:lstStyle/>
          <a:p>
            <a:pPr>
              <a:buNone/>
            </a:pPr>
            <a:r>
              <a:rPr lang="en-US" sz="7200" dirty="0" smtClean="0"/>
              <a:t>Applicants have the right to protest or appeal certain decisions in the award process made by HSD. </a:t>
            </a:r>
          </a:p>
          <a:p>
            <a:pPr>
              <a:buNone/>
            </a:pPr>
            <a:endParaRPr lang="en-US" sz="4300" dirty="0" smtClean="0"/>
          </a:p>
          <a:p>
            <a:pPr>
              <a:buNone/>
            </a:pPr>
            <a:r>
              <a:rPr lang="en-US" sz="7200" dirty="0" smtClean="0"/>
              <a:t>Grounds for Appeals: Only an appeal alleging an issue concerning the following subjects shall be considered:</a:t>
            </a:r>
          </a:p>
          <a:p>
            <a:pPr>
              <a:buNone/>
            </a:pPr>
            <a:endParaRPr lang="en-US" sz="4300" dirty="0" smtClean="0"/>
          </a:p>
          <a:p>
            <a:r>
              <a:rPr lang="en-US" sz="6400" dirty="0" smtClean="0"/>
              <a:t>A matter of bias, discrimination or conflict of interest.</a:t>
            </a:r>
          </a:p>
          <a:p>
            <a:r>
              <a:rPr lang="en-US" sz="6400" dirty="0" smtClean="0"/>
              <a:t>Violation of policies or failure to adhere to guidelines or published criteria and/or procedures established in the funding opportunity.</a:t>
            </a:r>
          </a:p>
          <a:p>
            <a:endParaRPr lang="en-US" sz="4300" dirty="0" smtClean="0">
              <a:solidFill>
                <a:srgbClr val="FF0000"/>
              </a:solidFill>
            </a:endParaRPr>
          </a:p>
          <a:p>
            <a:pPr>
              <a:buNone/>
            </a:pPr>
            <a:r>
              <a:rPr lang="en-US" sz="7200" dirty="0" smtClean="0"/>
              <a:t>Appeals Deadlines:</a:t>
            </a:r>
          </a:p>
          <a:p>
            <a:pPr>
              <a:buNone/>
            </a:pPr>
            <a:r>
              <a:rPr lang="en-US" sz="4300" dirty="0" smtClean="0"/>
              <a:t> </a:t>
            </a:r>
          </a:p>
          <a:p>
            <a:pPr lvl="0"/>
            <a:r>
              <a:rPr lang="en-US" sz="6400" dirty="0" smtClean="0"/>
              <a:t>Appeals must be received within ten (10)</a:t>
            </a:r>
            <a:r>
              <a:rPr lang="en-US" sz="6400" dirty="0"/>
              <a:t> </a:t>
            </a:r>
            <a:r>
              <a:rPr lang="en-US" sz="6400" dirty="0" smtClean="0"/>
              <a:t>business days from the date of written application status (award/denial).</a:t>
            </a:r>
          </a:p>
          <a:p>
            <a:pPr lvl="0"/>
            <a:r>
              <a:rPr lang="en-US" sz="6400" dirty="0" smtClean="0"/>
              <a:t>The HSD Director will review the written appeal and may request additional oral or written information from the appellant organization. A written decision by the HSD Director will be made within ten (10) business days of the receipt of the appeal. The HSD Director’s decision is final.</a:t>
            </a:r>
          </a:p>
          <a:p>
            <a:pPr lvl="0"/>
            <a:endParaRPr lang="en-US" sz="4300" dirty="0" smtClean="0"/>
          </a:p>
          <a:p>
            <a:pPr marL="0" lvl="0" indent="0">
              <a:buNone/>
            </a:pPr>
            <a:r>
              <a:rPr lang="en-US" sz="5600" dirty="0" smtClean="0"/>
              <a:t>No contracts resulting from the solicitation will be executed until the appeal process has closed. An appeal may not prevent HSD from issuing an interim contract for services to meet important client needs.</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Deadlines</a:t>
            </a:r>
            <a:endParaRPr lang="en-US" dirty="0"/>
          </a:p>
        </p:txBody>
      </p:sp>
      <p:sp>
        <p:nvSpPr>
          <p:cNvPr id="3" name="Content Placeholder 2"/>
          <p:cNvSpPr>
            <a:spLocks noGrp="1"/>
          </p:cNvSpPr>
          <p:nvPr>
            <p:ph idx="1"/>
          </p:nvPr>
        </p:nvSpPr>
        <p:spPr/>
        <p:txBody>
          <a:bodyPr/>
          <a:lstStyle/>
          <a:p>
            <a:r>
              <a:rPr lang="en-US" dirty="0" smtClean="0"/>
              <a:t>Last day to submit questions: </a:t>
            </a:r>
          </a:p>
          <a:p>
            <a:pPr marL="0" indent="0" algn="ctr">
              <a:buNone/>
            </a:pPr>
            <a:r>
              <a:rPr lang="en-US" dirty="0" smtClean="0"/>
              <a:t>    </a:t>
            </a:r>
            <a:r>
              <a:rPr lang="en-US" b="1" dirty="0" smtClean="0"/>
              <a:t>Friday</a:t>
            </a:r>
            <a:r>
              <a:rPr lang="en-US" b="1" dirty="0"/>
              <a:t>, July 8, 2016 by 12:00 </a:t>
            </a:r>
            <a:r>
              <a:rPr lang="en-US" b="1" dirty="0" smtClean="0"/>
              <a:t>pm </a:t>
            </a:r>
          </a:p>
          <a:p>
            <a:pPr marL="0" indent="0" algn="ctr">
              <a:buNone/>
            </a:pPr>
            <a:endParaRPr lang="en-US" dirty="0" smtClean="0"/>
          </a:p>
          <a:p>
            <a:r>
              <a:rPr lang="en-US" dirty="0" smtClean="0"/>
              <a:t>Application deadline: </a:t>
            </a:r>
          </a:p>
          <a:p>
            <a:pPr marL="0" indent="0" algn="ctr">
              <a:buNone/>
            </a:pPr>
            <a:r>
              <a:rPr lang="en-US" b="1" dirty="0" smtClean="0"/>
              <a:t>July 20, 2016, 12:00 pm </a:t>
            </a:r>
            <a:endParaRPr lang="en-US" b="1" dirty="0"/>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28</a:t>
            </a:fld>
            <a:endParaRPr lang="en-US" dirty="0"/>
          </a:p>
        </p:txBody>
      </p:sp>
      <p:sp>
        <p:nvSpPr>
          <p:cNvPr id="5" name="TextBox 4"/>
          <p:cNvSpPr txBox="1"/>
          <p:nvPr/>
        </p:nvSpPr>
        <p:spPr>
          <a:xfrm>
            <a:off x="7543800" y="6400800"/>
            <a:ext cx="1143000" cy="307777"/>
          </a:xfrm>
          <a:prstGeom prst="rect">
            <a:avLst/>
          </a:prstGeom>
          <a:noFill/>
        </p:spPr>
        <p:txBody>
          <a:bodyPr wrap="square" rtlCol="0">
            <a:spAutoFit/>
          </a:bodyPr>
          <a:lstStyle/>
          <a:p>
            <a:r>
              <a:rPr lang="en-US" sz="1400"/>
              <a:t>(</a:t>
            </a:r>
            <a:r>
              <a:rPr lang="en-US" sz="1400" smtClean="0"/>
              <a:t>V.2.0 </a:t>
            </a:r>
            <a:r>
              <a:rPr lang="en-US" sz="1400" dirty="0"/>
              <a:t>- 2016)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29</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2286000"/>
            <a:ext cx="2581275" cy="3441700"/>
          </a:xfrm>
          <a:prstGeom prst="rect">
            <a:avLst/>
          </a:prstGeom>
        </p:spPr>
      </p:pic>
    </p:spTree>
    <p:extLst>
      <p:ext uri="{BB962C8B-B14F-4D97-AF65-F5344CB8AC3E}">
        <p14:creationId xmlns:p14="http://schemas.microsoft.com/office/powerpoint/2010/main" val="298671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a:t>
            </a:r>
            <a:endParaRPr lang="en-US" dirty="0"/>
          </a:p>
        </p:txBody>
      </p:sp>
      <p:sp>
        <p:nvSpPr>
          <p:cNvPr id="3" name="Content Placeholder 2"/>
          <p:cNvSpPr>
            <a:spLocks noGrp="1"/>
          </p:cNvSpPr>
          <p:nvPr>
            <p:ph idx="1"/>
          </p:nvPr>
        </p:nvSpPr>
        <p:spPr>
          <a:xfrm>
            <a:off x="457200" y="1828800"/>
            <a:ext cx="8229600" cy="4572000"/>
          </a:xfrm>
        </p:spPr>
        <p:txBody>
          <a:bodyPr>
            <a:normAutofit fontScale="85000" lnSpcReduction="20000"/>
          </a:bodyPr>
          <a:lstStyle/>
          <a:p>
            <a:r>
              <a:rPr lang="en-US" sz="2000" dirty="0" smtClean="0"/>
              <a:t>Funding Opportunity Announcement		</a:t>
            </a:r>
            <a:r>
              <a:rPr lang="en-US" sz="2100" dirty="0" smtClean="0"/>
              <a:t>Wednesday, June 8, 2016</a:t>
            </a:r>
          </a:p>
          <a:p>
            <a:pPr lvl="1">
              <a:buFont typeface="Wingdings" pitchFamily="2" charset="2"/>
              <a:buChar char="Ø"/>
            </a:pPr>
            <a:r>
              <a:rPr lang="en-US" sz="1800" dirty="0" smtClean="0"/>
              <a:t>HSD Funding Opportunities Web Page  	</a:t>
            </a:r>
          </a:p>
          <a:p>
            <a:pPr marL="457200" lvl="1" indent="0">
              <a:buNone/>
            </a:pPr>
            <a:r>
              <a:rPr lang="en-US" sz="1800" u="sng" dirty="0" smtClean="0">
                <a:hlinkClick r:id="rId3"/>
              </a:rPr>
              <a:t>http://www.seattle.gov/humanservices/information-for-grantees</a:t>
            </a:r>
            <a:endParaRPr lang="en-US" sz="1800" dirty="0" smtClean="0"/>
          </a:p>
          <a:p>
            <a:pPr lvl="1">
              <a:buFont typeface="Wingdings" pitchFamily="2" charset="2"/>
              <a:buChar char="Ø"/>
            </a:pPr>
            <a:r>
              <a:rPr lang="en-US" sz="1800" dirty="0"/>
              <a:t>Seattle Daily Journal of Commerce</a:t>
            </a:r>
          </a:p>
          <a:p>
            <a:pPr lvl="1">
              <a:buFont typeface="Wingdings" pitchFamily="2" charset="2"/>
              <a:buChar char="Ø"/>
            </a:pPr>
            <a:r>
              <a:rPr lang="en-US" sz="1800" dirty="0" smtClean="0"/>
              <a:t>Mayor’s Weekly/HSD Blog website/Life Lines newsletter</a:t>
            </a:r>
          </a:p>
          <a:p>
            <a:endParaRPr lang="en-US" sz="2000" dirty="0" smtClean="0"/>
          </a:p>
          <a:p>
            <a:r>
              <a:rPr lang="en-US" sz="2000" dirty="0" smtClean="0"/>
              <a:t>Information Sessions			</a:t>
            </a:r>
            <a:r>
              <a:rPr lang="en-US" sz="2100" dirty="0" smtClean="0"/>
              <a:t>June 22, 2016</a:t>
            </a:r>
          </a:p>
          <a:p>
            <a:pPr marL="0" indent="0">
              <a:buNone/>
            </a:pPr>
            <a:endParaRPr lang="en-US" sz="2100" dirty="0" smtClean="0"/>
          </a:p>
          <a:p>
            <a:r>
              <a:rPr lang="en-US" sz="2100" dirty="0" smtClean="0"/>
              <a:t>Application Deadline    			Wednesday, July 20, </a:t>
            </a:r>
            <a:r>
              <a:rPr lang="en-US" sz="2100" dirty="0"/>
              <a:t>2016, 12:00 </a:t>
            </a:r>
            <a:r>
              <a:rPr lang="en-US" sz="2100" dirty="0" smtClean="0"/>
              <a:t>pm</a:t>
            </a:r>
          </a:p>
          <a:p>
            <a:endParaRPr lang="en-US" sz="2100" dirty="0" smtClean="0"/>
          </a:p>
          <a:p>
            <a:r>
              <a:rPr lang="en-US" sz="2100" dirty="0" smtClean="0"/>
              <a:t>Review &amp; Rating Process			July 25</a:t>
            </a:r>
            <a:r>
              <a:rPr lang="en-US" sz="2100" dirty="0"/>
              <a:t> </a:t>
            </a:r>
            <a:r>
              <a:rPr lang="en-US" sz="2100" dirty="0" smtClean="0"/>
              <a:t>- August 8, 2016</a:t>
            </a:r>
          </a:p>
          <a:p>
            <a:endParaRPr lang="en-US" sz="2100" dirty="0" smtClean="0"/>
          </a:p>
          <a:p>
            <a:r>
              <a:rPr lang="en-US" sz="2100" dirty="0" smtClean="0"/>
              <a:t>Agency Notification			September 23, 2016 </a:t>
            </a:r>
            <a:r>
              <a:rPr lang="en-US" sz="2100" dirty="0" smtClean="0">
                <a:solidFill>
                  <a:srgbClr val="FF0000"/>
                </a:solidFill>
              </a:rPr>
              <a:t>	</a:t>
            </a:r>
            <a:r>
              <a:rPr lang="en-US" sz="2100" dirty="0" smtClean="0"/>
              <a:t>		</a:t>
            </a:r>
          </a:p>
          <a:p>
            <a:r>
              <a:rPr lang="en-US" sz="2100" dirty="0" smtClean="0"/>
              <a:t>Appeal Deadline (10 business days)		October 7, 2016</a:t>
            </a:r>
          </a:p>
          <a:p>
            <a:pPr marL="0" indent="0">
              <a:buNone/>
            </a:pPr>
            <a:endParaRPr lang="en-US" sz="2100" dirty="0" smtClean="0"/>
          </a:p>
          <a:p>
            <a:r>
              <a:rPr lang="en-US" sz="2100" dirty="0" smtClean="0"/>
              <a:t>Contract Start Date			January 1, 2017</a:t>
            </a:r>
          </a:p>
          <a:p>
            <a:endParaRPr lang="en-US" sz="2000" dirty="0" smtClean="0"/>
          </a:p>
          <a:p>
            <a:endParaRPr lang="en-US" sz="2000" dirty="0" smtClean="0"/>
          </a:p>
        </p:txBody>
      </p:sp>
      <p:sp>
        <p:nvSpPr>
          <p:cNvPr id="4" name="Slide Number Placeholder 3"/>
          <p:cNvSpPr>
            <a:spLocks noGrp="1"/>
          </p:cNvSpPr>
          <p:nvPr>
            <p:ph type="sldNum" sz="quarter" idx="12"/>
          </p:nvPr>
        </p:nvSpPr>
        <p:spPr/>
        <p:txBody>
          <a:bodyPr/>
          <a:lstStyle/>
          <a:p>
            <a:fld id="{34010C47-4D8B-4134-BB59-829AAD75FA9B}"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Area and Funding Source</a:t>
            </a:r>
            <a:endParaRPr lang="en-US" dirty="0"/>
          </a:p>
        </p:txBody>
      </p:sp>
      <p:sp>
        <p:nvSpPr>
          <p:cNvPr id="3" name="Content Placeholder 2"/>
          <p:cNvSpPr>
            <a:spLocks noGrp="1"/>
          </p:cNvSpPr>
          <p:nvPr>
            <p:ph idx="1"/>
          </p:nvPr>
        </p:nvSpPr>
        <p:spPr/>
        <p:txBody>
          <a:bodyPr>
            <a:normAutofit/>
          </a:bodyPr>
          <a:lstStyle/>
          <a:p>
            <a:r>
              <a:rPr lang="en-US" sz="2000" dirty="0" smtClean="0"/>
              <a:t>This Older Adult Health Promotion RFP is an open and competitive funding process.</a:t>
            </a:r>
          </a:p>
          <a:p>
            <a:pPr>
              <a:buNone/>
            </a:pPr>
            <a:endParaRPr lang="en-US" sz="2000" dirty="0" smtClean="0"/>
          </a:p>
          <a:p>
            <a:r>
              <a:rPr lang="en-US" sz="2000" dirty="0" smtClean="0"/>
              <a:t>Approximately </a:t>
            </a:r>
            <a:r>
              <a:rPr lang="en-US" sz="2000" b="1" dirty="0" smtClean="0"/>
              <a:t>$144,374 </a:t>
            </a:r>
            <a:r>
              <a:rPr lang="en-US" sz="2000" dirty="0" smtClean="0"/>
              <a:t>is available through the HSD General funds, Federal funds; including Title IIIB, Title IIID, and Senior Citizens Services Act.</a:t>
            </a:r>
          </a:p>
          <a:p>
            <a:pPr marL="0" indent="0">
              <a:buNone/>
            </a:pPr>
            <a:endParaRPr lang="en-US" sz="2000" dirty="0" smtClean="0"/>
          </a:p>
          <a:p>
            <a:r>
              <a:rPr lang="en-US" sz="2000" dirty="0" smtClean="0"/>
              <a:t>Funding awards will be made for the period of </a:t>
            </a:r>
            <a:r>
              <a:rPr lang="en-US" sz="2000" b="1" dirty="0" smtClean="0"/>
              <a:t>January 1, 2017-December 31, 2017.</a:t>
            </a:r>
          </a:p>
          <a:p>
            <a:pPr>
              <a:buNone/>
            </a:pPr>
            <a:endParaRPr lang="en-US" sz="2000" dirty="0" smtClean="0"/>
          </a:p>
          <a:p>
            <a:r>
              <a:rPr lang="en-US" sz="2000" dirty="0" smtClean="0"/>
              <a:t>Continued investment after the initial contract period will be contingent on successful performance and funding availability.</a:t>
            </a:r>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HSD’s Outcomes Framework: </a:t>
            </a:r>
            <a:r>
              <a:rPr lang="en-US" sz="2000" dirty="0" smtClean="0"/>
              <a:t>Results-Based Accountability</a:t>
            </a:r>
            <a:endParaRPr lang="en-US" sz="2000"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HSD has developed a strategy for results-based accountability and addressing disparities to ensure that the most critical human service needs are met by:</a:t>
            </a:r>
          </a:p>
          <a:p>
            <a:r>
              <a:rPr lang="en-US" b="1" dirty="0" smtClean="0"/>
              <a:t>Defining</a:t>
            </a:r>
            <a:r>
              <a:rPr lang="en-US" dirty="0" smtClean="0"/>
              <a:t> the desired results for the department’s investments;</a:t>
            </a:r>
          </a:p>
          <a:p>
            <a:r>
              <a:rPr lang="en-US" b="1" dirty="0" smtClean="0"/>
              <a:t>Aligning</a:t>
            </a:r>
            <a:r>
              <a:rPr lang="en-US" dirty="0" smtClean="0"/>
              <a:t> the department’s resources to the desired results; and</a:t>
            </a:r>
          </a:p>
          <a:p>
            <a:r>
              <a:rPr lang="en-US" b="1" dirty="0" smtClean="0"/>
              <a:t>Monitoring</a:t>
            </a:r>
            <a:r>
              <a:rPr lang="en-US" dirty="0" smtClean="0"/>
              <a:t> the result progress to ensure return on investment.</a:t>
            </a:r>
            <a:endParaRPr lang="en-US" b="1"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5</a:t>
            </a:fld>
            <a:endParaRPr lang="en-US" dirty="0"/>
          </a:p>
        </p:txBody>
      </p:sp>
    </p:spTree>
    <p:extLst>
      <p:ext uri="{BB962C8B-B14F-4D97-AF65-F5344CB8AC3E}">
        <p14:creationId xmlns:p14="http://schemas.microsoft.com/office/powerpoint/2010/main" val="248980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HSD’s Outcomes Framework: </a:t>
            </a:r>
            <a:r>
              <a:rPr lang="en-US" sz="2000" dirty="0"/>
              <a:t>Results-Based Accountability</a:t>
            </a:r>
          </a:p>
        </p:txBody>
      </p:sp>
      <p:sp>
        <p:nvSpPr>
          <p:cNvPr id="3" name="Content Placeholder 2"/>
          <p:cNvSpPr>
            <a:spLocks noGrp="1"/>
          </p:cNvSpPr>
          <p:nvPr>
            <p:ph idx="1"/>
          </p:nvPr>
        </p:nvSpPr>
        <p:spPr/>
        <p:txBody>
          <a:bodyPr/>
          <a:lstStyle/>
          <a:p>
            <a:pPr marL="0" indent="0">
              <a:buNone/>
            </a:pPr>
            <a:r>
              <a:rPr lang="en-US" sz="2000" dirty="0" smtClean="0"/>
              <a:t>The </a:t>
            </a:r>
            <a:r>
              <a:rPr lang="en-US" sz="2000" dirty="0"/>
              <a:t>following service division goals and the results that would indicate success have been established based on identified community values.</a:t>
            </a:r>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74135880"/>
              </p:ext>
            </p:extLst>
          </p:nvPr>
        </p:nvGraphicFramePr>
        <p:xfrm>
          <a:off x="609600" y="2590799"/>
          <a:ext cx="7924800" cy="3810001"/>
        </p:xfrm>
        <a:graphic>
          <a:graphicData uri="http://schemas.openxmlformats.org/drawingml/2006/table">
            <a:tbl>
              <a:tblPr firstRow="1" firstCol="1" bandRow="1">
                <a:tableStyleId>{5C22544A-7EE6-4342-B048-85BDC9FD1C3A}</a:tableStyleId>
              </a:tblPr>
              <a:tblGrid>
                <a:gridCol w="1828800"/>
                <a:gridCol w="1828800"/>
                <a:gridCol w="4267200"/>
              </a:tblGrid>
              <a:tr h="235801">
                <a:tc>
                  <a:txBody>
                    <a:bodyPr/>
                    <a:lstStyle/>
                    <a:p>
                      <a:pPr marL="0" marR="0" algn="ctr">
                        <a:spcBef>
                          <a:spcPts val="300"/>
                        </a:spcBef>
                        <a:spcAft>
                          <a:spcPts val="300"/>
                        </a:spcAft>
                      </a:pPr>
                      <a:r>
                        <a:rPr lang="en-US" sz="1100" dirty="0">
                          <a:effectLst/>
                        </a:rPr>
                        <a:t>HSD Service Division</a:t>
                      </a:r>
                      <a:endParaRPr lang="en-US" sz="1200" dirty="0">
                        <a:effectLst/>
                        <a:latin typeface="Cambria"/>
                        <a:ea typeface="Cambria"/>
                        <a:cs typeface="Times New Roman"/>
                      </a:endParaRPr>
                    </a:p>
                  </a:txBody>
                  <a:tcPr marL="68580" marR="68580" marT="0" marB="0"/>
                </a:tc>
                <a:tc>
                  <a:txBody>
                    <a:bodyPr/>
                    <a:lstStyle/>
                    <a:p>
                      <a:pPr marL="0" marR="0" algn="ctr">
                        <a:spcBef>
                          <a:spcPts val="300"/>
                        </a:spcBef>
                        <a:spcAft>
                          <a:spcPts val="300"/>
                        </a:spcAft>
                      </a:pPr>
                      <a:r>
                        <a:rPr lang="en-US" sz="1100" dirty="0">
                          <a:effectLst/>
                        </a:rPr>
                        <a:t>Goal</a:t>
                      </a:r>
                      <a:endParaRPr lang="en-US" sz="1200" dirty="0">
                        <a:effectLst/>
                        <a:latin typeface="Cambria"/>
                        <a:ea typeface="Cambria"/>
                        <a:cs typeface="Times New Roman"/>
                      </a:endParaRPr>
                    </a:p>
                  </a:txBody>
                  <a:tcPr marL="68580" marR="68580" marT="0" marB="0"/>
                </a:tc>
                <a:tc>
                  <a:txBody>
                    <a:bodyPr/>
                    <a:lstStyle/>
                    <a:p>
                      <a:pPr marL="0" marR="0" algn="ctr">
                        <a:spcBef>
                          <a:spcPts val="300"/>
                        </a:spcBef>
                        <a:spcAft>
                          <a:spcPts val="300"/>
                        </a:spcAft>
                      </a:pPr>
                      <a:r>
                        <a:rPr lang="en-US" sz="1100" dirty="0">
                          <a:effectLst/>
                        </a:rPr>
                        <a:t>Results</a:t>
                      </a:r>
                      <a:endParaRPr lang="en-US" sz="1200" dirty="0">
                        <a:effectLst/>
                        <a:latin typeface="Cambria"/>
                        <a:ea typeface="Cambria"/>
                        <a:cs typeface="Times New Roman"/>
                      </a:endParaRPr>
                    </a:p>
                  </a:txBody>
                  <a:tcPr marL="68580" marR="68580" marT="0" marB="0"/>
                </a:tc>
              </a:tr>
              <a:tr h="831000">
                <a:tc>
                  <a:txBody>
                    <a:bodyPr/>
                    <a:lstStyle/>
                    <a:p>
                      <a:pPr marL="0" marR="0">
                        <a:spcBef>
                          <a:spcPts val="0"/>
                        </a:spcBef>
                        <a:spcAft>
                          <a:spcPts val="0"/>
                        </a:spcAft>
                      </a:pPr>
                      <a:r>
                        <a:rPr lang="en-US" sz="1100" dirty="0">
                          <a:effectLst/>
                        </a:rPr>
                        <a:t>Youth and Family Empowerment</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100" b="1" dirty="0" smtClean="0">
                          <a:effectLst/>
                        </a:rPr>
                        <a:t>Youth and Young Adults transition successfully to adulthood</a:t>
                      </a:r>
                      <a:endParaRPr lang="en-US" sz="1200" b="1" dirty="0">
                        <a:effectLst/>
                        <a:latin typeface="Cambria"/>
                        <a:ea typeface="Cambria"/>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1100" dirty="0" smtClean="0">
                          <a:effectLst/>
                        </a:rPr>
                        <a:t>Youth and Young Adults </a:t>
                      </a:r>
                      <a:r>
                        <a:rPr lang="en-US" sz="1100" dirty="0">
                          <a:effectLst/>
                        </a:rPr>
                        <a:t>achieve </a:t>
                      </a:r>
                      <a:r>
                        <a:rPr lang="en-US" sz="1100" b="1" dirty="0">
                          <a:effectLst/>
                        </a:rPr>
                        <a:t>academic success</a:t>
                      </a:r>
                      <a:endParaRPr lang="en-US" sz="1200" b="1" dirty="0">
                        <a:effectLst/>
                      </a:endParaRPr>
                    </a:p>
                    <a:p>
                      <a:pPr marL="342900" marR="0" lvl="0" indent="-342900">
                        <a:spcBef>
                          <a:spcPts val="0"/>
                        </a:spcBef>
                        <a:spcAft>
                          <a:spcPts val="0"/>
                        </a:spcAft>
                        <a:buFont typeface="Symbol"/>
                        <a:buChar char=""/>
                      </a:pPr>
                      <a:r>
                        <a:rPr lang="en-US" sz="1100" dirty="0" smtClean="0">
                          <a:effectLst/>
                        </a:rPr>
                        <a:t>Youth and Young Adults are </a:t>
                      </a:r>
                      <a:r>
                        <a:rPr lang="en-US" sz="1100" b="1" dirty="0">
                          <a:effectLst/>
                        </a:rPr>
                        <a:t>healthy </a:t>
                      </a:r>
                      <a:r>
                        <a:rPr lang="en-US" sz="1100" dirty="0">
                          <a:effectLst/>
                        </a:rPr>
                        <a:t>(physical, social, emotional)</a:t>
                      </a:r>
                      <a:endParaRPr lang="en-US" sz="1200" dirty="0">
                        <a:effectLst/>
                      </a:endParaRPr>
                    </a:p>
                    <a:p>
                      <a:pPr marL="342900" marR="0" lvl="0" indent="-342900">
                        <a:spcBef>
                          <a:spcPts val="0"/>
                        </a:spcBef>
                        <a:spcAft>
                          <a:spcPts val="0"/>
                        </a:spcAft>
                        <a:buFont typeface="Symbol"/>
                        <a:buChar char=""/>
                      </a:pPr>
                      <a:r>
                        <a:rPr lang="en-US" sz="1100" dirty="0">
                          <a:effectLst/>
                        </a:rPr>
                        <a:t>Youth </a:t>
                      </a:r>
                      <a:r>
                        <a:rPr lang="en-US" sz="1100" dirty="0" smtClean="0">
                          <a:effectLst/>
                        </a:rPr>
                        <a:t>and Young Adults </a:t>
                      </a:r>
                      <a:r>
                        <a:rPr lang="en-US" sz="1100" b="1" dirty="0" smtClean="0">
                          <a:effectLst/>
                        </a:rPr>
                        <a:t>transition </a:t>
                      </a:r>
                      <a:r>
                        <a:rPr lang="en-US" sz="1100" b="1" dirty="0">
                          <a:effectLst/>
                        </a:rPr>
                        <a:t>to adulthood</a:t>
                      </a:r>
                      <a:endParaRPr lang="en-US" sz="1200" b="1" dirty="0">
                        <a:effectLst/>
                      </a:endParaRPr>
                    </a:p>
                    <a:p>
                      <a:pPr marL="342900" marR="0" lvl="0" indent="-342900">
                        <a:spcBef>
                          <a:spcPts val="0"/>
                        </a:spcBef>
                        <a:spcAft>
                          <a:spcPts val="0"/>
                        </a:spcAft>
                        <a:buFont typeface="Symbol"/>
                        <a:buChar char=""/>
                      </a:pPr>
                      <a:r>
                        <a:rPr lang="en-US" sz="1100" dirty="0">
                          <a:effectLst/>
                        </a:rPr>
                        <a:t>Families are </a:t>
                      </a:r>
                      <a:r>
                        <a:rPr lang="en-US" sz="1100" b="1" dirty="0">
                          <a:effectLst/>
                        </a:rPr>
                        <a:t>strong, healthy and stable</a:t>
                      </a:r>
                      <a:endParaRPr lang="en-US" sz="1200" b="1" dirty="0">
                        <a:effectLst/>
                        <a:latin typeface="Times New Roman"/>
                        <a:ea typeface="Times New Roman"/>
                      </a:endParaRPr>
                    </a:p>
                  </a:txBody>
                  <a:tcPr marL="68580" marR="68580" marT="0" marB="0"/>
                </a:tc>
              </a:tr>
              <a:tr h="838200">
                <a:tc>
                  <a:txBody>
                    <a:bodyPr/>
                    <a:lstStyle/>
                    <a:p>
                      <a:pPr marL="0" marR="0">
                        <a:spcBef>
                          <a:spcPts val="0"/>
                        </a:spcBef>
                        <a:spcAft>
                          <a:spcPts val="0"/>
                        </a:spcAft>
                      </a:pPr>
                      <a:r>
                        <a:rPr lang="en-US" sz="1100" dirty="0">
                          <a:effectLst/>
                        </a:rPr>
                        <a:t>Community Support and Assistance</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100" b="1" dirty="0">
                          <a:effectLst/>
                        </a:rPr>
                        <a:t>Our community is safe, </a:t>
                      </a:r>
                      <a:r>
                        <a:rPr lang="en-US" sz="1100" b="1" dirty="0" smtClean="0">
                          <a:effectLst/>
                        </a:rPr>
                        <a:t>stable, </a:t>
                      </a:r>
                      <a:r>
                        <a:rPr lang="en-US" sz="1100" b="1" dirty="0">
                          <a:effectLst/>
                        </a:rPr>
                        <a:t>and self-reliant</a:t>
                      </a:r>
                      <a:endParaRPr lang="en-US" sz="1200" b="1" dirty="0">
                        <a:effectLst/>
                        <a:latin typeface="Cambria"/>
                        <a:ea typeface="Cambria"/>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1100" dirty="0" smtClean="0">
                          <a:effectLst/>
                        </a:rPr>
                        <a:t>Individuals </a:t>
                      </a:r>
                      <a:r>
                        <a:rPr lang="en-US" sz="1100" dirty="0">
                          <a:effectLst/>
                        </a:rPr>
                        <a:t>and families are </a:t>
                      </a:r>
                      <a:r>
                        <a:rPr lang="en-US" sz="1100" b="1" dirty="0">
                          <a:effectLst/>
                        </a:rPr>
                        <a:t>financially stable</a:t>
                      </a:r>
                      <a:endParaRPr lang="en-US" sz="1200" b="1" dirty="0">
                        <a:effectLst/>
                      </a:endParaRPr>
                    </a:p>
                    <a:p>
                      <a:pPr marL="342900" marR="0" lvl="0" indent="-342900">
                        <a:spcBef>
                          <a:spcPts val="0"/>
                        </a:spcBef>
                        <a:spcAft>
                          <a:spcPts val="0"/>
                        </a:spcAft>
                        <a:buFont typeface="Symbol"/>
                        <a:buChar char=""/>
                      </a:pPr>
                      <a:r>
                        <a:rPr lang="en-US" sz="1100" dirty="0">
                          <a:effectLst/>
                        </a:rPr>
                        <a:t>Individuals and families have </a:t>
                      </a:r>
                      <a:r>
                        <a:rPr lang="en-US" sz="1100" b="1" dirty="0">
                          <a:effectLst/>
                        </a:rPr>
                        <a:t>stable housing</a:t>
                      </a:r>
                      <a:endParaRPr lang="en-US" sz="1200" b="1" dirty="0">
                        <a:effectLst/>
                      </a:endParaRPr>
                    </a:p>
                    <a:p>
                      <a:pPr marL="342900" marR="0" lvl="0" indent="-342900">
                        <a:spcBef>
                          <a:spcPts val="0"/>
                        </a:spcBef>
                        <a:spcAft>
                          <a:spcPts val="0"/>
                        </a:spcAft>
                        <a:buFont typeface="Symbol"/>
                        <a:buChar char=""/>
                      </a:pPr>
                      <a:r>
                        <a:rPr lang="en-US" sz="1100" dirty="0">
                          <a:effectLst/>
                        </a:rPr>
                        <a:t>Individuals and families have </a:t>
                      </a:r>
                      <a:r>
                        <a:rPr lang="en-US" sz="1100" b="1" dirty="0">
                          <a:effectLst/>
                        </a:rPr>
                        <a:t>access to healthy food</a:t>
                      </a:r>
                      <a:endParaRPr lang="en-US" sz="1200" b="1" dirty="0">
                        <a:effectLst/>
                        <a:latin typeface="Times New Roman"/>
                        <a:ea typeface="Times New Roman"/>
                      </a:endParaRPr>
                    </a:p>
                  </a:txBody>
                  <a:tcPr marL="68580" marR="68580" marT="0" marB="0"/>
                </a:tc>
              </a:tr>
              <a:tr h="1066800">
                <a:tc>
                  <a:txBody>
                    <a:bodyPr/>
                    <a:lstStyle/>
                    <a:p>
                      <a:pPr marL="0" marR="0">
                        <a:spcBef>
                          <a:spcPts val="0"/>
                        </a:spcBef>
                        <a:spcAft>
                          <a:spcPts val="0"/>
                        </a:spcAft>
                      </a:pPr>
                      <a:r>
                        <a:rPr lang="en-US" sz="1100" dirty="0">
                          <a:effectLst/>
                        </a:rPr>
                        <a:t>Aging and Disability Services</a:t>
                      </a:r>
                      <a:endParaRPr lang="en-US" sz="1200" dirty="0">
                        <a:effectLst/>
                        <a:latin typeface="Cambria"/>
                        <a:ea typeface="Cambria"/>
                        <a:cs typeface="Times New Roman"/>
                      </a:endParaRPr>
                    </a:p>
                  </a:txBody>
                  <a:tcPr marL="68580" marR="68580" marT="0" marB="0"/>
                </a:tc>
                <a:tc>
                  <a:txBody>
                    <a:bodyPr/>
                    <a:lstStyle/>
                    <a:p>
                      <a:pPr marL="0" marR="0">
                        <a:spcBef>
                          <a:spcPts val="0"/>
                        </a:spcBef>
                        <a:spcAft>
                          <a:spcPts val="0"/>
                        </a:spcAft>
                      </a:pPr>
                      <a:r>
                        <a:rPr lang="en-US" sz="1100" b="1" dirty="0">
                          <a:effectLst/>
                        </a:rPr>
                        <a:t>Our community promotes healthy aging and lifestyle</a:t>
                      </a:r>
                      <a:endParaRPr lang="en-US" sz="1200" b="1" dirty="0">
                        <a:effectLst/>
                        <a:latin typeface="Cambria"/>
                        <a:ea typeface="Cambria"/>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1100" dirty="0">
                          <a:effectLst/>
                        </a:rPr>
                        <a:t>Vulnerable adults have </a:t>
                      </a:r>
                      <a:r>
                        <a:rPr lang="en-US" sz="1100" b="1" dirty="0">
                          <a:effectLst/>
                        </a:rPr>
                        <a:t>affordable, quality healthcare</a:t>
                      </a:r>
                      <a:endParaRPr lang="en-US" sz="1200" b="1" dirty="0">
                        <a:effectLst/>
                      </a:endParaRPr>
                    </a:p>
                    <a:p>
                      <a:pPr marL="342900" marR="0" lvl="0" indent="-342900">
                        <a:spcBef>
                          <a:spcPts val="0"/>
                        </a:spcBef>
                        <a:spcAft>
                          <a:spcPts val="0"/>
                        </a:spcAft>
                        <a:buFont typeface="Symbol"/>
                        <a:buChar char=""/>
                      </a:pPr>
                      <a:r>
                        <a:rPr lang="en-US" sz="1100" dirty="0">
                          <a:effectLst/>
                        </a:rPr>
                        <a:t>Vulnerable adults </a:t>
                      </a:r>
                      <a:r>
                        <a:rPr lang="en-US" sz="1100" dirty="0" smtClean="0">
                          <a:effectLst/>
                        </a:rPr>
                        <a:t>achieve</a:t>
                      </a:r>
                      <a:r>
                        <a:rPr lang="en-US" sz="1100" baseline="0" dirty="0" smtClean="0">
                          <a:effectLst/>
                        </a:rPr>
                        <a:t> </a:t>
                      </a:r>
                      <a:r>
                        <a:rPr lang="en-US" sz="1100" b="1" dirty="0" smtClean="0">
                          <a:effectLst/>
                        </a:rPr>
                        <a:t>basic needs</a:t>
                      </a:r>
                      <a:endParaRPr lang="en-US" sz="1200" b="1" dirty="0">
                        <a:effectLst/>
                      </a:endParaRPr>
                    </a:p>
                    <a:p>
                      <a:pPr marL="342900" marR="0" lvl="0" indent="-342900">
                        <a:spcBef>
                          <a:spcPts val="0"/>
                        </a:spcBef>
                        <a:spcAft>
                          <a:spcPts val="0"/>
                        </a:spcAft>
                        <a:buFont typeface="Symbol"/>
                        <a:buChar char=""/>
                      </a:pPr>
                      <a:r>
                        <a:rPr lang="en-US" sz="1100" dirty="0">
                          <a:effectLst/>
                        </a:rPr>
                        <a:t>Vulnerable adults </a:t>
                      </a:r>
                      <a:r>
                        <a:rPr lang="en-US" sz="1100" b="1" dirty="0">
                          <a:effectLst/>
                        </a:rPr>
                        <a:t>improve or maintain their health </a:t>
                      </a:r>
                      <a:r>
                        <a:rPr lang="en-US" sz="1100" dirty="0">
                          <a:effectLst/>
                        </a:rPr>
                        <a:t>(physical, social, emotional)</a:t>
                      </a:r>
                      <a:endParaRPr lang="en-US" sz="1200" dirty="0">
                        <a:effectLst/>
                      </a:endParaRPr>
                    </a:p>
                    <a:p>
                      <a:pPr marL="342900" marR="0" lvl="0" indent="-342900">
                        <a:spcBef>
                          <a:spcPts val="0"/>
                        </a:spcBef>
                        <a:spcAft>
                          <a:spcPts val="0"/>
                        </a:spcAft>
                        <a:buFont typeface="Symbol"/>
                        <a:buChar char=""/>
                      </a:pPr>
                      <a:r>
                        <a:rPr lang="en-US" sz="1100" dirty="0">
                          <a:effectLst/>
                        </a:rPr>
                        <a:t>Vulnerable adults </a:t>
                      </a:r>
                      <a:r>
                        <a:rPr lang="en-US" sz="1100" b="1" dirty="0">
                          <a:effectLst/>
                        </a:rPr>
                        <a:t>remain </a:t>
                      </a:r>
                      <a:r>
                        <a:rPr lang="en-US" sz="1100" b="1" dirty="0" smtClean="0">
                          <a:effectLst/>
                        </a:rPr>
                        <a:t>independent </a:t>
                      </a:r>
                      <a:r>
                        <a:rPr lang="en-US" sz="1100" b="0" dirty="0" smtClean="0">
                          <a:effectLst/>
                        </a:rPr>
                        <a:t>(home and community)</a:t>
                      </a:r>
                      <a:endParaRPr lang="en-US" sz="1200" b="0" dirty="0">
                        <a:effectLst/>
                        <a:latin typeface="Times New Roman"/>
                        <a:ea typeface="Times New Roman"/>
                      </a:endParaRPr>
                    </a:p>
                  </a:txBody>
                  <a:tcPr marL="68580" marR="68580" marT="0" marB="0"/>
                </a:tc>
              </a:tr>
              <a:tr h="533400">
                <a:tc>
                  <a:txBody>
                    <a:bodyPr/>
                    <a:lstStyle/>
                    <a:p>
                      <a:pPr marL="0" marR="0">
                        <a:spcBef>
                          <a:spcPts val="0"/>
                        </a:spcBef>
                        <a:spcAft>
                          <a:spcPts val="0"/>
                        </a:spcAft>
                      </a:pPr>
                      <a:r>
                        <a:rPr lang="en-US" sz="1100" dirty="0" smtClean="0">
                          <a:solidFill>
                            <a:schemeClr val="bg1"/>
                          </a:solidFill>
                          <a:effectLst/>
                          <a:latin typeface="+mn-lt"/>
                          <a:ea typeface="Cambria"/>
                          <a:cs typeface="Times New Roman"/>
                        </a:rPr>
                        <a:t>Leadership and Administration  (Mayor’s Office on Domestic Violence and Sexual</a:t>
                      </a:r>
                      <a:r>
                        <a:rPr lang="en-US" sz="1100" baseline="0" dirty="0" smtClean="0">
                          <a:solidFill>
                            <a:schemeClr val="bg1"/>
                          </a:solidFill>
                          <a:effectLst/>
                          <a:latin typeface="+mn-lt"/>
                          <a:ea typeface="Cambria"/>
                          <a:cs typeface="Times New Roman"/>
                        </a:rPr>
                        <a:t> Assault; and Public Health)</a:t>
                      </a:r>
                      <a:endParaRPr lang="en-US" sz="1100" dirty="0">
                        <a:solidFill>
                          <a:schemeClr val="bg1"/>
                        </a:solidFill>
                        <a:effectLst/>
                        <a:latin typeface="+mn-lt"/>
                        <a:ea typeface="Cambria"/>
                        <a:cs typeface="Times New Roman"/>
                      </a:endParaRPr>
                    </a:p>
                  </a:txBody>
                  <a:tcPr marL="68580" marR="68580" marT="0" marB="0"/>
                </a:tc>
                <a:tc>
                  <a:txBody>
                    <a:bodyPr/>
                    <a:lstStyle/>
                    <a:p>
                      <a:pPr marL="0" marR="0">
                        <a:spcBef>
                          <a:spcPts val="0"/>
                        </a:spcBef>
                        <a:spcAft>
                          <a:spcPts val="0"/>
                        </a:spcAft>
                      </a:pPr>
                      <a:r>
                        <a:rPr lang="en-US" sz="1100" b="1" dirty="0" smtClean="0">
                          <a:solidFill>
                            <a:schemeClr val="tx1"/>
                          </a:solidFill>
                          <a:effectLst/>
                          <a:latin typeface="+mn-lt"/>
                          <a:ea typeface="Cambria"/>
                          <a:cs typeface="Times New Roman"/>
                        </a:rPr>
                        <a:t>Healthy Communities, Healthy Families</a:t>
                      </a:r>
                      <a:endParaRPr lang="en-US" sz="1100" b="1" dirty="0">
                        <a:solidFill>
                          <a:schemeClr val="tx1"/>
                        </a:solidFill>
                        <a:effectLst/>
                        <a:latin typeface="+mn-lt"/>
                        <a:ea typeface="Cambria"/>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1100" b="0" dirty="0" smtClean="0">
                          <a:solidFill>
                            <a:schemeClr val="tx1"/>
                          </a:solidFill>
                          <a:effectLst/>
                          <a:latin typeface="+mn-lt"/>
                          <a:ea typeface="Times New Roman"/>
                        </a:rPr>
                        <a:t>Individuals</a:t>
                      </a:r>
                      <a:r>
                        <a:rPr lang="en-US" sz="1100" b="0" baseline="0" dirty="0" smtClean="0">
                          <a:solidFill>
                            <a:schemeClr val="tx1"/>
                          </a:solidFill>
                          <a:effectLst/>
                          <a:latin typeface="+mn-lt"/>
                          <a:ea typeface="Times New Roman"/>
                        </a:rPr>
                        <a:t> and families are </a:t>
                      </a:r>
                      <a:r>
                        <a:rPr lang="en-US" sz="1100" b="1" baseline="0" dirty="0" smtClean="0">
                          <a:solidFill>
                            <a:schemeClr val="tx1"/>
                          </a:solidFill>
                          <a:effectLst/>
                          <a:latin typeface="+mn-lt"/>
                          <a:ea typeface="Times New Roman"/>
                        </a:rPr>
                        <a:t>safe and have healthy relationships</a:t>
                      </a:r>
                    </a:p>
                    <a:p>
                      <a:pPr marL="342900" marR="0" lvl="0" indent="-342900">
                        <a:spcBef>
                          <a:spcPts val="0"/>
                        </a:spcBef>
                        <a:spcAft>
                          <a:spcPts val="0"/>
                        </a:spcAft>
                        <a:buFont typeface="Symbol"/>
                        <a:buChar char=""/>
                      </a:pPr>
                      <a:r>
                        <a:rPr lang="en-US" sz="1100" b="0" baseline="0" dirty="0" smtClean="0">
                          <a:solidFill>
                            <a:schemeClr val="tx1"/>
                          </a:solidFill>
                          <a:effectLst/>
                          <a:latin typeface="+mn-lt"/>
                          <a:ea typeface="Times New Roman"/>
                        </a:rPr>
                        <a:t>Individuals and families are </a:t>
                      </a:r>
                      <a:r>
                        <a:rPr lang="en-US" sz="1100" b="1" baseline="0" dirty="0" smtClean="0">
                          <a:solidFill>
                            <a:schemeClr val="tx1"/>
                          </a:solidFill>
                          <a:effectLst/>
                          <a:latin typeface="+mn-lt"/>
                          <a:ea typeface="Times New Roman"/>
                        </a:rPr>
                        <a:t>healthy</a:t>
                      </a:r>
                      <a:endParaRPr lang="en-US" sz="1100" b="1" dirty="0">
                        <a:solidFill>
                          <a:schemeClr val="tx1"/>
                        </a:solidFill>
                        <a:effectLst/>
                        <a:latin typeface="+mn-lt"/>
                        <a:ea typeface="Times New Roman"/>
                      </a:endParaRPr>
                    </a:p>
                  </a:txBody>
                  <a:tcPr marL="68580" marR="68580" marT="0" marB="0"/>
                </a:tc>
              </a:tr>
            </a:tbl>
          </a:graphicData>
        </a:graphic>
      </p:graphicFrame>
    </p:spTree>
    <p:extLst>
      <p:ext uri="{BB962C8B-B14F-4D97-AF65-F5344CB8AC3E}">
        <p14:creationId xmlns:p14="http://schemas.microsoft.com/office/powerpoint/2010/main" val="2847180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HSD’s Outcomes Framework: </a:t>
            </a:r>
            <a:r>
              <a:rPr lang="en-US" sz="2000" dirty="0"/>
              <a:t>Results-Based Accountability</a:t>
            </a:r>
          </a:p>
        </p:txBody>
      </p:sp>
      <p:sp>
        <p:nvSpPr>
          <p:cNvPr id="3" name="Content Placeholder 2"/>
          <p:cNvSpPr>
            <a:spLocks noGrp="1"/>
          </p:cNvSpPr>
          <p:nvPr>
            <p:ph idx="1"/>
          </p:nvPr>
        </p:nvSpPr>
        <p:spPr/>
        <p:txBody>
          <a:bodyPr/>
          <a:lstStyle/>
          <a:p>
            <a:pPr marL="0" indent="0">
              <a:buNone/>
            </a:pPr>
            <a:r>
              <a:rPr lang="en-US" sz="2000" dirty="0" smtClean="0"/>
              <a:t>HSD’s </a:t>
            </a:r>
            <a:r>
              <a:rPr lang="en-US" sz="2000" b="1" dirty="0" smtClean="0"/>
              <a:t>Theory of Change</a:t>
            </a:r>
            <a:r>
              <a:rPr lang="en-US" sz="2000" dirty="0" smtClean="0"/>
              <a:t> ensures that data informs our investments – particularly around addressing disparities – and shows the logical link between the desired results, indicators of success, racial equity goals based on disparity data, strategies for achieving the desired results, and performance measures. With this model, HSD can ensure that resources are appropriately aligned to address the most critical human service needs based on the analysis of the entire population level data.  </a:t>
            </a:r>
          </a:p>
          <a:p>
            <a:pPr marL="0" indent="0">
              <a:buNone/>
            </a:pPr>
            <a:endParaRPr lang="en-US" sz="1400" dirty="0"/>
          </a:p>
          <a:p>
            <a:pPr marL="0" indent="0">
              <a:buNone/>
            </a:pPr>
            <a:r>
              <a:rPr lang="en-US" sz="2000" dirty="0" smtClean="0"/>
              <a:t>All investments resulting from HSD’s funding opportunities will align with the </a:t>
            </a:r>
            <a:r>
              <a:rPr lang="en-US" sz="2000" b="1" dirty="0" smtClean="0"/>
              <a:t>Theory of Change</a:t>
            </a:r>
            <a:r>
              <a:rPr lang="en-US" sz="2000" dirty="0" smtClean="0"/>
              <a:t>.</a:t>
            </a:r>
          </a:p>
          <a:p>
            <a:pPr marL="0" indent="0">
              <a:buNone/>
            </a:pPr>
            <a:endParaRPr lang="en-US" sz="20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7</a:t>
            </a:fld>
            <a:endParaRPr lang="en-US" dirty="0"/>
          </a:p>
        </p:txBody>
      </p:sp>
      <p:graphicFrame>
        <p:nvGraphicFramePr>
          <p:cNvPr id="7" name="Diagram 6"/>
          <p:cNvGraphicFramePr/>
          <p:nvPr>
            <p:extLst>
              <p:ext uri="{D42A27DB-BD31-4B8C-83A1-F6EECF244321}">
                <p14:modId xmlns:p14="http://schemas.microsoft.com/office/powerpoint/2010/main" val="3180153843"/>
              </p:ext>
            </p:extLst>
          </p:nvPr>
        </p:nvGraphicFramePr>
        <p:xfrm>
          <a:off x="457200" y="4968747"/>
          <a:ext cx="80010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646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HSD’s Outcomes Framework: </a:t>
            </a:r>
            <a:r>
              <a:rPr lang="en-US" sz="2000" dirty="0"/>
              <a:t>Results-Based Accountability</a:t>
            </a:r>
          </a:p>
        </p:txBody>
      </p:sp>
      <p:sp>
        <p:nvSpPr>
          <p:cNvPr id="3" name="Content Placeholder 2"/>
          <p:cNvSpPr>
            <a:spLocks noGrp="1"/>
          </p:cNvSpPr>
          <p:nvPr>
            <p:ph idx="1"/>
          </p:nvPr>
        </p:nvSpPr>
        <p:spPr/>
        <p:txBody>
          <a:bodyPr/>
          <a:lstStyle/>
          <a:p>
            <a:pPr marL="0" indent="0">
              <a:buNone/>
            </a:pPr>
            <a:r>
              <a:rPr lang="en-US" sz="2000" dirty="0" smtClean="0"/>
              <a:t>HSD’s </a:t>
            </a:r>
            <a:r>
              <a:rPr lang="en-US" sz="2000" b="1" dirty="0" smtClean="0"/>
              <a:t>Theory of Change:</a:t>
            </a:r>
            <a:endParaRPr lang="en-US" sz="2000"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03358498"/>
              </p:ext>
            </p:extLst>
          </p:nvPr>
        </p:nvGraphicFramePr>
        <p:xfrm>
          <a:off x="609600" y="3048000"/>
          <a:ext cx="8077200" cy="2743200"/>
        </p:xfrm>
        <a:graphic>
          <a:graphicData uri="http://schemas.openxmlformats.org/drawingml/2006/table">
            <a:tbl>
              <a:tblPr firstRow="1" bandRow="1">
                <a:tableStyleId>{5C22544A-7EE6-4342-B048-85BDC9FD1C3A}</a:tableStyleId>
              </a:tblPr>
              <a:tblGrid>
                <a:gridCol w="1066800"/>
                <a:gridCol w="1066800"/>
                <a:gridCol w="1066800"/>
                <a:gridCol w="1371600"/>
                <a:gridCol w="1075473"/>
                <a:gridCol w="1210527"/>
                <a:gridCol w="1219200"/>
              </a:tblGrid>
              <a:tr h="2743200">
                <a:tc>
                  <a:txBody>
                    <a:bodyPr/>
                    <a:lstStyle/>
                    <a:p>
                      <a:r>
                        <a:rPr lang="en-US" sz="1200" dirty="0" smtClean="0"/>
                        <a:t>Data that reflects a whole population</a:t>
                      </a:r>
                      <a:endParaRPr lang="en-US" sz="1200" dirty="0"/>
                    </a:p>
                  </a:txBody>
                  <a:tcPr/>
                </a:tc>
                <a:tc>
                  <a:txBody>
                    <a:bodyPr/>
                    <a:lstStyle/>
                    <a:p>
                      <a:r>
                        <a:rPr lang="en-US" sz="1200" dirty="0" smtClean="0"/>
                        <a:t>Condition</a:t>
                      </a:r>
                      <a:r>
                        <a:rPr lang="en-US" sz="1200" baseline="0" dirty="0" smtClean="0"/>
                        <a:t> of wellbeing for an entire population</a:t>
                      </a:r>
                      <a:endParaRPr lang="en-US" sz="1200" dirty="0"/>
                    </a:p>
                  </a:txBody>
                  <a:tcPr/>
                </a:tc>
                <a:tc>
                  <a:txBody>
                    <a:bodyPr/>
                    <a:lstStyle/>
                    <a:p>
                      <a:r>
                        <a:rPr lang="en-US" sz="1200" dirty="0" smtClean="0"/>
                        <a:t>The achievement benchmark –how </a:t>
                      </a:r>
                      <a:r>
                        <a:rPr lang="en-US" sz="1200" baseline="0" dirty="0" smtClean="0"/>
                        <a:t>we know the “result” was achieved?</a:t>
                      </a:r>
                      <a:endParaRPr lang="en-US" sz="1200" dirty="0"/>
                    </a:p>
                  </a:txBody>
                  <a:tcPr/>
                </a:tc>
                <a:tc>
                  <a:txBody>
                    <a:bodyPr/>
                    <a:lstStyle/>
                    <a:p>
                      <a:r>
                        <a:rPr lang="en-US" sz="1200" dirty="0" smtClean="0"/>
                        <a:t>Data depicting socioeconomic disparities</a:t>
                      </a:r>
                      <a:r>
                        <a:rPr lang="en-US" sz="1200" baseline="0" dirty="0" smtClean="0"/>
                        <a:t> and disproportionality between ethnic/racial populations; specifically between White populations and populations of Color</a:t>
                      </a:r>
                      <a:endParaRPr lang="en-US" sz="1200" dirty="0"/>
                    </a:p>
                  </a:txBody>
                  <a:tcPr/>
                </a:tc>
                <a:tc>
                  <a:txBody>
                    <a:bodyPr/>
                    <a:lstStyle/>
                    <a:p>
                      <a:r>
                        <a:rPr lang="en-US" sz="1200" dirty="0" smtClean="0"/>
                        <a:t>The stretch goal for reducing and/or impacting the racial equity disparity</a:t>
                      </a:r>
                      <a:endParaRPr lang="en-US" sz="1200" dirty="0"/>
                    </a:p>
                  </a:txBody>
                  <a:tcPr/>
                </a:tc>
                <a:tc>
                  <a:txBody>
                    <a:bodyPr/>
                    <a:lstStyle/>
                    <a:p>
                      <a:r>
                        <a:rPr lang="en-US" sz="1200" dirty="0" smtClean="0"/>
                        <a:t>Activities or interventions that align to the results and indicators, and are informed</a:t>
                      </a:r>
                      <a:r>
                        <a:rPr lang="en-US" sz="1200" baseline="0" dirty="0" smtClean="0"/>
                        <a:t> by best or promising practices, cultural competency and community engagement</a:t>
                      </a:r>
                      <a:endParaRPr lang="en-US" sz="1200" dirty="0"/>
                    </a:p>
                  </a:txBody>
                  <a:tcPr/>
                </a:tc>
                <a:tc>
                  <a:txBody>
                    <a:bodyPr/>
                    <a:lstStyle/>
                    <a:p>
                      <a:r>
                        <a:rPr lang="en-US" sz="1200" dirty="0" smtClean="0"/>
                        <a:t>What gets counted, demonstration of how well a program, agency or service is doing</a:t>
                      </a:r>
                    </a:p>
                    <a:p>
                      <a:pPr marL="285750" indent="-285750">
                        <a:buFont typeface="Arial" panose="020B0604020202020204" pitchFamily="34" charset="0"/>
                        <a:buChar char="•"/>
                      </a:pPr>
                      <a:r>
                        <a:rPr lang="en-US" sz="1200" dirty="0" smtClean="0"/>
                        <a:t>Quantity,</a:t>
                      </a:r>
                    </a:p>
                    <a:p>
                      <a:pPr marL="285750" indent="-285750">
                        <a:buFont typeface="Arial" panose="020B0604020202020204" pitchFamily="34" charset="0"/>
                        <a:buChar char="•"/>
                      </a:pPr>
                      <a:r>
                        <a:rPr lang="en-US" sz="1200" dirty="0" smtClean="0"/>
                        <a:t>Quality, and</a:t>
                      </a:r>
                    </a:p>
                    <a:p>
                      <a:pPr marL="285750" indent="-285750">
                        <a:buFont typeface="Arial" panose="020B0604020202020204" pitchFamily="34" charset="0"/>
                        <a:buChar char="•"/>
                      </a:pPr>
                      <a:r>
                        <a:rPr lang="en-US" sz="1200" dirty="0" smtClean="0"/>
                        <a:t>Impact</a:t>
                      </a:r>
                      <a:endParaRPr lang="en-US" sz="1200" dirty="0"/>
                    </a:p>
                  </a:txBody>
                  <a:tcPr/>
                </a:tc>
              </a:tr>
            </a:tbl>
          </a:graphicData>
        </a:graphic>
      </p:graphicFrame>
      <p:graphicFrame>
        <p:nvGraphicFramePr>
          <p:cNvPr id="7" name="Diagram 6"/>
          <p:cNvGraphicFramePr/>
          <p:nvPr>
            <p:extLst>
              <p:ext uri="{D42A27DB-BD31-4B8C-83A1-F6EECF244321}">
                <p14:modId xmlns:p14="http://schemas.microsoft.com/office/powerpoint/2010/main" val="1647308145"/>
              </p:ext>
            </p:extLst>
          </p:nvPr>
        </p:nvGraphicFramePr>
        <p:xfrm>
          <a:off x="609600" y="1981200"/>
          <a:ext cx="80010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 y="5838878"/>
            <a:ext cx="4876800" cy="369332"/>
          </a:xfrm>
          <a:prstGeom prst="rect">
            <a:avLst/>
          </a:prstGeom>
          <a:noFill/>
        </p:spPr>
        <p:txBody>
          <a:bodyPr wrap="square" rtlCol="0">
            <a:spAutoFit/>
          </a:bodyPr>
          <a:lstStyle/>
          <a:p>
            <a:r>
              <a:rPr lang="en-US" dirty="0" smtClean="0"/>
              <a:t>The Ends: What  result are you trying to achieve?</a:t>
            </a:r>
            <a:endParaRPr lang="en-US" dirty="0"/>
          </a:p>
        </p:txBody>
      </p:sp>
      <p:sp>
        <p:nvSpPr>
          <p:cNvPr id="8" name="TextBox 7"/>
          <p:cNvSpPr txBox="1"/>
          <p:nvPr/>
        </p:nvSpPr>
        <p:spPr>
          <a:xfrm>
            <a:off x="6223000" y="5727590"/>
            <a:ext cx="2362200" cy="646331"/>
          </a:xfrm>
          <a:prstGeom prst="rect">
            <a:avLst/>
          </a:prstGeom>
          <a:noFill/>
        </p:spPr>
        <p:txBody>
          <a:bodyPr wrap="square" rtlCol="0">
            <a:spAutoFit/>
          </a:bodyPr>
          <a:lstStyle/>
          <a:p>
            <a:r>
              <a:rPr lang="en-US" dirty="0" smtClean="0"/>
              <a:t>The Means: How will you achieve the result?</a:t>
            </a:r>
            <a:endParaRPr lang="en-US" dirty="0"/>
          </a:p>
        </p:txBody>
      </p:sp>
    </p:spTree>
    <p:extLst>
      <p:ext uri="{BB962C8B-B14F-4D97-AF65-F5344CB8AC3E}">
        <p14:creationId xmlns:p14="http://schemas.microsoft.com/office/powerpoint/2010/main" val="163272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Investment Area</a:t>
            </a:r>
            <a:endParaRPr lang="en-US" sz="2100" dirty="0"/>
          </a:p>
        </p:txBody>
      </p:sp>
      <p:sp>
        <p:nvSpPr>
          <p:cNvPr id="3" name="Content Placeholder 2"/>
          <p:cNvSpPr>
            <a:spLocks noGrp="1"/>
          </p:cNvSpPr>
          <p:nvPr>
            <p:ph idx="1"/>
          </p:nvPr>
        </p:nvSpPr>
        <p:spPr/>
        <p:txBody>
          <a:bodyPr>
            <a:normAutofit/>
          </a:bodyPr>
          <a:lstStyle/>
          <a:p>
            <a:pPr marL="0" indent="0" fontAlgn="base">
              <a:buNone/>
            </a:pPr>
            <a:endParaRPr lang="en-US" sz="2000" dirty="0"/>
          </a:p>
          <a:p>
            <a:pPr fontAlgn="base"/>
            <a:endParaRPr lang="en-US" sz="2000" dirty="0"/>
          </a:p>
          <a:p>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9</a:t>
            </a:fld>
            <a:endParaRPr lang="en-US" dirty="0"/>
          </a:p>
        </p:txBody>
      </p:sp>
      <p:sp>
        <p:nvSpPr>
          <p:cNvPr id="5" name="TextBox 4"/>
          <p:cNvSpPr txBox="1"/>
          <p:nvPr/>
        </p:nvSpPr>
        <p:spPr>
          <a:xfrm>
            <a:off x="457200" y="2209800"/>
            <a:ext cx="7848600" cy="1569660"/>
          </a:xfrm>
          <a:prstGeom prst="rect">
            <a:avLst/>
          </a:prstGeom>
          <a:noFill/>
        </p:spPr>
        <p:txBody>
          <a:bodyPr wrap="square" rtlCol="0">
            <a:spAutoFit/>
          </a:bodyPr>
          <a:lstStyle/>
          <a:p>
            <a:r>
              <a:rPr lang="en-US" sz="2400" dirty="0" smtClean="0"/>
              <a:t>Pages 8-9</a:t>
            </a:r>
          </a:p>
          <a:p>
            <a:pPr marL="342900" indent="-342900">
              <a:buFont typeface="Arial" panose="020B0604020202020204" pitchFamily="34" charset="0"/>
              <a:buChar char="•"/>
            </a:pPr>
            <a:r>
              <a:rPr lang="en-US" sz="2400" dirty="0" smtClean="0"/>
              <a:t>Chronic Conditions</a:t>
            </a:r>
          </a:p>
          <a:p>
            <a:pPr marL="342900" indent="-342900">
              <a:buFont typeface="Arial" panose="020B0604020202020204" pitchFamily="34" charset="0"/>
              <a:buChar char="•"/>
            </a:pPr>
            <a:r>
              <a:rPr lang="en-US" sz="2400" dirty="0" smtClean="0"/>
              <a:t>Chronic Diseases</a:t>
            </a:r>
          </a:p>
          <a:p>
            <a:pPr marL="342900" indent="-342900">
              <a:buFont typeface="Arial" panose="020B0604020202020204" pitchFamily="34" charset="0"/>
              <a:buChar char="•"/>
            </a:pPr>
            <a:r>
              <a:rPr lang="en-US" sz="2400" dirty="0" smtClean="0"/>
              <a:t>Health Promotion Programs</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D20300DC1B6C418CB0F70CD3A2D1C7" ma:contentTypeVersion="2" ma:contentTypeDescription="Create a new document." ma:contentTypeScope="" ma:versionID="12f40a60f78ff10a879cb635cc1440eb">
  <xsd:schema xmlns:xsd="http://www.w3.org/2001/XMLSchema" xmlns:xs="http://www.w3.org/2001/XMLSchema" xmlns:p="http://schemas.microsoft.com/office/2006/metadata/properties" xmlns:ns2="edd56262-f0a4-453d-ae7a-ece56286759c" targetNamespace="http://schemas.microsoft.com/office/2006/metadata/properties" ma:root="true" ma:fieldsID="581aba6dcd6e2c4286aa981ddf4adc57" ns2:_="">
    <xsd:import namespace="edd56262-f0a4-453d-ae7a-ece56286759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56262-f0a4-453d-ae7a-ece5628675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dd56262-f0a4-453d-ae7a-ece56286759c">
      <UserInfo>
        <DisplayName>McCallister, Susan</DisplayName>
        <AccountId>103</AccountId>
        <AccountType/>
      </UserInfo>
    </SharedWithUsers>
  </documentManagement>
</p:properties>
</file>

<file path=customXml/itemProps1.xml><?xml version="1.0" encoding="utf-8"?>
<ds:datastoreItem xmlns:ds="http://schemas.openxmlformats.org/officeDocument/2006/customXml" ds:itemID="{BD51D368-CA20-4A06-815D-0BB6ACF5BF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56262-f0a4-453d-ae7a-ece562867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9A9786-70E4-4012-B77E-8FE0DB4D6688}">
  <ds:schemaRefs>
    <ds:schemaRef ds:uri="http://schemas.microsoft.com/sharepoint/v3/contenttype/forms"/>
  </ds:schemaRefs>
</ds:datastoreItem>
</file>

<file path=customXml/itemProps3.xml><?xml version="1.0" encoding="utf-8"?>
<ds:datastoreItem xmlns:ds="http://schemas.openxmlformats.org/officeDocument/2006/customXml" ds:itemID="{290BDE70-D2A9-465A-8C21-E8D333BCCABB}">
  <ds:schemaRefs>
    <ds:schemaRef ds:uri="http://schemas.microsoft.com/office/infopath/2007/PartnerControls"/>
    <ds:schemaRef ds:uri="edd56262-f0a4-453d-ae7a-ece56286759c"/>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2214</TotalTime>
  <Words>2424</Words>
  <Application>Microsoft Office PowerPoint</Application>
  <PresentationFormat>On-screen Show (4:3)</PresentationFormat>
  <Paragraphs>394</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Cambria</vt:lpstr>
      <vt:lpstr>Corbel</vt:lpstr>
      <vt:lpstr>Gill Sans MT</vt:lpstr>
      <vt:lpstr>Rockwell</vt:lpstr>
      <vt:lpstr>Symbol</vt:lpstr>
      <vt:lpstr>Tahoma</vt:lpstr>
      <vt:lpstr>Times New Roman</vt:lpstr>
      <vt:lpstr>Wingdings</vt:lpstr>
      <vt:lpstr>Office Theme</vt:lpstr>
      <vt:lpstr>Older Adult Health Promotion Request for Proposal (RFP) Information Session</vt:lpstr>
      <vt:lpstr>Summary</vt:lpstr>
      <vt:lpstr>Timeline</vt:lpstr>
      <vt:lpstr>Investment Area and Funding Source</vt:lpstr>
      <vt:lpstr>HSD’s Outcomes Framework: Results-Based Accountability</vt:lpstr>
      <vt:lpstr>HSD’s Outcomes Framework: Results-Based Accountability</vt:lpstr>
      <vt:lpstr>HSD’s Outcomes Framework: Results-Based Accountability</vt:lpstr>
      <vt:lpstr>HSD’s Outcomes Framework: Results-Based Accountability</vt:lpstr>
      <vt:lpstr>Overview of Investment Area</vt:lpstr>
      <vt:lpstr>Service/Program Model</vt:lpstr>
      <vt:lpstr>Approved Programs</vt:lpstr>
      <vt:lpstr>Priority Community and Focus Population</vt:lpstr>
      <vt:lpstr>Expected Service Components</vt:lpstr>
      <vt:lpstr>Key Staffing and Staffing Level</vt:lpstr>
      <vt:lpstr>Expected Outcomes and Indicators</vt:lpstr>
      <vt:lpstr>Other Requirements</vt:lpstr>
      <vt:lpstr>Review and Rating Process</vt:lpstr>
      <vt:lpstr>Review and Rating Process</vt:lpstr>
      <vt:lpstr>Review and Rating Process: Minimum Eligibility Screening</vt:lpstr>
      <vt:lpstr>Rating Guidelines</vt:lpstr>
      <vt:lpstr>Submission Deadline</vt:lpstr>
      <vt:lpstr>Methods of Submission</vt:lpstr>
      <vt:lpstr>HSD Online Submission System</vt:lpstr>
      <vt:lpstr>HSD Online Submission System</vt:lpstr>
      <vt:lpstr>Before you respond…</vt:lpstr>
      <vt:lpstr>More tips…</vt:lpstr>
      <vt:lpstr>Post-Notice of Award Appeal Process</vt:lpstr>
      <vt:lpstr>Important Deadlines</vt:lpstr>
      <vt:lpstr>Questions?</vt:lpstr>
    </vt:vector>
  </TitlesOfParts>
  <Company>City of Seattle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Session PPT</dc:title>
  <dc:creator>RR</dc:creator>
  <cp:lastModifiedBy>McCallister, Susan</cp:lastModifiedBy>
  <cp:revision>180</cp:revision>
  <cp:lastPrinted>2015-12-11T23:32:03Z</cp:lastPrinted>
  <dcterms:created xsi:type="dcterms:W3CDTF">2011-04-20T15:02:52Z</dcterms:created>
  <dcterms:modified xsi:type="dcterms:W3CDTF">2016-06-23T18:51:46Z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0x010100D1D20300DC1B6C418CB0F70CD3A2D1C7</vt:lpwstr>
  </property>
</Properties>
</file>