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Lst>
  <p:notesMasterIdLst>
    <p:notesMasterId r:id="rId17"/>
  </p:notesMasterIdLst>
  <p:handoutMasterIdLst>
    <p:handoutMasterId r:id="rId18"/>
  </p:handoutMasterIdLst>
  <p:sldIdLst>
    <p:sldId id="276" r:id="rId3"/>
    <p:sldId id="269" r:id="rId4"/>
    <p:sldId id="325" r:id="rId5"/>
    <p:sldId id="271" r:id="rId6"/>
    <p:sldId id="327" r:id="rId7"/>
    <p:sldId id="328" r:id="rId8"/>
    <p:sldId id="270" r:id="rId9"/>
    <p:sldId id="331" r:id="rId10"/>
    <p:sldId id="332" r:id="rId11"/>
    <p:sldId id="333" r:id="rId12"/>
    <p:sldId id="335" r:id="rId13"/>
    <p:sldId id="337" r:id="rId14"/>
    <p:sldId id="338" r:id="rId15"/>
    <p:sldId id="339" r:id="rId16"/>
  </p:sldIdLst>
  <p:sldSz cx="10058400" cy="7772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 Jesseca" initials="BJ"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F9A"/>
    <a:srgbClr val="D4145A"/>
    <a:srgbClr val="D20D52"/>
    <a:srgbClr val="FBB03B"/>
    <a:srgbClr val="AE804C"/>
    <a:srgbClr val="05A895"/>
    <a:srgbClr val="A67C52"/>
    <a:srgbClr val="F9B2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85592" autoAdjust="0"/>
  </p:normalViewPr>
  <p:slideViewPr>
    <p:cSldViewPr snapToGrid="0">
      <p:cViewPr varScale="1">
        <p:scale>
          <a:sx n="89" d="100"/>
          <a:sy n="89" d="100"/>
        </p:scale>
        <p:origin x="2094" y="96"/>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0514AB3-0F58-46A1-88C2-FCDA1C287183}" type="datetimeFigureOut">
              <a:rPr lang="en-US" smtClean="0"/>
              <a:t>6/7/2016</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BB7522E4-0F68-4937-8D47-6AD044E71DBB}" type="slidenum">
              <a:rPr lang="en-US" smtClean="0"/>
              <a:t>‹#›</a:t>
            </a:fld>
            <a:endParaRPr lang="en-US"/>
          </a:p>
        </p:txBody>
      </p:sp>
    </p:spTree>
    <p:extLst>
      <p:ext uri="{BB962C8B-B14F-4D97-AF65-F5344CB8AC3E}">
        <p14:creationId xmlns:p14="http://schemas.microsoft.com/office/powerpoint/2010/main" val="1763961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D2849AD0-689F-4A60-B692-4219D3E5B335}" type="datetimeFigureOut">
              <a:rPr lang="en-US" smtClean="0"/>
              <a:t>6/7/2016</a:t>
            </a:fld>
            <a:endParaRPr lang="en-US"/>
          </a:p>
        </p:txBody>
      </p:sp>
      <p:sp>
        <p:nvSpPr>
          <p:cNvPr id="4" name="Slide Image Placeholder 3"/>
          <p:cNvSpPr>
            <a:spLocks noGrp="1" noRot="1" noChangeAspect="1"/>
          </p:cNvSpPr>
          <p:nvPr>
            <p:ph type="sldImg" idx="2"/>
          </p:nvPr>
        </p:nvSpPr>
        <p:spPr>
          <a:xfrm>
            <a:off x="3117850" y="876300"/>
            <a:ext cx="3060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4B0CA043-0597-4EA3-B1BE-5C71D56A617B}" type="slidenum">
              <a:rPr lang="en-US" smtClean="0"/>
              <a:t>‹#›</a:t>
            </a:fld>
            <a:endParaRPr lang="en-US"/>
          </a:p>
        </p:txBody>
      </p:sp>
    </p:spTree>
    <p:extLst>
      <p:ext uri="{BB962C8B-B14F-4D97-AF65-F5344CB8AC3E}">
        <p14:creationId xmlns:p14="http://schemas.microsoft.com/office/powerpoint/2010/main" val="23662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Lisa Rutzick and I am the program manager of the City’s Design Review program.  This presentation is an overview of the design and permitting process with a focus on Design Review.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1</a:t>
            </a:fld>
            <a:endParaRPr lang="en-US"/>
          </a:p>
        </p:txBody>
      </p:sp>
    </p:spTree>
    <p:extLst>
      <p:ext uri="{BB962C8B-B14F-4D97-AF65-F5344CB8AC3E}">
        <p14:creationId xmlns:p14="http://schemas.microsoft.com/office/powerpoint/2010/main" val="900522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Early Design Guidance phase is the first step in Design Review. It includes an analysis of the site and it’s surroundings, and provides options for the massing of the building. The project design should be draft or schematic at this time. The design review board acts to approve a project to advance to the recommendation phase, and an EDG report is prepared.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10</a:t>
            </a:fld>
            <a:endParaRPr lang="en-US"/>
          </a:p>
        </p:txBody>
      </p:sp>
    </p:spTree>
    <p:extLst>
      <p:ext uri="{BB962C8B-B14F-4D97-AF65-F5344CB8AC3E}">
        <p14:creationId xmlns:p14="http://schemas.microsoft.com/office/powerpoint/2010/main" val="238818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Recommendation addresses the details of the proposed building.  This includes materials</a:t>
            </a:r>
            <a:r>
              <a:rPr lang="en-US" baseline="0" dirty="0" smtClean="0"/>
              <a:t> landscaping design and other features. The recommendation phase design must demonstrate responsiveness to the EDG report.  The design review board must vote to approve the design review recommendation for the project to receive a MUP.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11</a:t>
            </a:fld>
            <a:endParaRPr lang="en-US"/>
          </a:p>
        </p:txBody>
      </p:sp>
    </p:spTree>
    <p:extLst>
      <p:ext uri="{BB962C8B-B14F-4D97-AF65-F5344CB8AC3E}">
        <p14:creationId xmlns:p14="http://schemas.microsoft.com/office/powerpoint/2010/main" val="3040239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Earlier I</a:t>
            </a:r>
            <a:r>
              <a:rPr lang="en-US" baseline="0" dirty="0" smtClean="0"/>
              <a:t> mentioned that a goal of design review is to provide flexibility in the application of development standards.  This is done through the approval of Design Review departures.  A Design Review board can grant flexibility for a developer to depart from a rigid zoning code standard only if the developer demonstrates how the proposed design would better meet the intent of an adopted design guideline.  There are a few zoning code standards that can’t be departed from included the height limit and the allowed FAR.  Departures are an important tool to encourage innovative and flexible design solutions that reflect site conditions.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12</a:t>
            </a:fld>
            <a:endParaRPr lang="en-US"/>
          </a:p>
        </p:txBody>
      </p:sp>
    </p:spTree>
    <p:extLst>
      <p:ext uri="{BB962C8B-B14F-4D97-AF65-F5344CB8AC3E}">
        <p14:creationId xmlns:p14="http://schemas.microsoft.com/office/powerpoint/2010/main" val="3963215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a:t>
            </a:r>
            <a:r>
              <a:rPr lang="en-US" baseline="0" dirty="0" smtClean="0"/>
              <a:t> design review is an good way for you to weigh in on the design of new development in your </a:t>
            </a:r>
            <a:r>
              <a:rPr lang="en-US" baseline="0" dirty="0" err="1" smtClean="0"/>
              <a:t>neighoborhood</a:t>
            </a:r>
            <a:r>
              <a:rPr lang="en-US" baseline="0" dirty="0" smtClean="0"/>
              <a:t>.  Design review has a track record of improving the design quality and compatibility of new development with an existing neighborhood.  The program encourages a dialogue between the developer, city staff, and the community. And the program provides flexible design solutions.  I hope to see you will consider participating in the Design Review process for a project in your neighborhood.  Thank you.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13</a:t>
            </a:fld>
            <a:endParaRPr lang="en-US"/>
          </a:p>
        </p:txBody>
      </p:sp>
    </p:spTree>
    <p:extLst>
      <p:ext uri="{BB962C8B-B14F-4D97-AF65-F5344CB8AC3E}">
        <p14:creationId xmlns:p14="http://schemas.microsoft.com/office/powerpoint/2010/main" val="3742937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Earlier I</a:t>
            </a:r>
            <a:r>
              <a:rPr lang="en-US" baseline="0" dirty="0" smtClean="0"/>
              <a:t> mentioned that a goal of design review is to provide flexibility in the application of development standards.  This is done through the approval of Design Review departures.  A Design Review board can grant flexibility for a developer to depart from a rigid zoning code standard only if the developer demonstrates how the proposed design would better meet the intent of an adopted design guideline.  There are a few zoning code standards that can’t be departed from included the height limit and the allowed FAR.  Departures are an important tool to encourage innovative and flexible design solutions that reflect site conditions.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14</a:t>
            </a:fld>
            <a:endParaRPr lang="en-US"/>
          </a:p>
        </p:txBody>
      </p:sp>
    </p:spTree>
    <p:extLst>
      <p:ext uri="{BB962C8B-B14F-4D97-AF65-F5344CB8AC3E}">
        <p14:creationId xmlns:p14="http://schemas.microsoft.com/office/powerpoint/2010/main" val="77439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building a new project in Seattle a developer must secure a Master Use Permit - an overarching land use permit from the City.  The Master Use Permit or “MUP” includes several reviews: a zoning review, design review, environmental review, and other reviews depending on the project.  Members of the community, the developer, and City Planners and Design Review Boards all play important roles in the design process.  Developers propose and design the project, community members provide input, and the Board and city reviews and gives approval for the project before it can be built.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2</a:t>
            </a:fld>
            <a:endParaRPr lang="en-US"/>
          </a:p>
        </p:txBody>
      </p:sp>
    </p:spTree>
    <p:extLst>
      <p:ext uri="{BB962C8B-B14F-4D97-AF65-F5344CB8AC3E}">
        <p14:creationId xmlns:p14="http://schemas.microsoft.com/office/powerpoint/2010/main" val="234740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review is </a:t>
            </a:r>
            <a:r>
              <a:rPr lang="en-US" sz="1200" dirty="0" smtClean="0">
                <a:solidFill>
                  <a:schemeClr val="bg1">
                    <a:lumMod val="50000"/>
                  </a:schemeClr>
                </a:solidFill>
                <a:latin typeface="Trebuchet MS" panose="020B0603020202020204" pitchFamily="34" charset="0"/>
                <a:cs typeface="Helvetica" panose="020B0604020202020204" pitchFamily="34" charset="0"/>
              </a:rPr>
              <a:t>the review of most private new development of commercial, multi-family and mixed use buildings by citizen Design Review Boards (or city staff), for compliance with citywide and neighborhood design guidelines.  </a:t>
            </a:r>
            <a:r>
              <a:rPr lang="en-US" sz="1200" baseline="0" dirty="0" smtClean="0">
                <a:solidFill>
                  <a:schemeClr val="bg1">
                    <a:lumMod val="50000"/>
                  </a:schemeClr>
                </a:solidFill>
                <a:latin typeface="Trebuchet MS" panose="020B0603020202020204" pitchFamily="34" charset="0"/>
                <a:cs typeface="Helvetica" panose="020B0604020202020204" pitchFamily="34" charset="0"/>
              </a:rPr>
              <a:t> </a:t>
            </a:r>
            <a:r>
              <a:rPr lang="en-US" baseline="0" dirty="0" smtClean="0"/>
              <a:t>Only projects that meet thresholds for a certain size are required to have design review.  But most largescale mixed use projects you would see in a neighborhood business district, and most development in an urban village or urban center would be required to have design review.  Single family homes are not required to have design review. Citywide Design Guidelines lay out design principles that apply to the city as a whole.  In addition, 21 neighborhoods have neighborhood-specific design guidelines that lay out design priorities that are unique to local areas.</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3</a:t>
            </a:fld>
            <a:endParaRPr lang="en-US"/>
          </a:p>
        </p:txBody>
      </p:sp>
    </p:spTree>
    <p:extLst>
      <p:ext uri="{BB962C8B-B14F-4D97-AF65-F5344CB8AC3E}">
        <p14:creationId xmlns:p14="http://schemas.microsoft.com/office/powerpoint/2010/main" val="59344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design review is to:</a:t>
            </a:r>
            <a:r>
              <a:rPr lang="en-US" baseline="0" dirty="0" smtClean="0"/>
              <a:t> (read 3 slide statements).  Design Review has been in place since 1994, has reviewed over 1,500 built projects, and reviews over 100 projects per year.  </a:t>
            </a:r>
          </a:p>
        </p:txBody>
      </p:sp>
      <p:sp>
        <p:nvSpPr>
          <p:cNvPr id="4" name="Slide Number Placeholder 3"/>
          <p:cNvSpPr>
            <a:spLocks noGrp="1"/>
          </p:cNvSpPr>
          <p:nvPr>
            <p:ph type="sldNum" sz="quarter" idx="10"/>
          </p:nvPr>
        </p:nvSpPr>
        <p:spPr/>
        <p:txBody>
          <a:bodyPr/>
          <a:lstStyle/>
          <a:p>
            <a:fld id="{4B0CA043-0597-4EA3-B1BE-5C71D56A617B}" type="slidenum">
              <a:rPr lang="en-US" smtClean="0"/>
              <a:t>4</a:t>
            </a:fld>
            <a:endParaRPr lang="en-US"/>
          </a:p>
        </p:txBody>
      </p:sp>
    </p:spTree>
    <p:extLst>
      <p:ext uri="{BB962C8B-B14F-4D97-AF65-F5344CB8AC3E}">
        <p14:creationId xmlns:p14="http://schemas.microsoft.com/office/powerpoint/2010/main" val="388466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a:t>
            </a:r>
            <a:r>
              <a:rPr lang="en-US" baseline="0" dirty="0" smtClean="0"/>
              <a:t> to consider the scope of what design review addresses.  Design review can affect the exterior appearance of a building’s design and it’s materials and colors.  Design review can affect how a building is arranged on a site – which is referred to as “massing”.  And Design Review can affect how a site relates to it’s surroundings and it’s unique location.  An example of that would be placement of a building’s entrance to put a front door facing a public street or important corner.   Design review does not affect the basic amount of development that can be placed on a site – which is prescribed by the zoning.  Design review also can not affect the amount of parking a building must provide or the types of transportation improvements that must be made along with the new building.  Those elements are addressed in environmental review, which we’ll touch on in a minute. </a:t>
            </a:r>
          </a:p>
        </p:txBody>
      </p:sp>
      <p:sp>
        <p:nvSpPr>
          <p:cNvPr id="4" name="Slide Number Placeholder 3"/>
          <p:cNvSpPr>
            <a:spLocks noGrp="1"/>
          </p:cNvSpPr>
          <p:nvPr>
            <p:ph type="sldNum" sz="quarter" idx="10"/>
          </p:nvPr>
        </p:nvSpPr>
        <p:spPr/>
        <p:txBody>
          <a:bodyPr/>
          <a:lstStyle/>
          <a:p>
            <a:fld id="{4B0CA043-0597-4EA3-B1BE-5C71D56A617B}" type="slidenum">
              <a:rPr lang="en-US" smtClean="0"/>
              <a:t>5</a:t>
            </a:fld>
            <a:endParaRPr lang="en-US"/>
          </a:p>
        </p:txBody>
      </p:sp>
    </p:spTree>
    <p:extLst>
      <p:ext uri="{BB962C8B-B14F-4D97-AF65-F5344CB8AC3E}">
        <p14:creationId xmlns:p14="http://schemas.microsoft.com/office/powerpoint/2010/main" val="53299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Design Review purposes the city is divided into 7 district boards.  Each board has 5 members including 1 at large citywide community member, 1 design professional, 1 development representative, 1 district resident, and 1 business representative.  All board members are volunteers and are appointed by the Mayor and Council for a 2 year term.  Design review board meetings are public meetings held in the evening at a location in the district.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6</a:t>
            </a:fld>
            <a:endParaRPr lang="en-US"/>
          </a:p>
        </p:txBody>
      </p:sp>
    </p:spTree>
    <p:extLst>
      <p:ext uri="{BB962C8B-B14F-4D97-AF65-F5344CB8AC3E}">
        <p14:creationId xmlns:p14="http://schemas.microsoft.com/office/powerpoint/2010/main" val="2202517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Environmental </a:t>
            </a:r>
            <a:r>
              <a:rPr lang="en-US" baseline="0" dirty="0" smtClean="0"/>
              <a:t>aspects of a project are evaluated in a State Environmental Policy Act or SEPA review. The SEPA review addresses topics such as (read slide).  Comments form the community on these topics should be submitted to the city’s project planner during a 14 day comment period, and are not a good fit for comment in the Design Review process.  Based on the SEPA review the City determines if the project is likely to have a significant adverse impact on the environment, and if so, the developer would be required to prepare an environmental impact statement or EIS.  An EIS is a more in depth analysis of environmental conditions, and it may identify mitigation measures for the project.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7</a:t>
            </a:fld>
            <a:endParaRPr lang="en-US"/>
          </a:p>
        </p:txBody>
      </p:sp>
    </p:spTree>
    <p:extLst>
      <p:ext uri="{BB962C8B-B14F-4D97-AF65-F5344CB8AC3E}">
        <p14:creationId xmlns:p14="http://schemas.microsoft.com/office/powerpoint/2010/main" val="292534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graphic summarizes the permit process with a focus on Design Review.  There are two phases to Design Review – the Early Design Guidance phase (EDG) and the Recommendation phase, the green boxes on this slide. Both phases have a public meeting, and a chance for public comment.  Before the public meeting for each phase the developer submits a design review packet with images and renderings of it’s proposed design.  Community members can view the packets online.  After the EDG phase and before the Recommendation phase the developer applies for the Master Use Permit.  The MUP application contains the SEPA analysis.  Public notice is provided for each of these steps including a mailing to parties of record for </a:t>
            </a:r>
            <a:r>
              <a:rPr lang="en-US" baseline="0" smtClean="0"/>
              <a:t>the project.  </a:t>
            </a:r>
            <a:r>
              <a:rPr lang="en-US" baseline="0" dirty="0" smtClean="0"/>
              <a:t>After a project receives a design review recommendation the city publishes a MUP decision, and the project can proceed to pursue a building permit.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8</a:t>
            </a:fld>
            <a:endParaRPr lang="en-US"/>
          </a:p>
        </p:txBody>
      </p:sp>
    </p:spTree>
    <p:extLst>
      <p:ext uri="{BB962C8B-B14F-4D97-AF65-F5344CB8AC3E}">
        <p14:creationId xmlns:p14="http://schemas.microsoft.com/office/powerpoint/2010/main" val="3298482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comments are an important part of Design</a:t>
            </a:r>
            <a:r>
              <a:rPr lang="en-US" baseline="0" dirty="0" smtClean="0"/>
              <a:t> Review.  The board considers public comment before it approves a project design.  You can provide your public comment at the EDG or the Recommendation meeting, or with an e-mail or letter to the city’s planner.  The most effective design review comments focus on the project’s design elements, not the amount of development allowed by zoning, or the environmental impacts.  For a design review comment to have the most impact it should reference an approved citywide or neighborhood design guideline. </a:t>
            </a:r>
            <a:endParaRPr lang="en-US" dirty="0"/>
          </a:p>
        </p:txBody>
      </p:sp>
      <p:sp>
        <p:nvSpPr>
          <p:cNvPr id="4" name="Slide Number Placeholder 3"/>
          <p:cNvSpPr>
            <a:spLocks noGrp="1"/>
          </p:cNvSpPr>
          <p:nvPr>
            <p:ph type="sldNum" sz="quarter" idx="10"/>
          </p:nvPr>
        </p:nvSpPr>
        <p:spPr/>
        <p:txBody>
          <a:bodyPr/>
          <a:lstStyle/>
          <a:p>
            <a:fld id="{4B0CA043-0597-4EA3-B1BE-5C71D56A617B}" type="slidenum">
              <a:rPr lang="en-US" smtClean="0"/>
              <a:t>9</a:t>
            </a:fld>
            <a:endParaRPr lang="en-US"/>
          </a:p>
        </p:txBody>
      </p:sp>
    </p:spTree>
    <p:extLst>
      <p:ext uri="{BB962C8B-B14F-4D97-AF65-F5344CB8AC3E}">
        <p14:creationId xmlns:p14="http://schemas.microsoft.com/office/powerpoint/2010/main" val="262043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1"/>
            <a:ext cx="7543800" cy="2705947"/>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40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4833EE0-C0FC-49EF-942D-21E0DC941568}"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281630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33EE0-C0FC-49EF-942D-21E0DC941568}"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814363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413808"/>
            <a:ext cx="2168843" cy="6586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33EE0-C0FC-49EF-942D-21E0DC941568}"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36567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B7CC1-5648-4685-A663-74D254CED9BD}"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8421D-CD29-460C-A72E-7B10BCEB615D}" type="slidenum">
              <a:rPr lang="en-US" smtClean="0"/>
              <a:t>‹#›</a:t>
            </a:fld>
            <a:endParaRPr lang="en-US"/>
          </a:p>
        </p:txBody>
      </p:sp>
    </p:spTree>
    <p:extLst>
      <p:ext uri="{BB962C8B-B14F-4D97-AF65-F5344CB8AC3E}">
        <p14:creationId xmlns:p14="http://schemas.microsoft.com/office/powerpoint/2010/main" val="371735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1" y="0"/>
            <a:ext cx="10058399" cy="1271016"/>
          </a:xfrm>
          <a:prstGeom prst="rect">
            <a:avLst/>
          </a:prstGeom>
          <a:solidFill>
            <a:srgbClr val="05AF9A"/>
          </a:solidFill>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05A895"/>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6648" y="6989166"/>
            <a:ext cx="1230389" cy="78323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4464" y="311783"/>
            <a:ext cx="704877" cy="694057"/>
          </a:xfrm>
          <a:prstGeom prst="rect">
            <a:avLst/>
          </a:prstGeom>
        </p:spPr>
      </p:pic>
      <p:sp>
        <p:nvSpPr>
          <p:cNvPr id="8" name="Title 1"/>
          <p:cNvSpPr txBox="1">
            <a:spLocks/>
          </p:cNvSpPr>
          <p:nvPr userDrawn="1"/>
        </p:nvSpPr>
        <p:spPr>
          <a:xfrm>
            <a:off x="1" y="1252727"/>
            <a:ext cx="10058399" cy="122112"/>
          </a:xfrm>
          <a:prstGeom prst="rect">
            <a:avLst/>
          </a:prstGeom>
          <a:solidFill>
            <a:srgbClr val="FBB03B"/>
          </a:solidFill>
          <a:ln>
            <a:noFill/>
          </a:ln>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05A895"/>
              </a:solidFill>
            </a:endParaRPr>
          </a:p>
        </p:txBody>
      </p:sp>
    </p:spTree>
    <p:extLst>
      <p:ext uri="{BB962C8B-B14F-4D97-AF65-F5344CB8AC3E}">
        <p14:creationId xmlns:p14="http://schemas.microsoft.com/office/powerpoint/2010/main" val="4271741274"/>
      </p:ext>
    </p:extLst>
  </p:cSld>
  <p:clrMapOvr>
    <a:masterClrMapping/>
  </p:clrMapOvr>
  <p:extLst mod="1">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937704"/>
            <a:ext cx="8675370" cy="3233102"/>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86276" y="5201392"/>
            <a:ext cx="8675370" cy="170021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4833EE0-C0FC-49EF-942D-21E0DC941568}"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395236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151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206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833EE0-C0FC-49EF-942D-21E0DC941568}"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3667601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09"/>
            <a:ext cx="8675370" cy="150230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92065" y="1905318"/>
            <a:ext cx="4276130" cy="9337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2065" y="2839085"/>
            <a:ext cx="427613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833EE0-C0FC-49EF-942D-21E0DC941568}"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320397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833EE0-C0FC-49EF-942D-21E0DC941568}"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305129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33EE0-C0FC-49EF-942D-21E0DC941568}"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134265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76130" y="1119082"/>
            <a:ext cx="5092065" cy="55234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833EE0-C0FC-49EF-942D-21E0DC941568}"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251557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76130" y="1119082"/>
            <a:ext cx="5092065" cy="5523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833EE0-C0FC-49EF-942D-21E0DC941568}"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D6512-088C-4325-94D3-D7ED153B68E6}" type="slidenum">
              <a:rPr lang="en-US" smtClean="0"/>
              <a:t>‹#›</a:t>
            </a:fld>
            <a:endParaRPr lang="en-US"/>
          </a:p>
        </p:txBody>
      </p:sp>
    </p:spTree>
    <p:extLst>
      <p:ext uri="{BB962C8B-B14F-4D97-AF65-F5344CB8AC3E}">
        <p14:creationId xmlns:p14="http://schemas.microsoft.com/office/powerpoint/2010/main" val="18697742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1200">
                <a:solidFill>
                  <a:schemeClr val="tx1">
                    <a:tint val="75000"/>
                  </a:schemeClr>
                </a:solidFill>
              </a:defRPr>
            </a:lvl1pPr>
          </a:lstStyle>
          <a:p>
            <a:fld id="{E4833EE0-C0FC-49EF-942D-21E0DC941568}" type="datetimeFigureOut">
              <a:rPr lang="en-US" smtClean="0"/>
              <a:t>6/7/2016</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9FBD6512-088C-4325-94D3-D7ED153B68E6}" type="slidenum">
              <a:rPr lang="en-US" smtClean="0"/>
              <a:t>‹#›</a:t>
            </a:fld>
            <a:endParaRPr lang="en-US"/>
          </a:p>
        </p:txBody>
      </p:sp>
    </p:spTree>
    <p:extLst>
      <p:ext uri="{BB962C8B-B14F-4D97-AF65-F5344CB8AC3E}">
        <p14:creationId xmlns:p14="http://schemas.microsoft.com/office/powerpoint/2010/main" val="74157965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Oval 7"/>
          <p:cNvSpPr/>
          <p:nvPr userDrawn="1"/>
        </p:nvSpPr>
        <p:spPr>
          <a:xfrm>
            <a:off x="125814" y="7267872"/>
            <a:ext cx="386250" cy="386250"/>
          </a:xfrm>
          <a:prstGeom prst="ellipse">
            <a:avLst/>
          </a:prstGeom>
          <a:solidFill>
            <a:srgbClr val="D4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1200">
                <a:solidFill>
                  <a:schemeClr val="tx1">
                    <a:tint val="75000"/>
                  </a:schemeClr>
                </a:solidFill>
              </a:defRPr>
            </a:lvl1pPr>
          </a:lstStyle>
          <a:p>
            <a:fld id="{E4833EE0-C0FC-49EF-942D-21E0DC941568}" type="datetimeFigureOut">
              <a:rPr lang="en-US" smtClean="0"/>
              <a:t>6/7/2016</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9FBD6512-088C-4325-94D3-D7ED153B68E6}" type="slidenum">
              <a:rPr lang="en-US" smtClean="0"/>
              <a:t>‹#›</a:t>
            </a:fld>
            <a:endParaRPr lang="en-US"/>
          </a:p>
        </p:txBody>
      </p:sp>
      <p:sp>
        <p:nvSpPr>
          <p:cNvPr id="7" name="Date Placeholder 3"/>
          <p:cNvSpPr txBox="1">
            <a:spLocks/>
          </p:cNvSpPr>
          <p:nvPr userDrawn="1"/>
        </p:nvSpPr>
        <p:spPr>
          <a:xfrm>
            <a:off x="125814" y="7258728"/>
            <a:ext cx="386250" cy="413808"/>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rgbClr val="D4145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F19A5B0-5630-4C08-8461-097A3BE79675}"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53036073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AF9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505609"/>
            <a:ext cx="7543800" cy="2644834"/>
          </a:xfrm>
        </p:spPr>
        <p:txBody>
          <a:bodyPr>
            <a:normAutofit/>
          </a:bodyPr>
          <a:lstStyle/>
          <a:p>
            <a:r>
              <a:rPr lang="en-US" sz="5800" dirty="0" smtClean="0">
                <a:solidFill>
                  <a:schemeClr val="bg1"/>
                </a:solidFill>
                <a:latin typeface="Arial Rounded MT Bold" panose="020F0704030504030204" pitchFamily="34" charset="0"/>
              </a:rPr>
              <a:t>Land </a:t>
            </a:r>
            <a:r>
              <a:rPr lang="en-US" sz="5800" smtClean="0">
                <a:solidFill>
                  <a:schemeClr val="bg1"/>
                </a:solidFill>
                <a:latin typeface="Arial Rounded MT Bold" panose="020F0704030504030204" pitchFamily="34" charset="0"/>
              </a:rPr>
              <a:t>Use 101:</a:t>
            </a:r>
            <a:r>
              <a:rPr lang="en-US" sz="5800" dirty="0" smtClean="0">
                <a:solidFill>
                  <a:schemeClr val="bg1"/>
                </a:solidFill>
                <a:latin typeface="Arial Rounded MT Bold" panose="020F0704030504030204" pitchFamily="34" charset="0"/>
              </a:rPr>
              <a:t/>
            </a:r>
            <a:br>
              <a:rPr lang="en-US" sz="5800" dirty="0" smtClean="0">
                <a:solidFill>
                  <a:schemeClr val="bg1"/>
                </a:solidFill>
                <a:latin typeface="Arial Rounded MT Bold" panose="020F0704030504030204" pitchFamily="34" charset="0"/>
              </a:rPr>
            </a:br>
            <a:r>
              <a:rPr lang="en-US" sz="5800" dirty="0" smtClean="0">
                <a:solidFill>
                  <a:schemeClr val="bg1"/>
                </a:solidFill>
                <a:latin typeface="Arial Rounded MT Bold" panose="020F0704030504030204" pitchFamily="34" charset="0"/>
              </a:rPr>
              <a:t>The Design Process</a:t>
            </a:r>
            <a:endParaRPr lang="en-US" sz="5800" dirty="0">
              <a:solidFill>
                <a:schemeClr val="bg1"/>
              </a:solidFill>
              <a:latin typeface="Arial Rounded MT Bold" panose="020F0704030504030204" pitchFamily="34" charset="0"/>
            </a:endParaRPr>
          </a:p>
        </p:txBody>
      </p:sp>
      <p:sp>
        <p:nvSpPr>
          <p:cNvPr id="3" name="Subtitle 2"/>
          <p:cNvSpPr>
            <a:spLocks noGrp="1"/>
          </p:cNvSpPr>
          <p:nvPr>
            <p:ph type="subTitle" idx="1"/>
          </p:nvPr>
        </p:nvSpPr>
        <p:spPr>
          <a:xfrm>
            <a:off x="682438" y="3362068"/>
            <a:ext cx="8693524" cy="1059253"/>
          </a:xfrm>
        </p:spPr>
        <p:txBody>
          <a:bodyPr>
            <a:noAutofit/>
          </a:bodyPr>
          <a:lstStyle/>
          <a:p>
            <a:r>
              <a:rPr lang="en-US" sz="3200" b="1" dirty="0" smtClean="0">
                <a:solidFill>
                  <a:srgbClr val="FBB03B"/>
                </a:solidFill>
                <a:latin typeface="+mn-lt"/>
              </a:rPr>
              <a:t>Housing Affordability and Livability Agenda</a:t>
            </a:r>
            <a:endParaRPr lang="en-US" sz="3200" b="1" dirty="0">
              <a:solidFill>
                <a:srgbClr val="FBB03B"/>
              </a:solidFill>
              <a:latin typeface="+mn-lt"/>
            </a:endParaRPr>
          </a:p>
        </p:txBody>
      </p:sp>
      <p:sp>
        <p:nvSpPr>
          <p:cNvPr id="4" name="Rectangle 3"/>
          <p:cNvSpPr/>
          <p:nvPr/>
        </p:nvSpPr>
        <p:spPr>
          <a:xfrm>
            <a:off x="0" y="6863379"/>
            <a:ext cx="10058400" cy="909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4443018"/>
            <a:ext cx="4114800" cy="2619375"/>
          </a:xfrm>
          <a:prstGeom prst="rect">
            <a:avLst/>
          </a:prstGeom>
        </p:spPr>
      </p:pic>
      <p:pic>
        <p:nvPicPr>
          <p:cNvPr id="6" name="DesignRevie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217" y="106680"/>
            <a:ext cx="609600" cy="609600"/>
          </a:xfrm>
          <a:prstGeom prst="rect">
            <a:avLst/>
          </a:prstGeom>
        </p:spPr>
      </p:pic>
    </p:spTree>
    <p:extLst>
      <p:ext uri="{BB962C8B-B14F-4D97-AF65-F5344CB8AC3E}">
        <p14:creationId xmlns:p14="http://schemas.microsoft.com/office/powerpoint/2010/main" val="1377660622"/>
      </p:ext>
    </p:extLst>
  </p:cSld>
  <p:clrMapOvr>
    <a:masterClrMapping/>
  </p:clrMapOvr>
  <mc:AlternateContent xmlns:mc="http://schemas.openxmlformats.org/markup-compatibility/2006">
    <mc:Choice xmlns:p14="http://schemas.microsoft.com/office/powerpoint/2010/main" Requires="p14">
      <p:transition spd="slow" p14:dur="2000" advTm="11169"/>
    </mc:Choice>
    <mc:Fallback>
      <p:transition spd="slow" advTm="11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63"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307" y="1712732"/>
            <a:ext cx="9166754" cy="492443"/>
          </a:xfrm>
          <a:prstGeom prst="rect">
            <a:avLst/>
          </a:prstGeom>
          <a:noFill/>
        </p:spPr>
        <p:txBody>
          <a:bodyPr wrap="square" rtlCol="0">
            <a:spAutoFit/>
          </a:bodyPr>
          <a:lstStyle/>
          <a:p>
            <a:r>
              <a:rPr lang="en-US" sz="2600" b="1" dirty="0" smtClean="0">
                <a:solidFill>
                  <a:srgbClr val="D4145A"/>
                </a:solidFill>
              </a:rPr>
              <a:t>Early Design Guidance Phase</a:t>
            </a:r>
          </a:p>
        </p:txBody>
      </p:sp>
      <p:sp>
        <p:nvSpPr>
          <p:cNvPr id="11" name="TextBox 10"/>
          <p:cNvSpPr txBox="1"/>
          <p:nvPr/>
        </p:nvSpPr>
        <p:spPr>
          <a:xfrm>
            <a:off x="430306" y="4981115"/>
            <a:ext cx="9317823" cy="1969770"/>
          </a:xfrm>
          <a:prstGeom prst="rect">
            <a:avLst/>
          </a:prstGeom>
          <a:noFill/>
        </p:spPr>
        <p:txBody>
          <a:bodyPr wrap="square" rtlCol="0">
            <a:spAutoFit/>
          </a:bodyPr>
          <a:lstStyle/>
          <a:p>
            <a:pPr marL="342900" indent="-288925">
              <a:spcBef>
                <a:spcPts val="600"/>
              </a:spcBef>
              <a:spcAft>
                <a:spcPts val="600"/>
              </a:spcAft>
              <a:buFont typeface="Arial" panose="020B0604020202020204" pitchFamily="34" charset="0"/>
              <a:buChar char="•"/>
            </a:pPr>
            <a:r>
              <a:rPr lang="en-US" sz="2300" dirty="0" smtClean="0"/>
              <a:t>Analysis of the site and its context</a:t>
            </a:r>
          </a:p>
          <a:p>
            <a:pPr marL="342900" indent="-288925">
              <a:spcBef>
                <a:spcPts val="600"/>
              </a:spcBef>
              <a:spcAft>
                <a:spcPts val="600"/>
              </a:spcAft>
              <a:buFont typeface="Arial" panose="020B0604020202020204" pitchFamily="34" charset="0"/>
              <a:buChar char="•"/>
            </a:pPr>
            <a:r>
              <a:rPr lang="en-US" sz="2300" dirty="0" smtClean="0"/>
              <a:t>Exploration of massing</a:t>
            </a:r>
          </a:p>
          <a:p>
            <a:pPr marL="342900" indent="-288925">
              <a:spcBef>
                <a:spcPts val="600"/>
              </a:spcBef>
              <a:spcAft>
                <a:spcPts val="600"/>
              </a:spcAft>
              <a:buFont typeface="Arial" panose="020B0604020202020204" pitchFamily="34" charset="0"/>
              <a:buChar char="•"/>
            </a:pPr>
            <a:r>
              <a:rPr lang="en-US" sz="2300" dirty="0" smtClean="0"/>
              <a:t>Draft / schematic designs</a:t>
            </a:r>
          </a:p>
          <a:p>
            <a:pPr marL="342900" indent="-288925">
              <a:spcBef>
                <a:spcPts val="600"/>
              </a:spcBef>
              <a:spcAft>
                <a:spcPts val="600"/>
              </a:spcAft>
              <a:buFont typeface="Arial" panose="020B0604020202020204" pitchFamily="34" charset="0"/>
              <a:buChar char="•"/>
            </a:pPr>
            <a:r>
              <a:rPr lang="en-US" sz="2300" dirty="0" smtClean="0"/>
              <a:t>Identifies any requested departures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3" y="2564849"/>
            <a:ext cx="10019835" cy="2061552"/>
          </a:xfrm>
          <a:prstGeom prst="rect">
            <a:avLst/>
          </a:prstGeom>
        </p:spPr>
      </p:pic>
      <p:sp>
        <p:nvSpPr>
          <p:cNvPr id="7" name="TextBox 6"/>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Early Design Guidance (EDG)</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302314485"/>
      </p:ext>
    </p:extLst>
  </p:cSld>
  <p:clrMapOvr>
    <a:masterClrMapping/>
  </p:clrMapOvr>
  <mc:AlternateContent xmlns:mc="http://schemas.openxmlformats.org/markup-compatibility/2006">
    <mc:Choice xmlns:p14="http://schemas.microsoft.com/office/powerpoint/2010/main" Requires="p14">
      <p:transition spd="slow" p14:dur="2000" advTm="19787"/>
    </mc:Choice>
    <mc:Fallback>
      <p:transition spd="slow" advTm="1978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307" y="1634026"/>
            <a:ext cx="9166754" cy="492443"/>
          </a:xfrm>
          <a:prstGeom prst="rect">
            <a:avLst/>
          </a:prstGeom>
          <a:noFill/>
        </p:spPr>
        <p:txBody>
          <a:bodyPr wrap="square" rtlCol="0">
            <a:spAutoFit/>
          </a:bodyPr>
          <a:lstStyle/>
          <a:p>
            <a:r>
              <a:rPr lang="en-US" sz="2600" b="1" dirty="0" smtClean="0">
                <a:solidFill>
                  <a:srgbClr val="D4145A"/>
                </a:solidFill>
              </a:rPr>
              <a:t>Design Recommendation Phase</a:t>
            </a:r>
          </a:p>
        </p:txBody>
      </p:sp>
      <p:sp>
        <p:nvSpPr>
          <p:cNvPr id="6" name="TextBox 5"/>
          <p:cNvSpPr txBox="1"/>
          <p:nvPr/>
        </p:nvSpPr>
        <p:spPr>
          <a:xfrm>
            <a:off x="337275" y="5593351"/>
            <a:ext cx="9411898" cy="1461939"/>
          </a:xfrm>
          <a:prstGeom prst="rect">
            <a:avLst/>
          </a:prstGeom>
          <a:noFill/>
        </p:spPr>
        <p:txBody>
          <a:bodyPr wrap="square" rtlCol="0">
            <a:spAutoFit/>
          </a:bodyPr>
          <a:lstStyle/>
          <a:p>
            <a:pPr marL="344488" indent="-290513">
              <a:spcBef>
                <a:spcPts val="600"/>
              </a:spcBef>
              <a:spcAft>
                <a:spcPts val="600"/>
              </a:spcAft>
              <a:buFont typeface="Arial" panose="020B0604020202020204" pitchFamily="34" charset="0"/>
              <a:buChar char="•"/>
            </a:pPr>
            <a:r>
              <a:rPr lang="en-US" sz="2300" dirty="0" smtClean="0"/>
              <a:t>Materials and architectural detailing</a:t>
            </a:r>
          </a:p>
          <a:p>
            <a:pPr marL="342900" indent="-288925">
              <a:spcBef>
                <a:spcPts val="600"/>
              </a:spcBef>
              <a:spcAft>
                <a:spcPts val="600"/>
              </a:spcAft>
              <a:buFont typeface="Arial" panose="020B0604020202020204" pitchFamily="34" charset="0"/>
              <a:buChar char="•"/>
            </a:pPr>
            <a:r>
              <a:rPr lang="en-US" sz="2300" dirty="0" smtClean="0"/>
              <a:t>Landscaping design</a:t>
            </a:r>
          </a:p>
          <a:p>
            <a:pPr marL="342900" indent="-288925">
              <a:spcBef>
                <a:spcPts val="600"/>
              </a:spcBef>
              <a:spcAft>
                <a:spcPts val="600"/>
              </a:spcAft>
              <a:buFont typeface="Arial" panose="020B0604020202020204" pitchFamily="34" charset="0"/>
              <a:buChar char="•"/>
            </a:pPr>
            <a:r>
              <a:rPr lang="en-US" sz="2300" dirty="0" smtClean="0"/>
              <a:t>Responsiveness to previous guidance at EDG</a:t>
            </a:r>
          </a:p>
        </p:txBody>
      </p:sp>
      <p:pic>
        <p:nvPicPr>
          <p:cNvPr id="4" name="Picture 3"/>
          <p:cNvPicPr>
            <a:picLocks noChangeAspect="1"/>
          </p:cNvPicPr>
          <p:nvPr/>
        </p:nvPicPr>
        <p:blipFill rotWithShape="1">
          <a:blip r:embed="rId3"/>
          <a:srcRect l="11372" t="20359" r="11423" b="46282"/>
          <a:stretch/>
        </p:blipFill>
        <p:spPr>
          <a:xfrm>
            <a:off x="336232" y="2231433"/>
            <a:ext cx="9412941" cy="3151991"/>
          </a:xfrm>
          <a:prstGeom prst="rect">
            <a:avLst/>
          </a:prstGeom>
        </p:spPr>
      </p:pic>
      <p:sp>
        <p:nvSpPr>
          <p:cNvPr id="7" name="TextBox 6"/>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Design Recommendation</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4018767787"/>
      </p:ext>
    </p:extLst>
  </p:cSld>
  <p:clrMapOvr>
    <a:masterClrMapping/>
  </p:clrMapOvr>
  <mc:AlternateContent xmlns:mc="http://schemas.openxmlformats.org/markup-compatibility/2006">
    <mc:Choice xmlns:p14="http://schemas.microsoft.com/office/powerpoint/2010/main" Requires="p14">
      <p:transition spd="slow" p14:dur="2000" advTm="23668"/>
    </mc:Choice>
    <mc:Fallback>
      <p:transition spd="slow" advTm="2366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307" y="1743040"/>
            <a:ext cx="9166754" cy="492443"/>
          </a:xfrm>
          <a:prstGeom prst="rect">
            <a:avLst/>
          </a:prstGeom>
          <a:noFill/>
        </p:spPr>
        <p:txBody>
          <a:bodyPr wrap="square" rtlCol="0">
            <a:spAutoFit/>
          </a:bodyPr>
          <a:lstStyle/>
          <a:p>
            <a:r>
              <a:rPr lang="en-US" sz="2600" b="1" dirty="0" smtClean="0">
                <a:solidFill>
                  <a:srgbClr val="D4145A"/>
                </a:solidFill>
              </a:rPr>
              <a:t>What is a departure?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802" y="1622552"/>
            <a:ext cx="4929768" cy="5326888"/>
          </a:xfrm>
          <a:prstGeom prst="rect">
            <a:avLst/>
          </a:prstGeom>
        </p:spPr>
      </p:pic>
      <p:sp>
        <p:nvSpPr>
          <p:cNvPr id="8" name="TextBox 7"/>
          <p:cNvSpPr txBox="1"/>
          <p:nvPr/>
        </p:nvSpPr>
        <p:spPr>
          <a:xfrm>
            <a:off x="430306" y="2355970"/>
            <a:ext cx="4399878" cy="4708981"/>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smtClean="0"/>
              <a:t>A Design Review Board can grant flexibility to “depart” from a zoning code standard</a:t>
            </a:r>
          </a:p>
          <a:p>
            <a:pPr marL="342900" indent="-342900">
              <a:spcBef>
                <a:spcPts val="600"/>
              </a:spcBef>
              <a:spcAft>
                <a:spcPts val="600"/>
              </a:spcAft>
              <a:buFont typeface="Arial" panose="020B0604020202020204" pitchFamily="34" charset="0"/>
              <a:buChar char="•"/>
            </a:pPr>
            <a:r>
              <a:rPr lang="en-US" sz="2400" dirty="0" smtClean="0"/>
              <a:t>The design must improve the project’s ability to meet a design guideline</a:t>
            </a:r>
            <a:endParaRPr lang="en-US" sz="2400" dirty="0"/>
          </a:p>
          <a:p>
            <a:pPr marL="342900" indent="-342900">
              <a:spcBef>
                <a:spcPts val="600"/>
              </a:spcBef>
              <a:spcAft>
                <a:spcPts val="600"/>
              </a:spcAft>
              <a:buFont typeface="Arial" panose="020B0604020202020204" pitchFamily="34" charset="0"/>
              <a:buChar char="•"/>
            </a:pPr>
            <a:r>
              <a:rPr lang="en-US" sz="2400" dirty="0" smtClean="0"/>
              <a:t>Zoning standards from which departures are not allowed are:</a:t>
            </a:r>
          </a:p>
          <a:p>
            <a:pPr marL="800100" lvl="1" indent="-342900">
              <a:spcBef>
                <a:spcPts val="600"/>
              </a:spcBef>
              <a:spcAft>
                <a:spcPts val="600"/>
              </a:spcAft>
              <a:buFont typeface="Arial" panose="020B0604020202020204" pitchFamily="34" charset="0"/>
              <a:buChar char="•"/>
            </a:pPr>
            <a:r>
              <a:rPr lang="en-US" sz="2200" dirty="0" smtClean="0"/>
              <a:t>Height limit</a:t>
            </a:r>
          </a:p>
          <a:p>
            <a:pPr marL="800100" lvl="1" indent="-342900">
              <a:spcBef>
                <a:spcPts val="600"/>
              </a:spcBef>
              <a:spcAft>
                <a:spcPts val="600"/>
              </a:spcAft>
              <a:buFont typeface="Arial" panose="020B0604020202020204" pitchFamily="34" charset="0"/>
              <a:buChar char="•"/>
            </a:pPr>
            <a:r>
              <a:rPr lang="en-US" sz="2200" dirty="0" smtClean="0"/>
              <a:t>Allowed FAR</a:t>
            </a:r>
          </a:p>
        </p:txBody>
      </p:sp>
      <p:sp>
        <p:nvSpPr>
          <p:cNvPr id="7" name="TextBox 6"/>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Design Review Departures</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791196898"/>
      </p:ext>
    </p:extLst>
  </p:cSld>
  <p:clrMapOvr>
    <a:masterClrMapping/>
  </p:clrMapOvr>
  <mc:AlternateContent xmlns:mc="http://schemas.openxmlformats.org/markup-compatibility/2006">
    <mc:Choice xmlns:p14="http://schemas.microsoft.com/office/powerpoint/2010/main" Requires="p14">
      <p:transition spd="slow" p14:dur="2000" advTm="36927"/>
    </mc:Choice>
    <mc:Fallback>
      <p:transition spd="slow" advTm="3692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0307" y="2086983"/>
            <a:ext cx="4281544" cy="3948057"/>
          </a:xfrm>
          <a:prstGeom prst="roundRect">
            <a:avLst/>
          </a:prstGeom>
          <a:solidFill>
            <a:srgbClr val="D20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35357" y="2348999"/>
            <a:ext cx="3882200" cy="3434786"/>
          </a:xfrm>
          <a:prstGeom prst="rect">
            <a:avLst/>
          </a:prstGeom>
          <a:noFill/>
        </p:spPr>
        <p:txBody>
          <a:bodyPr wrap="square" rtlCol="0">
            <a:spAutoFit/>
          </a:bodyPr>
          <a:lstStyle/>
          <a:p>
            <a:pPr>
              <a:spcAft>
                <a:spcPts val="600"/>
              </a:spcAft>
            </a:pPr>
            <a:r>
              <a:rPr lang="en-US" sz="2600" b="1" dirty="0" smtClean="0">
                <a:solidFill>
                  <a:schemeClr val="bg1"/>
                </a:solidFill>
              </a:rPr>
              <a:t>Summary</a:t>
            </a:r>
          </a:p>
          <a:p>
            <a:pPr marL="342900" indent="-288925">
              <a:lnSpc>
                <a:spcPct val="90000"/>
              </a:lnSpc>
              <a:spcBef>
                <a:spcPts val="600"/>
              </a:spcBef>
              <a:spcAft>
                <a:spcPts val="600"/>
              </a:spcAft>
              <a:buFont typeface="Arial" panose="020B0604020202020204" pitchFamily="34" charset="0"/>
              <a:buChar char="•"/>
            </a:pPr>
            <a:r>
              <a:rPr lang="en-US" sz="2400" dirty="0" smtClean="0">
                <a:solidFill>
                  <a:schemeClr val="bg1"/>
                </a:solidFill>
              </a:rPr>
              <a:t>Your chance to weigh in on the design of new development</a:t>
            </a:r>
            <a:endParaRPr lang="en-US" sz="2400" dirty="0">
              <a:solidFill>
                <a:schemeClr val="bg1"/>
              </a:solidFill>
            </a:endParaRPr>
          </a:p>
          <a:p>
            <a:pPr marL="342900" indent="-288925">
              <a:lnSpc>
                <a:spcPct val="90000"/>
              </a:lnSpc>
              <a:spcBef>
                <a:spcPts val="600"/>
              </a:spcBef>
              <a:spcAft>
                <a:spcPts val="600"/>
              </a:spcAft>
              <a:buFont typeface="Arial" panose="020B0604020202020204" pitchFamily="34" charset="0"/>
              <a:buChar char="•"/>
            </a:pPr>
            <a:r>
              <a:rPr lang="en-US" sz="2400" dirty="0" smtClean="0">
                <a:solidFill>
                  <a:schemeClr val="bg1"/>
                </a:solidFill>
              </a:rPr>
              <a:t>Improves design quality and compatibility</a:t>
            </a:r>
          </a:p>
          <a:p>
            <a:pPr marL="342900" indent="-288925">
              <a:lnSpc>
                <a:spcPct val="90000"/>
              </a:lnSpc>
              <a:spcBef>
                <a:spcPts val="600"/>
              </a:spcBef>
              <a:spcAft>
                <a:spcPts val="600"/>
              </a:spcAft>
              <a:buFont typeface="Arial" panose="020B0604020202020204" pitchFamily="34" charset="0"/>
              <a:buChar char="•"/>
            </a:pPr>
            <a:r>
              <a:rPr lang="en-US" sz="2400" dirty="0" smtClean="0">
                <a:solidFill>
                  <a:schemeClr val="bg1"/>
                </a:solidFill>
              </a:rPr>
              <a:t>Creates dialogue</a:t>
            </a:r>
          </a:p>
          <a:p>
            <a:pPr marL="342900" indent="-288925">
              <a:lnSpc>
                <a:spcPct val="90000"/>
              </a:lnSpc>
              <a:spcBef>
                <a:spcPts val="600"/>
              </a:spcBef>
              <a:spcAft>
                <a:spcPts val="600"/>
              </a:spcAft>
              <a:buFont typeface="Arial" panose="020B0604020202020204" pitchFamily="34" charset="0"/>
              <a:buChar char="•"/>
            </a:pPr>
            <a:r>
              <a:rPr lang="en-US" sz="2400" dirty="0" smtClean="0">
                <a:solidFill>
                  <a:schemeClr val="bg1"/>
                </a:solidFill>
              </a:rPr>
              <a:t>Provides flexibility </a:t>
            </a:r>
            <a:endParaRPr lang="en-US" sz="24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080" y="1548384"/>
            <a:ext cx="4898571" cy="5334000"/>
          </a:xfrm>
          <a:prstGeom prst="rect">
            <a:avLst/>
          </a:prstGeom>
        </p:spPr>
      </p:pic>
      <p:sp>
        <p:nvSpPr>
          <p:cNvPr id="6" name="TextBox 5"/>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Design Review</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825794998"/>
      </p:ext>
    </p:extLst>
  </p:cSld>
  <p:clrMapOvr>
    <a:masterClrMapping/>
  </p:clrMapOvr>
  <mc:AlternateContent xmlns:mc="http://schemas.openxmlformats.org/markup-compatibility/2006">
    <mc:Choice xmlns:p14="http://schemas.microsoft.com/office/powerpoint/2010/main" Requires="p14">
      <p:transition spd="slow" p14:dur="2000" advTm="23492"/>
    </mc:Choice>
    <mc:Fallback>
      <p:transition spd="slow" advTm="2349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457" y="1851152"/>
            <a:ext cx="4929768" cy="5326888"/>
          </a:xfrm>
          <a:prstGeom prst="rect">
            <a:avLst/>
          </a:prstGeom>
        </p:spPr>
      </p:pic>
      <p:sp>
        <p:nvSpPr>
          <p:cNvPr id="7" name="TextBox 6"/>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Thank you</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977555545"/>
      </p:ext>
    </p:extLst>
  </p:cSld>
  <p:clrMapOvr>
    <a:masterClrMapping/>
  </p:clrMapOvr>
  <mc:AlternateContent xmlns:mc="http://schemas.openxmlformats.org/markup-compatibility/2006">
    <mc:Choice xmlns:p14="http://schemas.microsoft.com/office/powerpoint/2010/main" Requires="p14">
      <p:transition spd="slow" p14:dur="2000" advTm="4961"/>
    </mc:Choice>
    <mc:Fallback>
      <p:transition spd="slow" advTm="496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5768" y="1579719"/>
            <a:ext cx="9206865" cy="5729032"/>
          </a:xfrm>
        </p:spPr>
        <p:txBody>
          <a:bodyPr>
            <a:normAutofit/>
          </a:bodyPr>
          <a:lstStyle/>
          <a:p>
            <a:pPr marL="0" indent="0">
              <a:buNone/>
            </a:pPr>
            <a:r>
              <a:rPr lang="en-US" sz="3200" b="1" dirty="0" smtClean="0">
                <a:solidFill>
                  <a:srgbClr val="D4145A"/>
                </a:solidFill>
              </a:rPr>
              <a:t>Before building a new project in Seattle, a developer must secure a Master Use Permit (MUP) from the City.</a:t>
            </a:r>
          </a:p>
          <a:p>
            <a:pPr marL="0" indent="0">
              <a:buNone/>
            </a:pPr>
            <a:endParaRPr lang="en-US" sz="3200" b="1" dirty="0">
              <a:solidFill>
                <a:srgbClr val="D4145A"/>
              </a:solidFill>
            </a:endParaRPr>
          </a:p>
          <a:p>
            <a:pPr marL="0" indent="0">
              <a:buNone/>
            </a:pPr>
            <a:r>
              <a:rPr lang="en-US" sz="3200" b="1" dirty="0" smtClean="0">
                <a:solidFill>
                  <a:srgbClr val="D4145A"/>
                </a:solidFill>
              </a:rPr>
              <a:t>The MUP includes:</a:t>
            </a:r>
          </a:p>
          <a:p>
            <a:r>
              <a:rPr lang="en-US" sz="2300" dirty="0" smtClean="0"/>
              <a:t>Zoning Review</a:t>
            </a:r>
          </a:p>
          <a:p>
            <a:r>
              <a:rPr lang="en-US" sz="2300" dirty="0" smtClean="0"/>
              <a:t>Design Review</a:t>
            </a:r>
          </a:p>
          <a:p>
            <a:r>
              <a:rPr lang="en-US" sz="2300" dirty="0" smtClean="0"/>
              <a:t>Environmental Review</a:t>
            </a:r>
          </a:p>
          <a:p>
            <a:r>
              <a:rPr lang="en-US" sz="2300" dirty="0" smtClean="0"/>
              <a:t>Other </a:t>
            </a:r>
            <a:r>
              <a:rPr lang="en-US" sz="1400" dirty="0" smtClean="0"/>
              <a:t>(depending on the project)</a:t>
            </a:r>
          </a:p>
        </p:txBody>
      </p:sp>
      <p:pic>
        <p:nvPicPr>
          <p:cNvPr id="7" name="Picture 6"/>
          <p:cNvPicPr>
            <a:picLocks noChangeAspect="1"/>
          </p:cNvPicPr>
          <p:nvPr/>
        </p:nvPicPr>
        <p:blipFill rotWithShape="1">
          <a:blip r:embed="rId3"/>
          <a:srcRect l="28050" t="57701" r="29950" b="11278"/>
          <a:stretch/>
        </p:blipFill>
        <p:spPr>
          <a:xfrm>
            <a:off x="4511993" y="3394554"/>
            <a:ext cx="5120640" cy="2931090"/>
          </a:xfrm>
          <a:prstGeom prst="rect">
            <a:avLst/>
          </a:prstGeom>
        </p:spPr>
      </p:pic>
      <p:sp>
        <p:nvSpPr>
          <p:cNvPr id="9" name="TextBox 8"/>
          <p:cNvSpPr txBox="1"/>
          <p:nvPr/>
        </p:nvSpPr>
        <p:spPr>
          <a:xfrm>
            <a:off x="6187857" y="3025223"/>
            <a:ext cx="2680570" cy="369332"/>
          </a:xfrm>
          <a:prstGeom prst="rect">
            <a:avLst/>
          </a:prstGeom>
          <a:noFill/>
        </p:spPr>
        <p:txBody>
          <a:bodyPr wrap="square" rtlCol="0">
            <a:spAutoFit/>
          </a:bodyPr>
          <a:lstStyle/>
          <a:p>
            <a:r>
              <a:rPr lang="en-US" dirty="0" smtClean="0">
                <a:latin typeface="Arial Rounded MT Bold" panose="020F0704030504030204" pitchFamily="34" charset="0"/>
              </a:rPr>
              <a:t>Community</a:t>
            </a:r>
            <a:endParaRPr lang="en-US" dirty="0">
              <a:latin typeface="Arial Rounded MT Bold" panose="020F0704030504030204" pitchFamily="34" charset="0"/>
            </a:endParaRPr>
          </a:p>
        </p:txBody>
      </p:sp>
      <p:sp>
        <p:nvSpPr>
          <p:cNvPr id="16" name="TextBox 15"/>
          <p:cNvSpPr txBox="1"/>
          <p:nvPr/>
        </p:nvSpPr>
        <p:spPr>
          <a:xfrm>
            <a:off x="4228905" y="6325644"/>
            <a:ext cx="2680570" cy="646331"/>
          </a:xfrm>
          <a:prstGeom prst="rect">
            <a:avLst/>
          </a:prstGeom>
          <a:noFill/>
        </p:spPr>
        <p:txBody>
          <a:bodyPr wrap="square" rtlCol="0">
            <a:spAutoFit/>
          </a:bodyPr>
          <a:lstStyle/>
          <a:p>
            <a:pPr algn="ctr"/>
            <a:r>
              <a:rPr lang="en-US" dirty="0" smtClean="0">
                <a:latin typeface="Arial Rounded MT Bold" panose="020F0704030504030204" pitchFamily="34" charset="0"/>
              </a:rPr>
              <a:t>City Permit Review &amp; </a:t>
            </a:r>
          </a:p>
          <a:p>
            <a:pPr algn="ctr"/>
            <a:r>
              <a:rPr lang="en-US" dirty="0" smtClean="0">
                <a:latin typeface="Arial Rounded MT Bold" panose="020F0704030504030204" pitchFamily="34" charset="0"/>
              </a:rPr>
              <a:t>Design Review Boards</a:t>
            </a:r>
            <a:endParaRPr lang="en-US" dirty="0">
              <a:latin typeface="Arial Rounded MT Bold" panose="020F0704030504030204" pitchFamily="34" charset="0"/>
            </a:endParaRPr>
          </a:p>
        </p:txBody>
      </p:sp>
      <p:sp>
        <p:nvSpPr>
          <p:cNvPr id="17" name="TextBox 16"/>
          <p:cNvSpPr txBox="1"/>
          <p:nvPr/>
        </p:nvSpPr>
        <p:spPr>
          <a:xfrm>
            <a:off x="6784214" y="6325643"/>
            <a:ext cx="2680570" cy="646331"/>
          </a:xfrm>
          <a:prstGeom prst="rect">
            <a:avLst/>
          </a:prstGeom>
          <a:noFill/>
        </p:spPr>
        <p:txBody>
          <a:bodyPr wrap="square" rtlCol="0">
            <a:spAutoFit/>
          </a:bodyPr>
          <a:lstStyle/>
          <a:p>
            <a:pPr algn="ctr"/>
            <a:r>
              <a:rPr lang="en-US" dirty="0" smtClean="0">
                <a:latin typeface="Arial Rounded MT Bold" panose="020F0704030504030204" pitchFamily="34" charset="0"/>
              </a:rPr>
              <a:t>Development </a:t>
            </a:r>
          </a:p>
          <a:p>
            <a:pPr algn="ctr"/>
            <a:r>
              <a:rPr lang="en-US" dirty="0" smtClean="0">
                <a:latin typeface="Arial Rounded MT Bold" panose="020F0704030504030204" pitchFamily="34" charset="0"/>
              </a:rPr>
              <a:t>Team</a:t>
            </a:r>
            <a:endParaRPr lang="en-US" dirty="0">
              <a:latin typeface="Arial Rounded MT Bold" panose="020F0704030504030204" pitchFamily="34" charset="0"/>
            </a:endParaRPr>
          </a:p>
        </p:txBody>
      </p:sp>
      <p:sp>
        <p:nvSpPr>
          <p:cNvPr id="13" name="Right Arrow 12"/>
          <p:cNvSpPr/>
          <p:nvPr/>
        </p:nvSpPr>
        <p:spPr>
          <a:xfrm rot="10800000">
            <a:off x="2843408" y="4565623"/>
            <a:ext cx="1481166" cy="481369"/>
          </a:xfrm>
          <a:prstGeom prst="rightArrow">
            <a:avLst/>
          </a:prstGeom>
          <a:solidFill>
            <a:srgbClr val="FBB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The design process</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775091980"/>
      </p:ext>
    </p:extLst>
  </p:cSld>
  <p:clrMapOvr>
    <a:masterClrMapping/>
  </p:clrMapOvr>
  <mc:AlternateContent xmlns:mc="http://schemas.openxmlformats.org/markup-compatibility/2006">
    <mc:Choice xmlns:p14="http://schemas.microsoft.com/office/powerpoint/2010/main" Requires="p14">
      <p:transition spd="slow" p14:dur="2000" advTm="36319"/>
    </mc:Choice>
    <mc:Fallback>
      <p:transition spd="slow" advTm="3631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0307" y="1861005"/>
            <a:ext cx="4598893" cy="5729032"/>
          </a:xfrm>
        </p:spPr>
        <p:txBody>
          <a:bodyPr>
            <a:normAutofit/>
          </a:bodyPr>
          <a:lstStyle/>
          <a:p>
            <a:pPr marL="0" indent="0">
              <a:buNone/>
            </a:pPr>
            <a:r>
              <a:rPr lang="en-US" sz="3200" b="1" dirty="0" smtClean="0">
                <a:solidFill>
                  <a:srgbClr val="D4145A"/>
                </a:solidFill>
              </a:rPr>
              <a:t>What is Design Review?</a:t>
            </a:r>
          </a:p>
          <a:p>
            <a:pPr marL="0" indent="0">
              <a:buNone/>
            </a:pPr>
            <a:r>
              <a:rPr lang="en-US" dirty="0" smtClean="0">
                <a:latin typeface="+mj-lt"/>
                <a:cs typeface="Helvetica" panose="020B0604020202020204" pitchFamily="34" charset="0"/>
              </a:rPr>
              <a:t>The </a:t>
            </a:r>
            <a:r>
              <a:rPr lang="en-US" dirty="0">
                <a:latin typeface="+mj-lt"/>
                <a:cs typeface="Helvetica" panose="020B0604020202020204" pitchFamily="34" charset="0"/>
              </a:rPr>
              <a:t>review of </a:t>
            </a:r>
            <a:r>
              <a:rPr lang="en-US" dirty="0" smtClean="0">
                <a:latin typeface="+mj-lt"/>
                <a:cs typeface="Helvetica" panose="020B0604020202020204" pitchFamily="34" charset="0"/>
              </a:rPr>
              <a:t>most </a:t>
            </a:r>
            <a:r>
              <a:rPr lang="en-US" dirty="0">
                <a:latin typeface="+mj-lt"/>
                <a:cs typeface="Helvetica" panose="020B0604020202020204" pitchFamily="34" charset="0"/>
              </a:rPr>
              <a:t>private new development of commercial, </a:t>
            </a:r>
            <a:r>
              <a:rPr lang="en-US" dirty="0" smtClean="0">
                <a:latin typeface="+mj-lt"/>
                <a:cs typeface="Helvetica" panose="020B0604020202020204" pitchFamily="34" charset="0"/>
              </a:rPr>
              <a:t>multifamily </a:t>
            </a:r>
            <a:r>
              <a:rPr lang="en-US" dirty="0">
                <a:latin typeface="+mj-lt"/>
                <a:cs typeface="Helvetica" panose="020B0604020202020204" pitchFamily="34" charset="0"/>
              </a:rPr>
              <a:t>and </a:t>
            </a:r>
            <a:r>
              <a:rPr lang="en-US" dirty="0" smtClean="0">
                <a:latin typeface="+mj-lt"/>
                <a:cs typeface="Helvetica" panose="020B0604020202020204" pitchFamily="34" charset="0"/>
              </a:rPr>
              <a:t>mixed-use </a:t>
            </a:r>
            <a:r>
              <a:rPr lang="en-US" dirty="0">
                <a:latin typeface="+mj-lt"/>
                <a:cs typeface="Helvetica" panose="020B0604020202020204" pitchFamily="34" charset="0"/>
              </a:rPr>
              <a:t>buildings by citizen Design Review Boards (or </a:t>
            </a:r>
            <a:r>
              <a:rPr lang="en-US" dirty="0" smtClean="0">
                <a:latin typeface="+mj-lt"/>
                <a:cs typeface="Helvetica" panose="020B0604020202020204" pitchFamily="34" charset="0"/>
              </a:rPr>
              <a:t>City </a:t>
            </a:r>
            <a:r>
              <a:rPr lang="en-US" dirty="0">
                <a:latin typeface="+mj-lt"/>
                <a:cs typeface="Helvetica" panose="020B0604020202020204" pitchFamily="34" charset="0"/>
              </a:rPr>
              <a:t>staff</a:t>
            </a:r>
            <a:r>
              <a:rPr lang="en-US" dirty="0" smtClean="0">
                <a:latin typeface="+mj-lt"/>
                <a:cs typeface="Helvetica" panose="020B0604020202020204" pitchFamily="34" charset="0"/>
              </a:rPr>
              <a:t>) </a:t>
            </a:r>
            <a:r>
              <a:rPr lang="en-US" dirty="0">
                <a:latin typeface="+mj-lt"/>
                <a:cs typeface="Helvetica" panose="020B0604020202020204" pitchFamily="34" charset="0"/>
              </a:rPr>
              <a:t>for compliance with citywide and neighborhood design guidelines.  </a:t>
            </a:r>
          </a:p>
          <a:p>
            <a:pPr marL="0" indent="0">
              <a:buNone/>
            </a:pPr>
            <a:endParaRPr lang="en-US" sz="3600" b="1" dirty="0" smtClean="0">
              <a:latin typeface="+mj-lt"/>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24" t="9690" r="32703" b="21250"/>
          <a:stretch/>
        </p:blipFill>
        <p:spPr bwMode="auto">
          <a:xfrm>
            <a:off x="5237018" y="1511146"/>
            <a:ext cx="4360043" cy="558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The design process</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989405339"/>
      </p:ext>
    </p:extLst>
  </p:cSld>
  <p:clrMapOvr>
    <a:masterClrMapping/>
  </p:clrMapOvr>
  <mc:AlternateContent xmlns:mc="http://schemas.openxmlformats.org/markup-compatibility/2006">
    <mc:Choice xmlns:p14="http://schemas.microsoft.com/office/powerpoint/2010/main" Requires="p14">
      <p:transition spd="slow" p14:dur="2000" advTm="44832"/>
    </mc:Choice>
    <mc:Fallback>
      <p:transition spd="slow" advTm="4483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8196" y="2302959"/>
            <a:ext cx="4673405" cy="3118803"/>
          </a:xfrm>
          <a:prstGeom prst="rect">
            <a:avLst/>
          </a:prstGeom>
          <a:noFill/>
        </p:spPr>
        <p:txBody>
          <a:bodyPr wrap="square" rtlCol="0">
            <a:spAutoFit/>
          </a:bodyPr>
          <a:lstStyle/>
          <a:p>
            <a:pPr marL="344488" indent="-344488">
              <a:spcAft>
                <a:spcPts val="1000"/>
              </a:spcAft>
              <a:buFont typeface="+mj-lt"/>
              <a:buAutoNum type="arabicPeriod"/>
            </a:pPr>
            <a:r>
              <a:rPr lang="en-US" sz="2000" dirty="0" smtClean="0">
                <a:latin typeface="+mj-lt"/>
                <a:cs typeface="Helvetica" panose="020B0604020202020204" pitchFamily="34" charset="0"/>
              </a:rPr>
              <a:t>Encourage </a:t>
            </a:r>
            <a:r>
              <a:rPr lang="en-US" sz="2000" b="1" dirty="0" smtClean="0">
                <a:solidFill>
                  <a:srgbClr val="05AF9A"/>
                </a:solidFill>
                <a:latin typeface="+mj-lt"/>
                <a:cs typeface="Helvetica" panose="020B0604020202020204" pitchFamily="34" charset="0"/>
              </a:rPr>
              <a:t>better design</a:t>
            </a:r>
            <a:r>
              <a:rPr lang="en-US" sz="2000" dirty="0" smtClean="0">
                <a:solidFill>
                  <a:srgbClr val="05AF9A"/>
                </a:solidFill>
                <a:latin typeface="+mj-lt"/>
                <a:cs typeface="Helvetica" panose="020B0604020202020204" pitchFamily="34" charset="0"/>
              </a:rPr>
              <a:t> </a:t>
            </a:r>
            <a:r>
              <a:rPr lang="en-US" sz="2000" dirty="0" smtClean="0">
                <a:latin typeface="+mj-lt"/>
                <a:cs typeface="Helvetica" panose="020B0604020202020204" pitchFamily="34" charset="0"/>
              </a:rPr>
              <a:t>to ensure new development enhances the city and fits into neighborhoods</a:t>
            </a:r>
          </a:p>
          <a:p>
            <a:pPr marL="344488" indent="-344488">
              <a:spcAft>
                <a:spcPts val="1000"/>
              </a:spcAft>
              <a:buFont typeface="+mj-lt"/>
              <a:buAutoNum type="arabicPeriod"/>
            </a:pPr>
            <a:r>
              <a:rPr lang="en-US" sz="2000" dirty="0" smtClean="0">
                <a:latin typeface="+mj-lt"/>
                <a:cs typeface="Helvetica" panose="020B0604020202020204" pitchFamily="34" charset="0"/>
              </a:rPr>
              <a:t>Provides </a:t>
            </a:r>
            <a:r>
              <a:rPr lang="en-US" sz="2000" b="1" dirty="0" smtClean="0">
                <a:solidFill>
                  <a:srgbClr val="05AF9A"/>
                </a:solidFill>
                <a:latin typeface="+mj-lt"/>
                <a:cs typeface="Helvetica" panose="020B0604020202020204" pitchFamily="34" charset="0"/>
              </a:rPr>
              <a:t>flexibility</a:t>
            </a:r>
            <a:r>
              <a:rPr lang="en-US" sz="2000" dirty="0" smtClean="0">
                <a:solidFill>
                  <a:srgbClr val="05AF9A"/>
                </a:solidFill>
                <a:latin typeface="+mj-lt"/>
                <a:cs typeface="Helvetica" panose="020B0604020202020204" pitchFamily="34" charset="0"/>
              </a:rPr>
              <a:t> </a:t>
            </a:r>
            <a:r>
              <a:rPr lang="en-US" sz="2000" dirty="0" smtClean="0">
                <a:latin typeface="+mj-lt"/>
                <a:cs typeface="Helvetica" panose="020B0604020202020204" pitchFamily="34" charset="0"/>
              </a:rPr>
              <a:t>in application of development standards</a:t>
            </a:r>
          </a:p>
          <a:p>
            <a:pPr marL="344488" indent="-344488">
              <a:spcAft>
                <a:spcPts val="1000"/>
              </a:spcAft>
              <a:buFont typeface="+mj-lt"/>
              <a:buAutoNum type="arabicPeriod"/>
            </a:pPr>
            <a:r>
              <a:rPr lang="en-US" sz="2000" dirty="0" smtClean="0">
                <a:latin typeface="+mj-lt"/>
                <a:cs typeface="Helvetica" panose="020B0604020202020204" pitchFamily="34" charset="0"/>
              </a:rPr>
              <a:t>Improve </a:t>
            </a:r>
            <a:r>
              <a:rPr lang="en-US" sz="2000" b="1" dirty="0" smtClean="0">
                <a:solidFill>
                  <a:srgbClr val="05AF9A"/>
                </a:solidFill>
                <a:latin typeface="+mj-lt"/>
                <a:cs typeface="Helvetica" panose="020B0604020202020204" pitchFamily="34" charset="0"/>
              </a:rPr>
              <a:t>communication</a:t>
            </a:r>
            <a:r>
              <a:rPr lang="en-US" sz="2000" dirty="0" smtClean="0">
                <a:solidFill>
                  <a:srgbClr val="05AF9A"/>
                </a:solidFill>
                <a:latin typeface="+mj-lt"/>
                <a:cs typeface="Helvetica" panose="020B0604020202020204" pitchFamily="34" charset="0"/>
              </a:rPr>
              <a:t> </a:t>
            </a:r>
            <a:r>
              <a:rPr lang="en-US" sz="2000" dirty="0" smtClean="0">
                <a:latin typeface="+mj-lt"/>
                <a:cs typeface="Helvetica" panose="020B0604020202020204" pitchFamily="34" charset="0"/>
              </a:rPr>
              <a:t>and mutual understanding among developers, neighborhoods, and the City</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465" y="1909171"/>
            <a:ext cx="3716765" cy="3823309"/>
          </a:xfrm>
          <a:prstGeom prst="rect">
            <a:avLst/>
          </a:prstGeom>
        </p:spPr>
      </p:pic>
      <p:sp>
        <p:nvSpPr>
          <p:cNvPr id="20" name="TextBox 19"/>
          <p:cNvSpPr txBox="1"/>
          <p:nvPr/>
        </p:nvSpPr>
        <p:spPr>
          <a:xfrm>
            <a:off x="508196" y="1616337"/>
            <a:ext cx="8254803" cy="584775"/>
          </a:xfrm>
          <a:prstGeom prst="rect">
            <a:avLst/>
          </a:prstGeom>
          <a:noFill/>
        </p:spPr>
        <p:txBody>
          <a:bodyPr wrap="square" rtlCol="0">
            <a:spAutoFit/>
          </a:bodyPr>
          <a:lstStyle/>
          <a:p>
            <a:r>
              <a:rPr lang="en-US" sz="3200" b="1" dirty="0" smtClean="0">
                <a:solidFill>
                  <a:srgbClr val="D4145A"/>
                </a:solidFill>
              </a:rPr>
              <a:t>Purpose</a:t>
            </a:r>
            <a:endParaRPr lang="en-US" dirty="0" smtClean="0">
              <a:solidFill>
                <a:schemeClr val="bg1">
                  <a:lumMod val="50000"/>
                </a:schemeClr>
              </a:solidFill>
              <a:latin typeface="Trebuchet MS" panose="020B0603020202020204" pitchFamily="34" charset="0"/>
              <a:cs typeface="Helvetica" panose="020B0604020202020204" pitchFamily="34" charset="0"/>
            </a:endParaRPr>
          </a:p>
        </p:txBody>
      </p:sp>
      <p:sp>
        <p:nvSpPr>
          <p:cNvPr id="21" name="TextBox 20"/>
          <p:cNvSpPr txBox="1"/>
          <p:nvPr/>
        </p:nvSpPr>
        <p:spPr>
          <a:xfrm>
            <a:off x="430306" y="5357755"/>
            <a:ext cx="5093671" cy="584775"/>
          </a:xfrm>
          <a:prstGeom prst="rect">
            <a:avLst/>
          </a:prstGeom>
          <a:noFill/>
        </p:spPr>
        <p:txBody>
          <a:bodyPr wrap="square" rtlCol="0">
            <a:spAutoFit/>
          </a:bodyPr>
          <a:lstStyle/>
          <a:p>
            <a:r>
              <a:rPr lang="en-US" sz="3200" b="1" dirty="0" smtClean="0">
                <a:solidFill>
                  <a:srgbClr val="D4145A"/>
                </a:solidFill>
              </a:rPr>
              <a:t>History</a:t>
            </a:r>
            <a:endParaRPr lang="en-US" dirty="0" smtClean="0">
              <a:solidFill>
                <a:schemeClr val="bg1">
                  <a:lumMod val="50000"/>
                </a:schemeClr>
              </a:solidFill>
              <a:latin typeface="Trebuchet MS" panose="020B0603020202020204" pitchFamily="34" charset="0"/>
              <a:cs typeface="Helvetica" panose="020B0604020202020204" pitchFamily="34" charset="0"/>
            </a:endParaRPr>
          </a:p>
        </p:txBody>
      </p:sp>
      <p:sp>
        <p:nvSpPr>
          <p:cNvPr id="22" name="TextBox 21"/>
          <p:cNvSpPr txBox="1"/>
          <p:nvPr/>
        </p:nvSpPr>
        <p:spPr>
          <a:xfrm>
            <a:off x="508196" y="5952263"/>
            <a:ext cx="6343542" cy="1272143"/>
          </a:xfrm>
          <a:prstGeom prst="rect">
            <a:avLst/>
          </a:prstGeom>
          <a:noFill/>
        </p:spPr>
        <p:txBody>
          <a:bodyPr wrap="square" rtlCol="0">
            <a:spAutoFit/>
          </a:bodyPr>
          <a:lstStyle/>
          <a:p>
            <a:pPr marL="344488" indent="-225425">
              <a:spcAft>
                <a:spcPts val="1000"/>
              </a:spcAft>
              <a:buFont typeface="Arial" panose="020B0604020202020204" pitchFamily="34" charset="0"/>
              <a:buChar char="•"/>
            </a:pPr>
            <a:r>
              <a:rPr lang="en-US" sz="2000" dirty="0" smtClean="0">
                <a:latin typeface="+mj-lt"/>
                <a:cs typeface="Helvetica" panose="020B0604020202020204" pitchFamily="34" charset="0"/>
              </a:rPr>
              <a:t>In place since 1994</a:t>
            </a:r>
          </a:p>
          <a:p>
            <a:pPr marL="344488" indent="-225425">
              <a:spcAft>
                <a:spcPts val="1000"/>
              </a:spcAft>
              <a:buFont typeface="Arial" panose="020B0604020202020204" pitchFamily="34" charset="0"/>
              <a:buChar char="•"/>
            </a:pPr>
            <a:r>
              <a:rPr lang="en-US" sz="2000" dirty="0" smtClean="0">
                <a:latin typeface="+mj-lt"/>
                <a:cs typeface="Helvetica" panose="020B0604020202020204" pitchFamily="34" charset="0"/>
              </a:rPr>
              <a:t>Reviewed </a:t>
            </a:r>
            <a:r>
              <a:rPr lang="en-US" sz="2000" dirty="0">
                <a:latin typeface="+mj-lt"/>
                <a:cs typeface="Helvetica" panose="020B0604020202020204" pitchFamily="34" charset="0"/>
              </a:rPr>
              <a:t>over 1,500 </a:t>
            </a:r>
            <a:r>
              <a:rPr lang="en-US" sz="2000" dirty="0" smtClean="0">
                <a:latin typeface="+mj-lt"/>
                <a:cs typeface="Helvetica" panose="020B0604020202020204" pitchFamily="34" charset="0"/>
              </a:rPr>
              <a:t>built projects in Seattle</a:t>
            </a:r>
          </a:p>
          <a:p>
            <a:pPr marL="344488" indent="-225425">
              <a:spcAft>
                <a:spcPts val="1000"/>
              </a:spcAft>
              <a:buFont typeface="Arial" panose="020B0604020202020204" pitchFamily="34" charset="0"/>
              <a:buChar char="•"/>
            </a:pPr>
            <a:r>
              <a:rPr lang="en-US" sz="2000" dirty="0" smtClean="0">
                <a:latin typeface="+mj-lt"/>
                <a:cs typeface="Helvetica" panose="020B0604020202020204" pitchFamily="34" charset="0"/>
              </a:rPr>
              <a:t>Reviews over 100 projects a </a:t>
            </a:r>
            <a:r>
              <a:rPr lang="en-US" sz="2000" dirty="0" smtClean="0">
                <a:latin typeface="+mj-lt"/>
                <a:cs typeface="Helvetica" panose="020B0604020202020204" pitchFamily="34" charset="0"/>
              </a:rPr>
              <a:t>year</a:t>
            </a:r>
            <a:endParaRPr lang="en-US" sz="2000" dirty="0" smtClean="0">
              <a:latin typeface="+mj-lt"/>
              <a:cs typeface="Helvetica" panose="020B0604020202020204" pitchFamily="34" charset="0"/>
            </a:endParaRPr>
          </a:p>
        </p:txBody>
      </p:sp>
      <p:sp>
        <p:nvSpPr>
          <p:cNvPr id="9" name="TextBox 8"/>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Design Review overview</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321016646"/>
      </p:ext>
    </p:extLst>
  </p:cSld>
  <p:clrMapOvr>
    <a:masterClrMapping/>
  </p:clrMapOvr>
  <mc:AlternateContent xmlns:mc="http://schemas.openxmlformats.org/markup-compatibility/2006">
    <mc:Choice xmlns:p14="http://schemas.microsoft.com/office/powerpoint/2010/main" Requires="p14">
      <p:transition spd="slow" p14:dur="2000" advTm="27756"/>
    </mc:Choice>
    <mc:Fallback>
      <p:transition spd="slow" advTm="2775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0307" y="1693004"/>
            <a:ext cx="9378457" cy="584775"/>
          </a:xfrm>
          <a:prstGeom prst="rect">
            <a:avLst/>
          </a:prstGeom>
          <a:noFill/>
        </p:spPr>
        <p:txBody>
          <a:bodyPr wrap="square" rtlCol="0">
            <a:spAutoFit/>
          </a:bodyPr>
          <a:lstStyle/>
          <a:p>
            <a:pPr>
              <a:spcAft>
                <a:spcPts val="1600"/>
              </a:spcAft>
            </a:pPr>
            <a:r>
              <a:rPr lang="en-US" sz="3200" b="1" dirty="0" smtClean="0">
                <a:solidFill>
                  <a:srgbClr val="D4145A"/>
                </a:solidFill>
              </a:rPr>
              <a:t>Design Review addresses project design:</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12209" b="9040"/>
          <a:stretch/>
        </p:blipFill>
        <p:spPr>
          <a:xfrm>
            <a:off x="4497654" y="2537712"/>
            <a:ext cx="5273458" cy="3649806"/>
          </a:xfrm>
          <a:prstGeom prst="rect">
            <a:avLst/>
          </a:prstGeom>
        </p:spPr>
      </p:pic>
      <p:sp>
        <p:nvSpPr>
          <p:cNvPr id="7" name="TextBox 6"/>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Design Review scope</a:t>
            </a:r>
            <a:endParaRPr lang="en-US" sz="4100" dirty="0">
              <a:solidFill>
                <a:schemeClr val="bg1"/>
              </a:solidFill>
              <a:latin typeface="Arial Rounded MT Bold" panose="020F0704030504030204" pitchFamily="34" charset="0"/>
              <a:cs typeface="Arial" panose="020B0604020202020204" pitchFamily="34" charset="0"/>
            </a:endParaRPr>
          </a:p>
        </p:txBody>
      </p:sp>
      <p:sp>
        <p:nvSpPr>
          <p:cNvPr id="2" name="Rectangle 1"/>
          <p:cNvSpPr/>
          <p:nvPr/>
        </p:nvSpPr>
        <p:spPr>
          <a:xfrm>
            <a:off x="430307" y="2469789"/>
            <a:ext cx="3818964" cy="2934137"/>
          </a:xfrm>
          <a:prstGeom prst="rect">
            <a:avLst/>
          </a:prstGeom>
        </p:spPr>
        <p:txBody>
          <a:bodyPr wrap="square">
            <a:spAutoFit/>
          </a:bodyPr>
          <a:lstStyle/>
          <a:p>
            <a:pPr marL="342900" indent="-342900">
              <a:spcAft>
                <a:spcPts val="1000"/>
              </a:spcAft>
              <a:buFont typeface="Arial" panose="020B0604020202020204" pitchFamily="34" charset="0"/>
              <a:buChar char="•"/>
            </a:pPr>
            <a:r>
              <a:rPr lang="en-US" sz="2400" dirty="0"/>
              <a:t>Exterior appearance and </a:t>
            </a:r>
            <a:r>
              <a:rPr lang="en-US" sz="2400" dirty="0" smtClean="0"/>
              <a:t>materials</a:t>
            </a:r>
            <a:endParaRPr lang="en-US" sz="2400" dirty="0"/>
          </a:p>
          <a:p>
            <a:pPr marL="342900" indent="-342900">
              <a:spcAft>
                <a:spcPts val="1000"/>
              </a:spcAft>
              <a:buFont typeface="Arial" panose="020B0604020202020204" pitchFamily="34" charset="0"/>
              <a:buChar char="•"/>
            </a:pPr>
            <a:r>
              <a:rPr lang="en-US" sz="2400" dirty="0" smtClean="0"/>
              <a:t>Arrangement of a building on </a:t>
            </a:r>
            <a:r>
              <a:rPr lang="en-US" sz="2400" dirty="0"/>
              <a:t>a </a:t>
            </a:r>
            <a:r>
              <a:rPr lang="en-US" sz="2400" dirty="0" smtClean="0"/>
              <a:t>site</a:t>
            </a:r>
            <a:endParaRPr lang="en-US" sz="2400" dirty="0"/>
          </a:p>
          <a:p>
            <a:pPr marL="342900" indent="-342900">
              <a:spcAft>
                <a:spcPts val="1000"/>
              </a:spcAft>
              <a:buFont typeface="Arial" panose="020B0604020202020204" pitchFamily="34" charset="0"/>
              <a:buChar char="•"/>
            </a:pPr>
            <a:r>
              <a:rPr lang="en-US" sz="2400" dirty="0" smtClean="0"/>
              <a:t>Relationship of project to its surroundings </a:t>
            </a:r>
            <a:r>
              <a:rPr lang="en-US" sz="2400" dirty="0"/>
              <a:t>and unique </a:t>
            </a:r>
            <a:r>
              <a:rPr lang="en-US" sz="2400" dirty="0" smtClean="0"/>
              <a:t>location</a:t>
            </a:r>
            <a:endParaRPr lang="en-US" sz="2400" dirty="0"/>
          </a:p>
        </p:txBody>
      </p:sp>
    </p:spTree>
    <p:extLst>
      <p:ext uri="{BB962C8B-B14F-4D97-AF65-F5344CB8AC3E}">
        <p14:creationId xmlns:p14="http://schemas.microsoft.com/office/powerpoint/2010/main" val="3942735665"/>
      </p:ext>
    </p:extLst>
  </p:cSld>
  <p:clrMapOvr>
    <a:masterClrMapping/>
  </p:clrMapOvr>
  <mc:AlternateContent xmlns:mc="http://schemas.openxmlformats.org/markup-compatibility/2006">
    <mc:Choice xmlns:p14="http://schemas.microsoft.com/office/powerpoint/2010/main" Requires="p14">
      <p:transition spd="slow" p14:dur="2000" advTm="46760"/>
    </mc:Choice>
    <mc:Fallback>
      <p:transition spd="slow" advTm="4676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30306" y="1764253"/>
            <a:ext cx="4948517" cy="495003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400"/>
              </a:spcBef>
              <a:spcAft>
                <a:spcPts val="400"/>
              </a:spcAft>
            </a:pPr>
            <a:r>
              <a:rPr lang="en-US" sz="2200" dirty="0">
                <a:latin typeface="+mj-lt"/>
              </a:rPr>
              <a:t>City is divided into 7 </a:t>
            </a:r>
            <a:r>
              <a:rPr lang="en-US" sz="2200" dirty="0" smtClean="0">
                <a:latin typeface="+mj-lt"/>
              </a:rPr>
              <a:t>Boards</a:t>
            </a:r>
            <a:endParaRPr lang="en-US" sz="2200" dirty="0">
              <a:latin typeface="+mj-lt"/>
            </a:endParaRPr>
          </a:p>
          <a:p>
            <a:pPr>
              <a:spcBef>
                <a:spcPts val="800"/>
              </a:spcBef>
              <a:spcAft>
                <a:spcPts val="400"/>
              </a:spcAft>
            </a:pPr>
            <a:r>
              <a:rPr lang="en-US" sz="2200" dirty="0">
                <a:latin typeface="+mj-lt"/>
              </a:rPr>
              <a:t>Each Board has 5 members representing the following interests:</a:t>
            </a:r>
          </a:p>
          <a:p>
            <a:pPr marL="1005840" lvl="1" indent="-502920">
              <a:spcBef>
                <a:spcPts val="400"/>
              </a:spcBef>
              <a:spcAft>
                <a:spcPts val="400"/>
              </a:spcAft>
              <a:buFont typeface="Arial" panose="020B0604020202020204" pitchFamily="34" charset="0"/>
              <a:buChar char="•"/>
            </a:pPr>
            <a:r>
              <a:rPr lang="en-US" sz="2200" dirty="0">
                <a:latin typeface="+mj-lt"/>
              </a:rPr>
              <a:t>community </a:t>
            </a:r>
          </a:p>
          <a:p>
            <a:pPr marL="1005840" lvl="1" indent="-502920">
              <a:spcBef>
                <a:spcPts val="400"/>
              </a:spcBef>
              <a:spcAft>
                <a:spcPts val="400"/>
              </a:spcAft>
              <a:buFont typeface="Arial" panose="020B0604020202020204" pitchFamily="34" charset="0"/>
              <a:buChar char="•"/>
            </a:pPr>
            <a:r>
              <a:rPr lang="en-US" sz="2200" dirty="0">
                <a:latin typeface="+mj-lt"/>
              </a:rPr>
              <a:t>design</a:t>
            </a:r>
          </a:p>
          <a:p>
            <a:pPr marL="1005840" lvl="1" indent="-502920">
              <a:spcBef>
                <a:spcPts val="400"/>
              </a:spcBef>
              <a:spcAft>
                <a:spcPts val="400"/>
              </a:spcAft>
              <a:buFont typeface="Arial" panose="020B0604020202020204" pitchFamily="34" charset="0"/>
              <a:buChar char="•"/>
            </a:pPr>
            <a:r>
              <a:rPr lang="en-US" sz="2200" dirty="0">
                <a:latin typeface="+mj-lt"/>
              </a:rPr>
              <a:t>development</a:t>
            </a:r>
          </a:p>
          <a:p>
            <a:pPr marL="1005840" lvl="1" indent="-502920">
              <a:spcBef>
                <a:spcPts val="400"/>
              </a:spcBef>
              <a:spcAft>
                <a:spcPts val="400"/>
              </a:spcAft>
              <a:buFont typeface="Arial" panose="020B0604020202020204" pitchFamily="34" charset="0"/>
              <a:buChar char="•"/>
            </a:pPr>
            <a:r>
              <a:rPr lang="en-US" sz="2200" dirty="0">
                <a:latin typeface="+mj-lt"/>
              </a:rPr>
              <a:t>residential</a:t>
            </a:r>
          </a:p>
          <a:p>
            <a:pPr marL="1005840" lvl="1" indent="-502920">
              <a:spcBef>
                <a:spcPts val="400"/>
              </a:spcBef>
              <a:spcAft>
                <a:spcPts val="400"/>
              </a:spcAft>
              <a:buFont typeface="Arial" panose="020B0604020202020204" pitchFamily="34" charset="0"/>
              <a:buChar char="•"/>
            </a:pPr>
            <a:r>
              <a:rPr lang="en-US" sz="2200" dirty="0" smtClean="0">
                <a:latin typeface="+mj-lt"/>
              </a:rPr>
              <a:t>business</a:t>
            </a:r>
            <a:endParaRPr lang="en-US" sz="2200" dirty="0">
              <a:latin typeface="+mj-lt"/>
            </a:endParaRPr>
          </a:p>
          <a:p>
            <a:pPr>
              <a:spcBef>
                <a:spcPts val="800"/>
              </a:spcBef>
              <a:spcAft>
                <a:spcPts val="400"/>
              </a:spcAft>
            </a:pPr>
            <a:r>
              <a:rPr lang="en-US" sz="2200" dirty="0" smtClean="0">
                <a:latin typeface="+mj-lt"/>
              </a:rPr>
              <a:t>Board </a:t>
            </a:r>
            <a:r>
              <a:rPr lang="en-US" sz="2200" dirty="0">
                <a:latin typeface="+mj-lt"/>
              </a:rPr>
              <a:t>members are volunteers and are appointed by the Mayor and Council for </a:t>
            </a:r>
            <a:r>
              <a:rPr lang="en-US" sz="2200" dirty="0" smtClean="0">
                <a:latin typeface="+mj-lt"/>
              </a:rPr>
              <a:t>two-year terms </a:t>
            </a:r>
            <a:r>
              <a:rPr lang="en-US" sz="2200" dirty="0">
                <a:latin typeface="+mj-lt"/>
              </a:rPr>
              <a:t>that can be extended by </a:t>
            </a:r>
            <a:r>
              <a:rPr lang="en-US" sz="2200" dirty="0" smtClean="0">
                <a:latin typeface="+mj-lt"/>
              </a:rPr>
              <a:t>two years</a:t>
            </a:r>
            <a:endParaRPr lang="en-US" sz="2200" dirty="0">
              <a:latin typeface="+mj-lt"/>
            </a:endParaRPr>
          </a:p>
        </p:txBody>
      </p:sp>
      <p:pic>
        <p:nvPicPr>
          <p:cNvPr id="8" name="Picture 2" descr="Map of design review board districts"/>
          <p:cNvPicPr>
            <a:picLocks noChangeAspect="1" noChangeArrowheads="1"/>
          </p:cNvPicPr>
          <p:nvPr/>
        </p:nvPicPr>
        <p:blipFill rotWithShape="1">
          <a:blip r:embed="rId3" cstate="print"/>
          <a:srcRect l="3288" t="2166" r="5451"/>
          <a:stretch/>
        </p:blipFill>
        <p:spPr bwMode="auto">
          <a:xfrm>
            <a:off x="5562544" y="1642228"/>
            <a:ext cx="3075710" cy="5659525"/>
          </a:xfrm>
          <a:prstGeom prst="rect">
            <a:avLst/>
          </a:prstGeom>
          <a:noFill/>
          <a:ln w="76200">
            <a:noFill/>
          </a:ln>
        </p:spPr>
      </p:pic>
      <p:sp>
        <p:nvSpPr>
          <p:cNvPr id="9" name="TextBox 8"/>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Design Review structure</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813850745"/>
      </p:ext>
    </p:extLst>
  </p:cSld>
  <p:clrMapOvr>
    <a:masterClrMapping/>
  </p:clrMapOvr>
  <mc:AlternateContent xmlns:mc="http://schemas.openxmlformats.org/markup-compatibility/2006">
    <mc:Choice xmlns:p14="http://schemas.microsoft.com/office/powerpoint/2010/main" Requires="p14">
      <p:transition spd="slow" p14:dur="2000" advTm="27654"/>
    </mc:Choice>
    <mc:Fallback>
      <p:transition spd="slow" advTm="2765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0307" y="1574669"/>
            <a:ext cx="9313911" cy="5212709"/>
          </a:xfrm>
          <a:prstGeom prst="rect">
            <a:avLst/>
          </a:prstGeom>
          <a:noFill/>
        </p:spPr>
        <p:txBody>
          <a:bodyPr wrap="square" rtlCol="0">
            <a:spAutoFit/>
          </a:bodyPr>
          <a:lstStyle/>
          <a:p>
            <a:r>
              <a:rPr lang="en-US" sz="3200" b="1" dirty="0" smtClean="0">
                <a:solidFill>
                  <a:srgbClr val="D4145A"/>
                </a:solidFill>
              </a:rPr>
              <a:t>Environmental Review is addressed through the State </a:t>
            </a:r>
            <a:r>
              <a:rPr lang="en-US" sz="3200" b="1" dirty="0">
                <a:solidFill>
                  <a:srgbClr val="D4145A"/>
                </a:solidFill>
              </a:rPr>
              <a:t>Environmental Protection Act (SEPA</a:t>
            </a:r>
            <a:r>
              <a:rPr lang="en-US" sz="3200" b="1" dirty="0" smtClean="0">
                <a:solidFill>
                  <a:srgbClr val="D4145A"/>
                </a:solidFill>
              </a:rPr>
              <a:t>) review process</a:t>
            </a:r>
            <a:r>
              <a:rPr lang="en-US" sz="3200" b="1" dirty="0" smtClean="0">
                <a:solidFill>
                  <a:srgbClr val="D4145A"/>
                </a:solidFill>
              </a:rPr>
              <a:t>.</a:t>
            </a:r>
            <a:endParaRPr lang="en-US" sz="3200" b="1" dirty="0" smtClean="0">
              <a:solidFill>
                <a:srgbClr val="D4145A"/>
              </a:solidFill>
            </a:endParaRPr>
          </a:p>
          <a:p>
            <a:pPr>
              <a:lnSpc>
                <a:spcPct val="90000"/>
              </a:lnSpc>
              <a:spcBef>
                <a:spcPts val="1800"/>
              </a:spcBef>
              <a:spcAft>
                <a:spcPts val="800"/>
              </a:spcAft>
            </a:pPr>
            <a:r>
              <a:rPr lang="en-US" sz="2400" dirty="0" smtClean="0"/>
              <a:t>Topics considered in SEPA review include: </a:t>
            </a:r>
          </a:p>
          <a:p>
            <a:pPr marL="344488" indent="-225425">
              <a:lnSpc>
                <a:spcPct val="90000"/>
              </a:lnSpc>
              <a:spcBef>
                <a:spcPts val="400"/>
              </a:spcBef>
              <a:spcAft>
                <a:spcPts val="800"/>
              </a:spcAft>
              <a:buFont typeface="Arial" panose="020B0604020202020204" pitchFamily="34" charset="0"/>
              <a:buChar char="•"/>
            </a:pPr>
            <a:r>
              <a:rPr lang="en-US" sz="2000" dirty="0"/>
              <a:t>N</a:t>
            </a:r>
            <a:r>
              <a:rPr lang="en-US" sz="2000" dirty="0" smtClean="0"/>
              <a:t>atural areas like steep slopes or wetlands</a:t>
            </a:r>
          </a:p>
          <a:p>
            <a:pPr marL="344488" indent="-225425">
              <a:lnSpc>
                <a:spcPct val="90000"/>
              </a:lnSpc>
              <a:spcBef>
                <a:spcPts val="400"/>
              </a:spcBef>
              <a:spcAft>
                <a:spcPts val="800"/>
              </a:spcAft>
              <a:buFont typeface="Arial" panose="020B0604020202020204" pitchFamily="34" charset="0"/>
              <a:buChar char="•"/>
            </a:pPr>
            <a:r>
              <a:rPr lang="en-US" sz="2000" dirty="0" smtClean="0"/>
              <a:t>Wildlife habitat</a:t>
            </a:r>
          </a:p>
          <a:p>
            <a:pPr marL="344488" indent="-225425">
              <a:lnSpc>
                <a:spcPct val="90000"/>
              </a:lnSpc>
              <a:spcBef>
                <a:spcPts val="400"/>
              </a:spcBef>
              <a:spcAft>
                <a:spcPts val="800"/>
              </a:spcAft>
              <a:buFont typeface="Arial" panose="020B0604020202020204" pitchFamily="34" charset="0"/>
              <a:buChar char="•"/>
            </a:pPr>
            <a:r>
              <a:rPr lang="en-US" sz="2000" dirty="0" smtClean="0"/>
              <a:t>Transportation or parking</a:t>
            </a:r>
          </a:p>
          <a:p>
            <a:pPr marL="344488" indent="-225425">
              <a:lnSpc>
                <a:spcPct val="90000"/>
              </a:lnSpc>
              <a:spcBef>
                <a:spcPts val="400"/>
              </a:spcBef>
              <a:spcAft>
                <a:spcPts val="800"/>
              </a:spcAft>
              <a:buFont typeface="Arial" panose="020B0604020202020204" pitchFamily="34" charset="0"/>
              <a:buChar char="•"/>
            </a:pPr>
            <a:r>
              <a:rPr lang="en-US" sz="2000" dirty="0"/>
              <a:t>H</a:t>
            </a:r>
            <a:r>
              <a:rPr lang="en-US" sz="2000" dirty="0" smtClean="0"/>
              <a:t>istoric resources</a:t>
            </a:r>
            <a:endParaRPr lang="en-US" sz="2400" dirty="0"/>
          </a:p>
          <a:p>
            <a:pPr>
              <a:lnSpc>
                <a:spcPct val="90000"/>
              </a:lnSpc>
              <a:spcBef>
                <a:spcPts val="800"/>
              </a:spcBef>
              <a:spcAft>
                <a:spcPts val="800"/>
              </a:spcAft>
            </a:pPr>
            <a:r>
              <a:rPr lang="en-US" sz="2400" dirty="0" smtClean="0"/>
              <a:t>SEPA review includes a 14-day public comment period</a:t>
            </a:r>
          </a:p>
          <a:p>
            <a:pPr>
              <a:lnSpc>
                <a:spcPct val="90000"/>
              </a:lnSpc>
              <a:spcBef>
                <a:spcPts val="400"/>
              </a:spcBef>
              <a:spcAft>
                <a:spcPts val="800"/>
              </a:spcAft>
            </a:pPr>
            <a:r>
              <a:rPr lang="en-US" sz="2400" dirty="0" smtClean="0"/>
              <a:t>SEPA review determines whether a project is likely to have a significant adverse impact on the environment</a:t>
            </a:r>
          </a:p>
        </p:txBody>
      </p:sp>
      <p:sp>
        <p:nvSpPr>
          <p:cNvPr id="7" name="TextBox 6"/>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Other reviews</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4123819413"/>
      </p:ext>
    </p:extLst>
  </p:cSld>
  <p:clrMapOvr>
    <a:masterClrMapping/>
  </p:clrMapOvr>
  <mc:AlternateContent xmlns:mc="http://schemas.openxmlformats.org/markup-compatibility/2006">
    <mc:Choice xmlns:p14="http://schemas.microsoft.com/office/powerpoint/2010/main" Requires="p14">
      <p:transition spd="slow" p14:dur="2000" advTm="49881"/>
    </mc:Choice>
    <mc:Fallback>
      <p:transition spd="slow" advTm="4988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6232" y="2210350"/>
            <a:ext cx="2065020" cy="1338773"/>
          </a:xfrm>
          <a:prstGeom prst="rect">
            <a:avLst/>
          </a:prstGeom>
          <a:solidFill>
            <a:srgbClr val="05A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0" dirty="0">
                <a:solidFill>
                  <a:schemeClr val="bg1"/>
                </a:solidFill>
                <a:latin typeface="Arial Rounded MT Bold" panose="020F0704030504030204" pitchFamily="34" charset="0"/>
              </a:rPr>
              <a:t>Early Design Guidance </a:t>
            </a:r>
            <a:r>
              <a:rPr lang="en-US" sz="1550" dirty="0" smtClean="0">
                <a:solidFill>
                  <a:schemeClr val="bg1"/>
                </a:solidFill>
                <a:latin typeface="Arial Rounded MT Bold" panose="020F0704030504030204" pitchFamily="34" charset="0"/>
              </a:rPr>
              <a:t>(</a:t>
            </a:r>
            <a:r>
              <a:rPr lang="en-US" sz="1550" dirty="0">
                <a:solidFill>
                  <a:schemeClr val="bg1"/>
                </a:solidFill>
                <a:latin typeface="Arial Rounded MT Bold" panose="020F0704030504030204" pitchFamily="34" charset="0"/>
              </a:rPr>
              <a:t>EDG) Phase</a:t>
            </a:r>
          </a:p>
        </p:txBody>
      </p:sp>
      <p:sp>
        <p:nvSpPr>
          <p:cNvPr id="9" name="Rectangle 8"/>
          <p:cNvSpPr/>
          <p:nvPr/>
        </p:nvSpPr>
        <p:spPr>
          <a:xfrm>
            <a:off x="2702242" y="2210350"/>
            <a:ext cx="1567816" cy="1338773"/>
          </a:xfrm>
          <a:prstGeom prst="rect">
            <a:avLst/>
          </a:prstGeom>
          <a:solidFill>
            <a:srgbClr val="D20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0" dirty="0">
                <a:solidFill>
                  <a:schemeClr val="bg1"/>
                </a:solidFill>
                <a:latin typeface="Arial Rounded MT Bold" panose="020F0704030504030204" pitchFamily="34" charset="0"/>
              </a:rPr>
              <a:t>Master Use Permit Application (MUP)</a:t>
            </a:r>
          </a:p>
        </p:txBody>
      </p:sp>
      <p:sp>
        <p:nvSpPr>
          <p:cNvPr id="11" name="Rectangle 10"/>
          <p:cNvSpPr/>
          <p:nvPr/>
        </p:nvSpPr>
        <p:spPr>
          <a:xfrm>
            <a:off x="6809423" y="2210350"/>
            <a:ext cx="1552575" cy="1338773"/>
          </a:xfrm>
          <a:prstGeom prst="rect">
            <a:avLst/>
          </a:prstGeom>
          <a:solidFill>
            <a:srgbClr val="D20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0" dirty="0">
                <a:solidFill>
                  <a:schemeClr val="bg1"/>
                </a:solidFill>
                <a:latin typeface="Arial Rounded MT Bold" panose="020F0704030504030204" pitchFamily="34" charset="0"/>
              </a:rPr>
              <a:t>Publish</a:t>
            </a:r>
          </a:p>
          <a:p>
            <a:pPr algn="ctr"/>
            <a:r>
              <a:rPr lang="en-US" sz="1550" dirty="0">
                <a:solidFill>
                  <a:schemeClr val="bg1"/>
                </a:solidFill>
                <a:latin typeface="Arial Rounded MT Bold" panose="020F0704030504030204" pitchFamily="34" charset="0"/>
              </a:rPr>
              <a:t>Decision</a:t>
            </a:r>
          </a:p>
        </p:txBody>
      </p:sp>
      <p:sp>
        <p:nvSpPr>
          <p:cNvPr id="12" name="Rectangle 11"/>
          <p:cNvSpPr/>
          <p:nvPr/>
        </p:nvSpPr>
        <p:spPr>
          <a:xfrm>
            <a:off x="8667014" y="2210350"/>
            <a:ext cx="1173480" cy="1338773"/>
          </a:xfrm>
          <a:prstGeom prst="rect">
            <a:avLst/>
          </a:prstGeom>
          <a:solidFill>
            <a:srgbClr val="D20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0" dirty="0">
                <a:solidFill>
                  <a:schemeClr val="bg1"/>
                </a:solidFill>
                <a:latin typeface="Arial Rounded MT Bold" panose="020F0704030504030204" pitchFamily="34" charset="0"/>
              </a:rPr>
              <a:t>Building Permit</a:t>
            </a:r>
          </a:p>
        </p:txBody>
      </p:sp>
      <p:sp>
        <p:nvSpPr>
          <p:cNvPr id="13" name="Rectangle 12"/>
          <p:cNvSpPr/>
          <p:nvPr/>
        </p:nvSpPr>
        <p:spPr>
          <a:xfrm>
            <a:off x="4511993" y="2210350"/>
            <a:ext cx="2095500" cy="1338773"/>
          </a:xfrm>
          <a:prstGeom prst="rect">
            <a:avLst/>
          </a:prstGeom>
          <a:solidFill>
            <a:srgbClr val="05A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0" dirty="0">
                <a:solidFill>
                  <a:schemeClr val="bg1"/>
                </a:solidFill>
                <a:latin typeface="Arial Rounded MT Bold" panose="020F0704030504030204" pitchFamily="34" charset="0"/>
              </a:rPr>
              <a:t>Recommendation (REC) Phase</a:t>
            </a:r>
          </a:p>
        </p:txBody>
      </p:sp>
      <p:cxnSp>
        <p:nvCxnSpPr>
          <p:cNvPr id="14" name="Straight Arrow Connector 13"/>
          <p:cNvCxnSpPr>
            <a:stCxn id="8" idx="3"/>
            <a:endCxn id="9" idx="1"/>
          </p:cNvCxnSpPr>
          <p:nvPr/>
        </p:nvCxnSpPr>
        <p:spPr>
          <a:xfrm>
            <a:off x="2401252" y="2879737"/>
            <a:ext cx="300990" cy="0"/>
          </a:xfrm>
          <a:prstGeom prst="straightConnector1">
            <a:avLst/>
          </a:prstGeom>
          <a:ln w="28575">
            <a:solidFill>
              <a:srgbClr val="FBB03B"/>
            </a:solidFill>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9" idx="3"/>
            <a:endCxn id="13" idx="1"/>
          </p:cNvCxnSpPr>
          <p:nvPr/>
        </p:nvCxnSpPr>
        <p:spPr>
          <a:xfrm>
            <a:off x="4270058" y="2879737"/>
            <a:ext cx="241935" cy="0"/>
          </a:xfrm>
          <a:prstGeom prst="straightConnector1">
            <a:avLst/>
          </a:prstGeom>
          <a:ln w="28575">
            <a:solidFill>
              <a:srgbClr val="FBB03B"/>
            </a:solidFill>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13" idx="3"/>
          </p:cNvCxnSpPr>
          <p:nvPr/>
        </p:nvCxnSpPr>
        <p:spPr>
          <a:xfrm>
            <a:off x="6607493" y="2879737"/>
            <a:ext cx="186692" cy="2"/>
          </a:xfrm>
          <a:prstGeom prst="straightConnector1">
            <a:avLst/>
          </a:prstGeom>
          <a:ln w="28575">
            <a:solidFill>
              <a:srgbClr val="FBB03B"/>
            </a:solidFill>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1" idx="3"/>
            <a:endCxn id="12" idx="1"/>
          </p:cNvCxnSpPr>
          <p:nvPr/>
        </p:nvCxnSpPr>
        <p:spPr>
          <a:xfrm>
            <a:off x="8361998" y="2879737"/>
            <a:ext cx="305016" cy="0"/>
          </a:xfrm>
          <a:prstGeom prst="straightConnector1">
            <a:avLst/>
          </a:prstGeom>
          <a:ln w="28575">
            <a:solidFill>
              <a:srgbClr val="FBB03B"/>
            </a:solidFill>
            <a:tailEnd type="arrow"/>
          </a:ln>
        </p:spPr>
        <p:style>
          <a:lnRef idx="2">
            <a:schemeClr val="dk1"/>
          </a:lnRef>
          <a:fillRef idx="0">
            <a:schemeClr val="dk1"/>
          </a:fillRef>
          <a:effectRef idx="1">
            <a:schemeClr val="dk1"/>
          </a:effectRef>
          <a:fontRef idx="minor">
            <a:schemeClr val="tx1"/>
          </a:fontRef>
        </p:style>
      </p:cxnSp>
      <p:sp>
        <p:nvSpPr>
          <p:cNvPr id="18" name="Flowchart: Alternate Process 17"/>
          <p:cNvSpPr/>
          <p:nvPr/>
        </p:nvSpPr>
        <p:spPr>
          <a:xfrm>
            <a:off x="336232" y="3762184"/>
            <a:ext cx="2084078" cy="1591226"/>
          </a:xfrm>
          <a:prstGeom prst="flowChartAlternate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Identify design guidelines of highest priority, give early feedback</a:t>
            </a:r>
          </a:p>
        </p:txBody>
      </p:sp>
      <p:sp>
        <p:nvSpPr>
          <p:cNvPr id="19" name="Flowchart: Alternate Process 18"/>
          <p:cNvSpPr/>
          <p:nvPr/>
        </p:nvSpPr>
        <p:spPr>
          <a:xfrm>
            <a:off x="4511993" y="3759432"/>
            <a:ext cx="2095500" cy="1593977"/>
          </a:xfrm>
          <a:prstGeom prst="flowChartAlternate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Evaluate how design has responded to EDG </a:t>
            </a:r>
          </a:p>
        </p:txBody>
      </p:sp>
      <p:sp>
        <p:nvSpPr>
          <p:cNvPr id="20" name="Flowchart: Alternate Process 19"/>
          <p:cNvSpPr/>
          <p:nvPr/>
        </p:nvSpPr>
        <p:spPr>
          <a:xfrm>
            <a:off x="2682243" y="3762184"/>
            <a:ext cx="1567816" cy="1591226"/>
          </a:xfrm>
          <a:prstGeom prst="flowChartAlternateProcess">
            <a:avLst/>
          </a:prstGeom>
          <a:noFill/>
          <a:ln w="28575">
            <a:solidFill>
              <a:srgbClr val="D41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Includes discretionary reviews (DR, SEPA, etc.) as well as zoning</a:t>
            </a:r>
          </a:p>
        </p:txBody>
      </p:sp>
      <p:sp>
        <p:nvSpPr>
          <p:cNvPr id="21" name="Flowchart: Alternate Process 20"/>
          <p:cNvSpPr/>
          <p:nvPr/>
        </p:nvSpPr>
        <p:spPr>
          <a:xfrm>
            <a:off x="6806829" y="3759433"/>
            <a:ext cx="1555169" cy="1593976"/>
          </a:xfrm>
          <a:prstGeom prst="flowChartAlternateProcess">
            <a:avLst/>
          </a:prstGeom>
          <a:noFill/>
          <a:ln w="28575">
            <a:solidFill>
              <a:srgbClr val="D41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SDCI Director’s Decision</a:t>
            </a:r>
            <a:endParaRPr lang="en-US" sz="1500" dirty="0">
              <a:solidFill>
                <a:schemeClr val="tx1"/>
              </a:solidFill>
            </a:endParaRPr>
          </a:p>
        </p:txBody>
      </p:sp>
      <p:sp>
        <p:nvSpPr>
          <p:cNvPr id="2" name="TextBox 1"/>
          <p:cNvSpPr txBox="1"/>
          <p:nvPr/>
        </p:nvSpPr>
        <p:spPr>
          <a:xfrm>
            <a:off x="306099" y="1540965"/>
            <a:ext cx="5253644" cy="492443"/>
          </a:xfrm>
          <a:prstGeom prst="rect">
            <a:avLst/>
          </a:prstGeom>
          <a:noFill/>
        </p:spPr>
        <p:txBody>
          <a:bodyPr wrap="square" rtlCol="0">
            <a:spAutoFit/>
          </a:bodyPr>
          <a:lstStyle/>
          <a:p>
            <a:r>
              <a:rPr lang="en-US" sz="2600" b="1" dirty="0" smtClean="0">
                <a:solidFill>
                  <a:srgbClr val="D4145A"/>
                </a:solidFill>
              </a:rPr>
              <a:t>Design Review</a:t>
            </a:r>
            <a:r>
              <a:rPr lang="en-US" sz="2600" dirty="0"/>
              <a:t>*</a:t>
            </a:r>
            <a:endParaRPr lang="en-US" sz="2600" b="1" dirty="0" smtClean="0">
              <a:solidFill>
                <a:srgbClr val="D4145A"/>
              </a:solidFill>
            </a:endParaRPr>
          </a:p>
        </p:txBody>
      </p:sp>
      <p:sp>
        <p:nvSpPr>
          <p:cNvPr id="22" name="TextBox 21"/>
          <p:cNvSpPr txBox="1"/>
          <p:nvPr/>
        </p:nvSpPr>
        <p:spPr>
          <a:xfrm>
            <a:off x="336232" y="5566471"/>
            <a:ext cx="1960457" cy="1477328"/>
          </a:xfrm>
          <a:prstGeom prst="rect">
            <a:avLst/>
          </a:prstGeom>
          <a:noFill/>
        </p:spPr>
        <p:txBody>
          <a:bodyPr wrap="square" rtlCol="0">
            <a:spAutoFit/>
          </a:bodyPr>
          <a:lstStyle/>
          <a:p>
            <a:pPr marL="182880" indent="-182880">
              <a:buFont typeface="Arial" panose="020B0604020202020204" pitchFamily="34" charset="0"/>
              <a:buChar char="•"/>
            </a:pPr>
            <a:r>
              <a:rPr lang="en-US" sz="1500" dirty="0" smtClean="0"/>
              <a:t>Public notice</a:t>
            </a:r>
          </a:p>
          <a:p>
            <a:pPr marL="182880" indent="-182880">
              <a:buFont typeface="Arial" panose="020B0604020202020204" pitchFamily="34" charset="0"/>
              <a:buChar char="•"/>
            </a:pPr>
            <a:r>
              <a:rPr lang="en-US" sz="1500" dirty="0" smtClean="0"/>
              <a:t>Design packet posted online</a:t>
            </a:r>
          </a:p>
          <a:p>
            <a:pPr marL="182880" indent="-182880">
              <a:buFont typeface="Arial" panose="020B0604020202020204" pitchFamily="34" charset="0"/>
              <a:buChar char="•"/>
            </a:pPr>
            <a:r>
              <a:rPr lang="en-US" sz="1500" dirty="0" smtClean="0"/>
              <a:t>Public meeting with DR Board</a:t>
            </a:r>
          </a:p>
          <a:p>
            <a:pPr marL="182880" indent="-182880"/>
            <a:endParaRPr lang="en-US" sz="1500" dirty="0" smtClean="0"/>
          </a:p>
        </p:txBody>
      </p:sp>
      <p:sp>
        <p:nvSpPr>
          <p:cNvPr id="23" name="TextBox 22"/>
          <p:cNvSpPr txBox="1"/>
          <p:nvPr/>
        </p:nvSpPr>
        <p:spPr>
          <a:xfrm>
            <a:off x="2682243" y="5566471"/>
            <a:ext cx="1708782" cy="1015663"/>
          </a:xfrm>
          <a:prstGeom prst="rect">
            <a:avLst/>
          </a:prstGeom>
          <a:noFill/>
        </p:spPr>
        <p:txBody>
          <a:bodyPr wrap="square" rtlCol="0">
            <a:spAutoFit/>
          </a:bodyPr>
          <a:lstStyle/>
          <a:p>
            <a:pPr marL="182880" indent="-182880">
              <a:buFont typeface="Arial" panose="020B0604020202020204" pitchFamily="34" charset="0"/>
              <a:buChar char="•"/>
            </a:pPr>
            <a:r>
              <a:rPr lang="en-US" sz="1500" dirty="0" smtClean="0"/>
              <a:t>Public notice</a:t>
            </a:r>
          </a:p>
          <a:p>
            <a:pPr marL="182880" indent="-182880">
              <a:buFont typeface="Arial" panose="020B0604020202020204" pitchFamily="34" charset="0"/>
              <a:buChar char="•"/>
            </a:pPr>
            <a:r>
              <a:rPr lang="en-US" sz="1500" dirty="0" smtClean="0"/>
              <a:t>Comment period for SEPA</a:t>
            </a:r>
          </a:p>
        </p:txBody>
      </p:sp>
      <p:sp>
        <p:nvSpPr>
          <p:cNvPr id="24" name="TextBox 23"/>
          <p:cNvSpPr txBox="1"/>
          <p:nvPr/>
        </p:nvSpPr>
        <p:spPr>
          <a:xfrm>
            <a:off x="4511993" y="5566471"/>
            <a:ext cx="2095500" cy="1246495"/>
          </a:xfrm>
          <a:prstGeom prst="rect">
            <a:avLst/>
          </a:prstGeom>
          <a:noFill/>
        </p:spPr>
        <p:txBody>
          <a:bodyPr wrap="square" rtlCol="0">
            <a:spAutoFit/>
          </a:bodyPr>
          <a:lstStyle/>
          <a:p>
            <a:pPr marL="182880" indent="-182880">
              <a:buFont typeface="Arial" panose="020B0604020202020204" pitchFamily="34" charset="0"/>
              <a:buChar char="•"/>
            </a:pPr>
            <a:r>
              <a:rPr lang="en-US" sz="1500" dirty="0" smtClean="0"/>
              <a:t>Public notice</a:t>
            </a:r>
          </a:p>
          <a:p>
            <a:pPr marL="182880" indent="-182880">
              <a:buFont typeface="Arial" panose="020B0604020202020204" pitchFamily="34" charset="0"/>
              <a:buChar char="•"/>
            </a:pPr>
            <a:r>
              <a:rPr lang="en-US" sz="1500" dirty="0" smtClean="0"/>
              <a:t>Design packet posted online</a:t>
            </a:r>
          </a:p>
          <a:p>
            <a:pPr marL="182880" indent="-182880">
              <a:buFont typeface="Arial" panose="020B0604020202020204" pitchFamily="34" charset="0"/>
              <a:buChar char="•"/>
            </a:pPr>
            <a:r>
              <a:rPr lang="en-US" sz="1500" dirty="0" smtClean="0"/>
              <a:t>Public meeting with DR Board</a:t>
            </a:r>
          </a:p>
        </p:txBody>
      </p:sp>
      <p:sp>
        <p:nvSpPr>
          <p:cNvPr id="25" name="TextBox 24"/>
          <p:cNvSpPr txBox="1"/>
          <p:nvPr/>
        </p:nvSpPr>
        <p:spPr>
          <a:xfrm>
            <a:off x="6806828" y="5566471"/>
            <a:ext cx="1860185" cy="1477328"/>
          </a:xfrm>
          <a:prstGeom prst="rect">
            <a:avLst/>
          </a:prstGeom>
          <a:noFill/>
        </p:spPr>
        <p:txBody>
          <a:bodyPr wrap="square" rtlCol="0">
            <a:spAutoFit/>
          </a:bodyPr>
          <a:lstStyle/>
          <a:p>
            <a:pPr marL="182880" indent="-182880">
              <a:buFont typeface="Arial" panose="020B0604020202020204" pitchFamily="34" charset="0"/>
              <a:buChar char="•"/>
            </a:pPr>
            <a:r>
              <a:rPr lang="en-US" sz="1500" dirty="0" smtClean="0"/>
              <a:t>Public notice</a:t>
            </a:r>
          </a:p>
          <a:p>
            <a:pPr marL="182880" indent="-182880">
              <a:buFont typeface="Arial" panose="020B0604020202020204" pitchFamily="34" charset="0"/>
              <a:buChar char="•"/>
            </a:pPr>
            <a:r>
              <a:rPr lang="en-US" sz="1500" dirty="0" smtClean="0"/>
              <a:t>2-week appeal period</a:t>
            </a:r>
          </a:p>
          <a:p>
            <a:pPr marL="182880" indent="-182880">
              <a:buFont typeface="Arial" panose="020B0604020202020204" pitchFamily="34" charset="0"/>
              <a:buChar char="•"/>
            </a:pPr>
            <a:r>
              <a:rPr lang="en-US" sz="1500" dirty="0" smtClean="0"/>
              <a:t>Appeals go to Hearing Examiner</a:t>
            </a:r>
          </a:p>
        </p:txBody>
      </p:sp>
      <p:sp>
        <p:nvSpPr>
          <p:cNvPr id="26" name="TextBox 25"/>
          <p:cNvSpPr txBox="1"/>
          <p:nvPr/>
        </p:nvSpPr>
        <p:spPr>
          <a:xfrm>
            <a:off x="711560" y="7166310"/>
            <a:ext cx="8582911" cy="461665"/>
          </a:xfrm>
          <a:prstGeom prst="rect">
            <a:avLst/>
          </a:prstGeom>
          <a:noFill/>
        </p:spPr>
        <p:txBody>
          <a:bodyPr wrap="square" rtlCol="0">
            <a:spAutoFit/>
          </a:bodyPr>
          <a:lstStyle/>
          <a:p>
            <a:r>
              <a:rPr lang="en-US" sz="1200" dirty="0" smtClean="0"/>
              <a:t>* For Board Design Review process. There are other forms of Design Review mostly for some smaller projects that are reviewed by City Staff.</a:t>
            </a:r>
          </a:p>
        </p:txBody>
      </p:sp>
      <p:sp>
        <p:nvSpPr>
          <p:cNvPr id="27" name="TextBox 26"/>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Process overview</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536162521"/>
      </p:ext>
    </p:extLst>
  </p:cSld>
  <p:clrMapOvr>
    <a:masterClrMapping/>
  </p:clrMapOvr>
  <mc:AlternateContent xmlns:mc="http://schemas.openxmlformats.org/markup-compatibility/2006">
    <mc:Choice xmlns:p14="http://schemas.microsoft.com/office/powerpoint/2010/main" Requires="p14">
      <p:transition spd="slow" p14:dur="2000" advTm="50866"/>
    </mc:Choice>
    <mc:Fallback>
      <p:transition spd="slow" advTm="5086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307" y="1666142"/>
            <a:ext cx="9166754" cy="492443"/>
          </a:xfrm>
          <a:prstGeom prst="rect">
            <a:avLst/>
          </a:prstGeom>
          <a:noFill/>
        </p:spPr>
        <p:txBody>
          <a:bodyPr wrap="square" rtlCol="0">
            <a:spAutoFit/>
          </a:bodyPr>
          <a:lstStyle/>
          <a:p>
            <a:r>
              <a:rPr lang="en-US" sz="2600" b="1" dirty="0" smtClean="0">
                <a:solidFill>
                  <a:srgbClr val="D4145A"/>
                </a:solidFill>
              </a:rPr>
              <a:t>Public comments in the Design Review process</a:t>
            </a:r>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r="21082"/>
          <a:stretch/>
        </p:blipFill>
        <p:spPr>
          <a:xfrm>
            <a:off x="5029200" y="2400857"/>
            <a:ext cx="4876800" cy="4130059"/>
          </a:xfrm>
          <a:prstGeom prst="rect">
            <a:avLst/>
          </a:prstGeom>
        </p:spPr>
      </p:pic>
      <p:sp>
        <p:nvSpPr>
          <p:cNvPr id="28" name="TextBox 27"/>
          <p:cNvSpPr txBox="1"/>
          <p:nvPr/>
        </p:nvSpPr>
        <p:spPr>
          <a:xfrm>
            <a:off x="5029200" y="6609715"/>
            <a:ext cx="4953000" cy="523220"/>
          </a:xfrm>
          <a:prstGeom prst="rect">
            <a:avLst/>
          </a:prstGeom>
          <a:noFill/>
        </p:spPr>
        <p:txBody>
          <a:bodyPr wrap="square" rtlCol="0">
            <a:spAutoFit/>
          </a:bodyPr>
          <a:lstStyle/>
          <a:p>
            <a:r>
              <a:rPr lang="en-US" sz="1400" i="1" dirty="0" smtClean="0"/>
              <a:t>Community member provides public comment at a Design Review Board meeting.</a:t>
            </a:r>
            <a:endParaRPr lang="en-US" sz="1400" i="1" dirty="0"/>
          </a:p>
        </p:txBody>
      </p:sp>
      <p:sp>
        <p:nvSpPr>
          <p:cNvPr id="29" name="TextBox 28"/>
          <p:cNvSpPr txBox="1"/>
          <p:nvPr/>
        </p:nvSpPr>
        <p:spPr>
          <a:xfrm>
            <a:off x="430307" y="2400857"/>
            <a:ext cx="4307948" cy="3420936"/>
          </a:xfrm>
          <a:prstGeom prst="rect">
            <a:avLst/>
          </a:prstGeom>
          <a:noFill/>
        </p:spPr>
        <p:txBody>
          <a:bodyPr wrap="square" rtlCol="0">
            <a:spAutoFit/>
          </a:bodyPr>
          <a:lstStyle/>
          <a:p>
            <a:pPr marL="342900" indent="-288925">
              <a:lnSpc>
                <a:spcPct val="90000"/>
              </a:lnSpc>
              <a:spcBef>
                <a:spcPts val="600"/>
              </a:spcBef>
              <a:spcAft>
                <a:spcPts val="600"/>
              </a:spcAft>
              <a:buFont typeface="Arial" panose="020B0604020202020204" pitchFamily="34" charset="0"/>
              <a:buChar char="•"/>
            </a:pPr>
            <a:r>
              <a:rPr lang="en-US" sz="2300" dirty="0" smtClean="0"/>
              <a:t>Boards consider public comment in project review</a:t>
            </a:r>
          </a:p>
          <a:p>
            <a:pPr marL="342900" indent="-288925">
              <a:lnSpc>
                <a:spcPct val="90000"/>
              </a:lnSpc>
              <a:spcBef>
                <a:spcPts val="600"/>
              </a:spcBef>
              <a:spcAft>
                <a:spcPts val="600"/>
              </a:spcAft>
              <a:buFont typeface="Arial" panose="020B0604020202020204" pitchFamily="34" charset="0"/>
              <a:buChar char="•"/>
            </a:pPr>
            <a:r>
              <a:rPr lang="en-US" sz="2300" dirty="0" smtClean="0"/>
              <a:t>Provide comment at the </a:t>
            </a:r>
            <a:r>
              <a:rPr lang="en-US" sz="2300" b="1" dirty="0" smtClean="0"/>
              <a:t>EDG</a:t>
            </a:r>
            <a:r>
              <a:rPr lang="en-US" sz="2300" dirty="0" smtClean="0"/>
              <a:t> or </a:t>
            </a:r>
            <a:r>
              <a:rPr lang="en-US" sz="2300" b="1" dirty="0" smtClean="0"/>
              <a:t>Recommendation</a:t>
            </a:r>
            <a:r>
              <a:rPr lang="en-US" sz="2300" dirty="0" smtClean="0"/>
              <a:t> meeting, or submit written comments to the planner</a:t>
            </a:r>
          </a:p>
          <a:p>
            <a:pPr marL="342900" indent="-288925">
              <a:lnSpc>
                <a:spcPct val="90000"/>
              </a:lnSpc>
              <a:spcBef>
                <a:spcPts val="600"/>
              </a:spcBef>
              <a:spcAft>
                <a:spcPts val="600"/>
              </a:spcAft>
              <a:buFont typeface="Arial" panose="020B0604020202020204" pitchFamily="34" charset="0"/>
              <a:buChar char="•"/>
            </a:pPr>
            <a:r>
              <a:rPr lang="en-US" sz="2300" dirty="0" smtClean="0"/>
              <a:t>Focus on design elements</a:t>
            </a:r>
          </a:p>
          <a:p>
            <a:pPr marL="342900" indent="-288925">
              <a:lnSpc>
                <a:spcPct val="90000"/>
              </a:lnSpc>
              <a:spcBef>
                <a:spcPts val="600"/>
              </a:spcBef>
              <a:spcAft>
                <a:spcPts val="600"/>
              </a:spcAft>
              <a:buFont typeface="Arial" panose="020B0604020202020204" pitchFamily="34" charset="0"/>
              <a:buChar char="•"/>
            </a:pPr>
            <a:r>
              <a:rPr lang="en-US" sz="2300" dirty="0" smtClean="0"/>
              <a:t>Refer to the design guidelines</a:t>
            </a:r>
          </a:p>
        </p:txBody>
      </p:sp>
      <p:sp>
        <p:nvSpPr>
          <p:cNvPr id="8" name="TextBox 7"/>
          <p:cNvSpPr txBox="1"/>
          <p:nvPr/>
        </p:nvSpPr>
        <p:spPr>
          <a:xfrm>
            <a:off x="430307" y="290397"/>
            <a:ext cx="8606117" cy="723275"/>
          </a:xfrm>
          <a:prstGeom prst="rect">
            <a:avLst/>
          </a:prstGeom>
          <a:noFill/>
        </p:spPr>
        <p:txBody>
          <a:bodyPr wrap="square" rtlCol="0" anchor="ctr">
            <a:spAutoFit/>
          </a:bodyPr>
          <a:lstStyle/>
          <a:p>
            <a:r>
              <a:rPr lang="en-US" sz="4100" dirty="0" smtClean="0">
                <a:solidFill>
                  <a:schemeClr val="bg1"/>
                </a:solidFill>
                <a:latin typeface="Arial Rounded MT Bold" panose="020F0704030504030204" pitchFamily="34" charset="0"/>
                <a:cs typeface="Arial" panose="020B0604020202020204" pitchFamily="34" charset="0"/>
              </a:rPr>
              <a:t>Process overview</a:t>
            </a:r>
            <a:endParaRPr lang="en-US" sz="41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438630198"/>
      </p:ext>
    </p:extLst>
  </p:cSld>
  <p:clrMapOvr>
    <a:masterClrMapping/>
  </p:clrMapOvr>
  <mc:AlternateContent xmlns:mc="http://schemas.openxmlformats.org/markup-compatibility/2006">
    <mc:Choice xmlns:p14="http://schemas.microsoft.com/office/powerpoint/2010/main" Requires="p14">
      <p:transition spd="slow" p14:dur="2000" advTm="29020"/>
    </mc:Choice>
    <mc:Fallback>
      <p:transition spd="slow" advTm="2902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05AF9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A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5AF9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A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4917</TotalTime>
  <Words>1978</Words>
  <Application>Microsoft Office PowerPoint</Application>
  <PresentationFormat>Custom</PresentationFormat>
  <Paragraphs>134</Paragraphs>
  <Slides>14</Slides>
  <Notes>14</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Arial Rounded MT Bold</vt:lpstr>
      <vt:lpstr>Calibri</vt:lpstr>
      <vt:lpstr>Helvetica</vt:lpstr>
      <vt:lpstr>Trebuchet MS</vt:lpstr>
      <vt:lpstr>1_Office Theme</vt:lpstr>
      <vt:lpstr>Office Theme</vt:lpstr>
      <vt:lpstr>Land Use 101: The Design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 Jesseca</dc:creator>
  <cp:lastModifiedBy>Welch, Nicolas</cp:lastModifiedBy>
  <cp:revision>165</cp:revision>
  <cp:lastPrinted>2016-05-19T19:39:09Z</cp:lastPrinted>
  <dcterms:created xsi:type="dcterms:W3CDTF">2015-10-15T14:54:15Z</dcterms:created>
  <dcterms:modified xsi:type="dcterms:W3CDTF">2016-06-08T19:02:41Z</dcterms:modified>
</cp:coreProperties>
</file>