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8" r:id="rId3"/>
    <p:sldId id="329" r:id="rId4"/>
    <p:sldId id="330" r:id="rId5"/>
    <p:sldId id="331" r:id="rId6"/>
    <p:sldId id="332" r:id="rId7"/>
    <p:sldId id="333" r:id="rId8"/>
    <p:sldId id="33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325" r:id="rId26"/>
    <p:sldId id="326" r:id="rId27"/>
    <p:sldId id="327" r:id="rId28"/>
    <p:sldId id="275" r:id="rId29"/>
    <p:sldId id="276" r:id="rId30"/>
    <p:sldId id="277" r:id="rId31"/>
    <p:sldId id="279" r:id="rId32"/>
    <p:sldId id="280" r:id="rId33"/>
    <p:sldId id="278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335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32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C5B9560-5357-4F92-BE42-FA89958A986C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7229D3-1C0F-41A5-ADF3-1A95F7798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</a:rPr>
              <a:t>Seattle Design Commission</a:t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>Railroad Way – April 4, 2013</a:t>
            </a:r>
            <a:endParaRPr lang="en-US" dirty="0"/>
          </a:p>
        </p:txBody>
      </p:sp>
      <p:pic>
        <p:nvPicPr>
          <p:cNvPr id="4" name="Content Placeholder 3" descr="20100618 - Portal Guidelines RRW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389"/>
          <a:stretch>
            <a:fillRect/>
          </a:stretch>
        </p:blipFill>
        <p:spPr>
          <a:xfrm>
            <a:off x="1295400" y="914400"/>
            <a:ext cx="6588913" cy="380038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390" y="468313"/>
            <a:ext cx="914322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390" y="468313"/>
            <a:ext cx="914322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20100618 - Portal Guidel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048000"/>
            <a:ext cx="3581400" cy="2173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09600"/>
            <a:ext cx="701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Urban Design Guidelines</a:t>
            </a:r>
          </a:p>
          <a:p>
            <a:endParaRPr lang="en-US" dirty="0" smtClean="0"/>
          </a:p>
          <a:p>
            <a:r>
              <a:rPr lang="en-US" dirty="0" smtClean="0"/>
              <a:t>WSDOT, SDOT, ROMA Design and NBBJ developed design guidelines in 2009 and 2010 with the Seattle Design Commission</a:t>
            </a:r>
          </a:p>
          <a:p>
            <a:endParaRPr lang="en-US" dirty="0" smtClean="0"/>
          </a:p>
          <a:p>
            <a:r>
              <a:rPr lang="en-US" dirty="0" smtClean="0"/>
              <a:t>Provide a framework and a unified vision to guide implementation over multiple project design and construction contracts.</a:t>
            </a:r>
          </a:p>
          <a:p>
            <a:endParaRPr lang="en-US" dirty="0" smtClean="0"/>
          </a:p>
          <a:p>
            <a:r>
              <a:rPr lang="en-US" dirty="0" smtClean="0"/>
              <a:t>Included goals, objectives and </a:t>
            </a:r>
          </a:p>
          <a:p>
            <a:r>
              <a:rPr lang="en-US" dirty="0" smtClean="0"/>
              <a:t>guiding principles.</a:t>
            </a:r>
          </a:p>
          <a:p>
            <a:endParaRPr lang="en-US" dirty="0" smtClean="0"/>
          </a:p>
          <a:p>
            <a:r>
              <a:rPr lang="en-US" dirty="0" smtClean="0"/>
              <a:t>Responded to City of Seattle </a:t>
            </a:r>
          </a:p>
          <a:p>
            <a:r>
              <a:rPr lang="en-US" dirty="0" smtClean="0"/>
              <a:t>initiatives and neighborhood </a:t>
            </a:r>
          </a:p>
          <a:p>
            <a:r>
              <a:rPr lang="en-US" dirty="0" smtClean="0"/>
              <a:t>planning efforts.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6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390" y="468313"/>
            <a:ext cx="914322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3_0115\RRW IMAGES\DSC043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2904" y="0"/>
            <a:ext cx="4557296" cy="6858000"/>
          </a:xfrm>
          <a:prstGeom prst="rect">
            <a:avLst/>
          </a:prstGeom>
          <a:noFill/>
        </p:spPr>
      </p:pic>
      <p:pic>
        <p:nvPicPr>
          <p:cNvPr id="4" name="Picture 2" descr="E:\13_0115\RRW IMAGES\DSC0435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76200" y="-22129"/>
            <a:ext cx="4572000" cy="6880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13_0115\RRW IMAGES\P103018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3_0115\RRW IMAGES\DSC043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04800" y="0"/>
            <a:ext cx="103201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1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09600"/>
            <a:ext cx="701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Urban Design Goals</a:t>
            </a:r>
          </a:p>
          <a:p>
            <a:endParaRPr lang="en-US" dirty="0" smtClean="0"/>
          </a:p>
          <a:p>
            <a:r>
              <a:rPr lang="en-US" dirty="0" smtClean="0"/>
              <a:t>Provide for the safety and comfort of pedestrians, bicyclists, transit, freight and </a:t>
            </a:r>
          </a:p>
          <a:p>
            <a:r>
              <a:rPr lang="en-US" dirty="0" smtClean="0"/>
              <a:t>other vehicles.</a:t>
            </a:r>
          </a:p>
          <a:p>
            <a:endParaRPr lang="en-US" dirty="0"/>
          </a:p>
          <a:p>
            <a:r>
              <a:rPr lang="en-US" dirty="0" smtClean="0"/>
              <a:t>Reinforce the sense of place and </a:t>
            </a:r>
          </a:p>
          <a:p>
            <a:r>
              <a:rPr lang="en-US" dirty="0" smtClean="0"/>
              <a:t>give structure and orientation to </a:t>
            </a:r>
          </a:p>
          <a:p>
            <a:r>
              <a:rPr lang="en-US" dirty="0" smtClean="0"/>
              <a:t>the urban experience.</a:t>
            </a:r>
          </a:p>
          <a:p>
            <a:endParaRPr lang="en-US" dirty="0"/>
          </a:p>
          <a:p>
            <a:r>
              <a:rPr lang="en-US" dirty="0" smtClean="0"/>
              <a:t>Contribute positively to the </a:t>
            </a:r>
          </a:p>
          <a:p>
            <a:r>
              <a:rPr lang="en-US" dirty="0" smtClean="0"/>
              <a:t>fabric of the city and the </a:t>
            </a:r>
          </a:p>
          <a:p>
            <a:r>
              <a:rPr lang="en-US" dirty="0" smtClean="0"/>
              <a:t>unique qualities of adjacent </a:t>
            </a:r>
          </a:p>
          <a:p>
            <a:r>
              <a:rPr lang="en-US" dirty="0" smtClean="0"/>
              <a:t>neighborhoods.</a:t>
            </a:r>
          </a:p>
          <a:p>
            <a:endParaRPr lang="en-US" dirty="0"/>
          </a:p>
          <a:p>
            <a:r>
              <a:rPr lang="en-US" dirty="0" smtClean="0"/>
              <a:t>Contribute to the sustainability </a:t>
            </a:r>
          </a:p>
          <a:p>
            <a:r>
              <a:rPr lang="en-US" dirty="0" smtClean="0"/>
              <a:t>of the urban environment.</a:t>
            </a:r>
          </a:p>
          <a:p>
            <a:endParaRPr lang="en-US" dirty="0"/>
          </a:p>
        </p:txBody>
      </p:sp>
      <p:pic>
        <p:nvPicPr>
          <p:cNvPr id="2051" name="Picture 3" descr="C:\Documents and Settings\johnsomc\Desktop\Slide Images\20110505 Urban Go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245" y="1676400"/>
            <a:ext cx="3526000" cy="356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6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09600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Opportunity for Connectivity</a:t>
            </a:r>
          </a:p>
          <a:p>
            <a:endParaRPr lang="en-US" dirty="0"/>
          </a:p>
          <a:p>
            <a:r>
              <a:rPr lang="en-US" dirty="0" smtClean="0"/>
              <a:t>Improved bicycle and pedestrian access and connection to the waterfront along Railroad Way.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/>
          </a:p>
        </p:txBody>
      </p:sp>
      <p:pic>
        <p:nvPicPr>
          <p:cNvPr id="3075" name="Picture 3" descr="C:\Documents and Settings\johnsomc\Desktop\Slide Images\20110505 - Bicycle and Ped Connectivity.jpg"/>
          <p:cNvPicPr>
            <a:picLocks noChangeAspect="1" noChangeArrowheads="1"/>
          </p:cNvPicPr>
          <p:nvPr/>
        </p:nvPicPr>
        <p:blipFill>
          <a:blip r:embed="rId2" cstate="print"/>
          <a:srcRect l="725" t="14826" r="1072" b="1534"/>
          <a:stretch>
            <a:fillRect/>
          </a:stretch>
        </p:blipFill>
        <p:spPr bwMode="auto">
          <a:xfrm>
            <a:off x="914400" y="1828800"/>
            <a:ext cx="7061200" cy="3366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6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ohnsomc\Desktop\Slide Images\20110505 - Opportunity Areas.jpg"/>
          <p:cNvPicPr>
            <a:picLocks noChangeAspect="1" noChangeArrowheads="1"/>
          </p:cNvPicPr>
          <p:nvPr/>
        </p:nvPicPr>
        <p:blipFill>
          <a:blip r:embed="rId2" cstate="print"/>
          <a:srcRect l="871" t="12500" r="1103" b="6394"/>
          <a:stretch>
            <a:fillRect/>
          </a:stretch>
        </p:blipFill>
        <p:spPr bwMode="auto">
          <a:xfrm>
            <a:off x="914400" y="1828800"/>
            <a:ext cx="7010400" cy="3365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609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Opportunity for Landscape and Future Development</a:t>
            </a:r>
          </a:p>
          <a:p>
            <a:endParaRPr lang="en-US" dirty="0"/>
          </a:p>
          <a:p>
            <a:r>
              <a:rPr lang="en-US" dirty="0" smtClean="0"/>
              <a:t>South Portal Area, Railroad Way and the WOSCA site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6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4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09600"/>
            <a:ext cx="701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WSDOT and Railroad Way Urban Design</a:t>
            </a:r>
          </a:p>
          <a:p>
            <a:endParaRPr lang="en-US" dirty="0" smtClean="0"/>
          </a:p>
          <a:p>
            <a:r>
              <a:rPr lang="en-US" dirty="0" smtClean="0"/>
              <a:t>The Urban Design Guidelines and early ROMA </a:t>
            </a:r>
          </a:p>
          <a:p>
            <a:r>
              <a:rPr lang="en-US" dirty="0" smtClean="0"/>
              <a:t>Design efforts recognized the importance of </a:t>
            </a:r>
            <a:br>
              <a:rPr lang="en-US" dirty="0" smtClean="0"/>
            </a:br>
            <a:r>
              <a:rPr lang="en-US" dirty="0" smtClean="0"/>
              <a:t>Railroad Way as a connection to the waterfront.</a:t>
            </a:r>
          </a:p>
          <a:p>
            <a:endParaRPr lang="en-US" dirty="0"/>
          </a:p>
          <a:p>
            <a:r>
              <a:rPr lang="en-US" dirty="0" smtClean="0"/>
              <a:t>However, during the WSDOT’s </a:t>
            </a:r>
          </a:p>
          <a:p>
            <a:r>
              <a:rPr lang="en-US" dirty="0" smtClean="0"/>
              <a:t>South Portal Landscape Design </a:t>
            </a:r>
          </a:p>
          <a:p>
            <a:r>
              <a:rPr lang="en-US" dirty="0" smtClean="0"/>
              <a:t>approval process, the Seattle </a:t>
            </a:r>
          </a:p>
          <a:p>
            <a:r>
              <a:rPr lang="en-US" dirty="0" smtClean="0"/>
              <a:t>Design Commission requested </a:t>
            </a:r>
          </a:p>
          <a:p>
            <a:r>
              <a:rPr lang="en-US" dirty="0" smtClean="0"/>
              <a:t>the urban design of Railroad </a:t>
            </a:r>
          </a:p>
          <a:p>
            <a:r>
              <a:rPr lang="en-US" dirty="0" smtClean="0"/>
              <a:t>Way be re-evaluated in the </a:t>
            </a:r>
          </a:p>
          <a:p>
            <a:r>
              <a:rPr lang="en-US" dirty="0"/>
              <a:t>c</a:t>
            </a:r>
            <a:r>
              <a:rPr lang="en-US" dirty="0" smtClean="0"/>
              <a:t>ontext of the Central </a:t>
            </a:r>
          </a:p>
          <a:p>
            <a:r>
              <a:rPr lang="en-US" dirty="0" smtClean="0"/>
              <a:t>Waterfront design effort.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2" descr="C:\Documents and Settings\johnsomc\Desktop\Slide Images\20110505 - New Waterfront Connection.jpg"/>
          <p:cNvPicPr>
            <a:picLocks noChangeAspect="1" noChangeArrowheads="1"/>
          </p:cNvPicPr>
          <p:nvPr/>
        </p:nvPicPr>
        <p:blipFill>
          <a:blip r:embed="rId2" cstate="print"/>
          <a:srcRect l="4389" t="13446" r="4493" b="23582"/>
          <a:stretch>
            <a:fillRect/>
          </a:stretch>
        </p:blipFill>
        <p:spPr bwMode="auto">
          <a:xfrm>
            <a:off x="4572000" y="2971799"/>
            <a:ext cx="3581400" cy="2429487"/>
          </a:xfrm>
          <a:prstGeom prst="rect">
            <a:avLst/>
          </a:prstGeom>
          <a:noFill/>
        </p:spPr>
      </p:pic>
      <p:pic>
        <p:nvPicPr>
          <p:cNvPr id="5122" name="Picture 2" descr="C:\Documents and Settings\johnsomc\Desktop\Slide Images\20110505 - 3D Model of Railroad Way.jpg"/>
          <p:cNvPicPr>
            <a:picLocks noChangeAspect="1" noChangeArrowheads="1"/>
          </p:cNvPicPr>
          <p:nvPr/>
        </p:nvPicPr>
        <p:blipFill>
          <a:blip r:embed="rId3" cstate="print"/>
          <a:srcRect l="55202" t="7786" r="5103" b="2124"/>
          <a:stretch>
            <a:fillRect/>
          </a:stretch>
        </p:blipFill>
        <p:spPr bwMode="auto">
          <a:xfrm>
            <a:off x="6629400" y="685800"/>
            <a:ext cx="1752600" cy="2621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6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59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0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Design Development of Railroad Way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09600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WSDOT and Railroad Way Urban Design</a:t>
            </a:r>
          </a:p>
          <a:p>
            <a:endParaRPr lang="en-US" dirty="0" smtClean="0"/>
          </a:p>
          <a:p>
            <a:r>
              <a:rPr lang="en-US" dirty="0" smtClean="0"/>
              <a:t>Railroad Way is still part of WSDOT’s South Access project, but the Waterfront Seattle team has been contracted to perform the re-evaluation of the urban design and develop the contract plans for WSDOT South Access project.</a:t>
            </a:r>
          </a:p>
          <a:p>
            <a:endParaRPr lang="en-US" dirty="0"/>
          </a:p>
          <a:p>
            <a:pPr>
              <a:buNone/>
            </a:pPr>
            <a:r>
              <a:rPr lang="en-US" dirty="0" smtClean="0"/>
              <a:t>Railroad Way Design &amp; Construction Schedule 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90% WSDOT submittal May 2013</a:t>
            </a:r>
          </a:p>
          <a:p>
            <a:pPr lvl="1"/>
            <a:r>
              <a:rPr lang="en-US" dirty="0" smtClean="0"/>
              <a:t>100% WSDOT submittal in September 2013</a:t>
            </a:r>
          </a:p>
          <a:p>
            <a:pPr lvl="1"/>
            <a:r>
              <a:rPr lang="en-US" dirty="0" smtClean="0"/>
              <a:t>Contract Advertisement in January 2014</a:t>
            </a:r>
          </a:p>
          <a:p>
            <a:pPr lvl="1"/>
            <a:r>
              <a:rPr lang="en-US" dirty="0" smtClean="0"/>
              <a:t>Construction of Railroad Way anticipated in mid 2016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1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4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4381500" y="5154706"/>
            <a:ext cx="506506" cy="271182"/>
          </a:xfrm>
          <a:custGeom>
            <a:avLst/>
            <a:gdLst>
              <a:gd name="connsiteX0" fmla="*/ 452718 w 506506"/>
              <a:gd name="connsiteY0" fmla="*/ 0 h 271182"/>
              <a:gd name="connsiteX1" fmla="*/ 0 w 506506"/>
              <a:gd name="connsiteY1" fmla="*/ 170329 h 271182"/>
              <a:gd name="connsiteX2" fmla="*/ 11206 w 506506"/>
              <a:gd name="connsiteY2" fmla="*/ 170329 h 271182"/>
              <a:gd name="connsiteX3" fmla="*/ 150159 w 506506"/>
              <a:gd name="connsiteY3" fmla="*/ 259976 h 271182"/>
              <a:gd name="connsiteX4" fmla="*/ 282388 w 506506"/>
              <a:gd name="connsiteY4" fmla="*/ 271182 h 271182"/>
              <a:gd name="connsiteX5" fmla="*/ 506506 w 506506"/>
              <a:gd name="connsiteY5" fmla="*/ 31376 h 271182"/>
              <a:gd name="connsiteX6" fmla="*/ 452718 w 506506"/>
              <a:gd name="connsiteY6" fmla="*/ 0 h 27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06" h="271182">
                <a:moveTo>
                  <a:pt x="452718" y="0"/>
                </a:moveTo>
                <a:lnTo>
                  <a:pt x="0" y="170329"/>
                </a:lnTo>
                <a:lnTo>
                  <a:pt x="11206" y="170329"/>
                </a:lnTo>
                <a:lnTo>
                  <a:pt x="150159" y="259976"/>
                </a:lnTo>
                <a:lnTo>
                  <a:pt x="282388" y="271182"/>
                </a:lnTo>
                <a:lnTo>
                  <a:pt x="506506" y="31376"/>
                </a:lnTo>
                <a:lnTo>
                  <a:pt x="4527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152900" y="5398994"/>
            <a:ext cx="183776" cy="123265"/>
          </a:xfrm>
          <a:custGeom>
            <a:avLst/>
            <a:gdLst>
              <a:gd name="connsiteX0" fmla="*/ 2241 w 183776"/>
              <a:gd name="connsiteY0" fmla="*/ 31377 h 123265"/>
              <a:gd name="connsiteX1" fmla="*/ 78441 w 183776"/>
              <a:gd name="connsiteY1" fmla="*/ 0 h 123265"/>
              <a:gd name="connsiteX2" fmla="*/ 183776 w 183776"/>
              <a:gd name="connsiteY2" fmla="*/ 56030 h 123265"/>
              <a:gd name="connsiteX3" fmla="*/ 0 w 183776"/>
              <a:gd name="connsiteY3" fmla="*/ 123265 h 123265"/>
              <a:gd name="connsiteX4" fmla="*/ 2241 w 183776"/>
              <a:gd name="connsiteY4" fmla="*/ 31377 h 12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76" h="123265">
                <a:moveTo>
                  <a:pt x="2241" y="31377"/>
                </a:moveTo>
                <a:lnTo>
                  <a:pt x="78441" y="0"/>
                </a:lnTo>
                <a:lnTo>
                  <a:pt x="183776" y="56030"/>
                </a:lnTo>
                <a:lnTo>
                  <a:pt x="0" y="123265"/>
                </a:lnTo>
                <a:lnTo>
                  <a:pt x="2241" y="313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5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6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7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68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2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0404_SDC Railroad Way-3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282</Words>
  <Application>Microsoft Office PowerPoint</Application>
  <PresentationFormat>On-screen Show (4:3)</PresentationFormat>
  <Paragraphs>66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Office Theme</vt:lpstr>
      <vt:lpstr>Aspect</vt:lpstr>
      <vt:lpstr>Seattle Design Commission Railroad Way – April 4, 2013</vt:lpstr>
      <vt:lpstr>Design Development of Railroad Way</vt:lpstr>
      <vt:lpstr>Design Development of Railroad Way</vt:lpstr>
      <vt:lpstr>Design Development of Railroad Way</vt:lpstr>
      <vt:lpstr>Design Development of Railroad Way</vt:lpstr>
      <vt:lpstr>Design Development of Railroad Way</vt:lpstr>
      <vt:lpstr>Design Development of Railroad Way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atenbrink</dc:creator>
  <cp:lastModifiedBy>atenbrink</cp:lastModifiedBy>
  <cp:revision>11</cp:revision>
  <dcterms:created xsi:type="dcterms:W3CDTF">2013-04-04T01:01:00Z</dcterms:created>
  <dcterms:modified xsi:type="dcterms:W3CDTF">2013-04-05T14:21:15Z</dcterms:modified>
</cp:coreProperties>
</file>