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112A-DF16-4711-A20C-A33EEA0D82D7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D0C3-87BF-4904-BD14-0B7A5F62A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97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112A-DF16-4711-A20C-A33EEA0D82D7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D0C3-87BF-4904-BD14-0B7A5F62A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212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112A-DF16-4711-A20C-A33EEA0D82D7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D0C3-87BF-4904-BD14-0B7A5F62A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4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112A-DF16-4711-A20C-A33EEA0D82D7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D0C3-87BF-4904-BD14-0B7A5F62A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03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112A-DF16-4711-A20C-A33EEA0D82D7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D0C3-87BF-4904-BD14-0B7A5F62A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4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112A-DF16-4711-A20C-A33EEA0D82D7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D0C3-87BF-4904-BD14-0B7A5F62A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27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112A-DF16-4711-A20C-A33EEA0D82D7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D0C3-87BF-4904-BD14-0B7A5F62A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271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112A-DF16-4711-A20C-A33EEA0D82D7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D0C3-87BF-4904-BD14-0B7A5F62A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110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112A-DF16-4711-A20C-A33EEA0D82D7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D0C3-87BF-4904-BD14-0B7A5F62A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766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112A-DF16-4711-A20C-A33EEA0D82D7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D0C3-87BF-4904-BD14-0B7A5F62A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20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112A-DF16-4711-A20C-A33EEA0D82D7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D0C3-87BF-4904-BD14-0B7A5F62A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36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2112A-DF16-4711-A20C-A33EEA0D82D7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DD0C3-87BF-4904-BD14-0B7A5F62A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4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rbel" panose="020B0503020204020204" pitchFamily="34" charset="0"/>
              </a:rPr>
              <a:t>Housing Affordability and Livability Agenda (HALA) </a:t>
            </a:r>
            <a:br>
              <a:rPr lang="en-US" dirty="0" smtClean="0">
                <a:latin typeface="Corbel" panose="020B0503020204020204" pitchFamily="34" charset="0"/>
              </a:rPr>
            </a:br>
            <a:r>
              <a:rPr lang="en-US" dirty="0" smtClean="0">
                <a:latin typeface="Corbel" panose="020B0503020204020204" pitchFamily="34" charset="0"/>
              </a:rPr>
              <a:t>Advisory Committee</a:t>
            </a:r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523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rbel" panose="020B0503020204020204" pitchFamily="34" charset="0"/>
              </a:rPr>
              <a:t>HALA charge</a:t>
            </a:r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dirty="0" smtClean="0">
                <a:latin typeface="Corbel" panose="020B0503020204020204" pitchFamily="34" charset="0"/>
              </a:rPr>
              <a:t>Prioritize </a:t>
            </a:r>
            <a:r>
              <a:rPr lang="en-US" dirty="0">
                <a:latin typeface="Corbel" panose="020B0503020204020204" pitchFamily="34" charset="0"/>
              </a:rPr>
              <a:t>strategies that have the most powerful and lasting impact on solving the affordable housing crisis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>
                <a:latin typeface="Corbel" panose="020B0503020204020204" pitchFamily="34" charset="0"/>
              </a:rPr>
              <a:t>Prioritize strategies that create housing opportunities for people least served by the housing market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>
                <a:latin typeface="Corbel" panose="020B0503020204020204" pitchFamily="34" charset="0"/>
              </a:rPr>
              <a:t>Prioritize strategic actions that can be implemented within 3  years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>
                <a:latin typeface="Corbel" panose="020B0503020204020204" pitchFamily="34" charset="0"/>
              </a:rPr>
              <a:t>Advance the City’s Race and Social Justice Initiative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 smtClean="0">
                <a:latin typeface="Corbel" panose="020B0503020204020204" pitchFamily="34" charset="0"/>
              </a:rPr>
              <a:t>Ground recommendation in data that is responsive </a:t>
            </a:r>
            <a:r>
              <a:rPr lang="en-US" dirty="0">
                <a:latin typeface="Corbel" panose="020B0503020204020204" pitchFamily="34" charset="0"/>
              </a:rPr>
              <a:t>to targets of estimated housing needs </a:t>
            </a:r>
            <a:endParaRPr lang="en-US" dirty="0" smtClean="0">
              <a:latin typeface="Corbel" panose="020B0503020204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263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rbel" panose="020B0503020204020204" pitchFamily="34" charset="0"/>
              </a:rPr>
              <a:t>HALA charge (</a:t>
            </a:r>
            <a:r>
              <a:rPr lang="en-US" sz="2400" i="1" dirty="0" smtClean="0">
                <a:latin typeface="Corbel" panose="020B0503020204020204" pitchFamily="34" charset="0"/>
              </a:rPr>
              <a:t>continued</a:t>
            </a:r>
            <a:r>
              <a:rPr lang="en-US" dirty="0" smtClean="0">
                <a:latin typeface="Corbel" panose="020B0503020204020204" pitchFamily="34" charset="0"/>
              </a:rPr>
              <a:t>)</a:t>
            </a:r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lvl="0" indent="0">
              <a:spcAft>
                <a:spcPts val="400"/>
              </a:spcAft>
              <a:buNone/>
            </a:pPr>
            <a:r>
              <a:rPr lang="en-US" sz="4300" dirty="0" smtClean="0">
                <a:latin typeface="Corbel" panose="020B0503020204020204" pitchFamily="34" charset="0"/>
              </a:rPr>
              <a:t>Make recommendations that: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4300" dirty="0" smtClean="0">
                <a:latin typeface="Corbel" panose="020B0503020204020204" pitchFamily="34" charset="0"/>
              </a:rPr>
              <a:t>Are informed by public input from a diverse range of viewpoints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4300" dirty="0" smtClean="0">
                <a:latin typeface="Corbel" panose="020B0503020204020204" pitchFamily="34" charset="0"/>
              </a:rPr>
              <a:t>Reflect a collective approach that shares responsibility for achieving housing affordability across our community including for-profit and nonprofit developers, the public sector, philanthropic institutions, and employers.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4300" dirty="0" smtClean="0">
                <a:latin typeface="Corbel" panose="020B0503020204020204" pitchFamily="34" charset="0"/>
              </a:rPr>
              <a:t>Are a deliberate combination of policies and programs for which the individual merits and impacts have been weighed and balanced together in a holistic approach to addressing the City’s housing needs.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465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HALA Advisory Committee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rbel" panose="020B0503020204020204" pitchFamily="34" charset="0"/>
              </a:rPr>
              <a:t>David Wertheimer - </a:t>
            </a:r>
            <a:r>
              <a:rPr lang="en-US" dirty="0" smtClean="0">
                <a:latin typeface="Corbel" panose="020B0503020204020204" pitchFamily="34" charset="0"/>
              </a:rPr>
              <a:t>Co-Chair</a:t>
            </a:r>
          </a:p>
          <a:p>
            <a:pPr marL="0" indent="0">
              <a:buNone/>
            </a:pPr>
            <a:r>
              <a:rPr lang="en-US" dirty="0" smtClean="0">
                <a:latin typeface="Corbel" panose="020B0503020204020204" pitchFamily="34" charset="0"/>
              </a:rPr>
              <a:t>Faith Li Pettis - Co-Chair</a:t>
            </a:r>
          </a:p>
          <a:p>
            <a:pPr marL="0" indent="0">
              <a:buNone/>
            </a:pPr>
            <a:endParaRPr lang="en-US" dirty="0" smtClean="0"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orbel" panose="020B0503020204020204" pitchFamily="34" charset="0"/>
              </a:rPr>
              <a:t>Alan </a:t>
            </a:r>
            <a:r>
              <a:rPr lang="en-US" dirty="0" err="1" smtClean="0">
                <a:latin typeface="Corbel" panose="020B0503020204020204" pitchFamily="34" charset="0"/>
              </a:rPr>
              <a:t>Durning</a:t>
            </a:r>
            <a:endParaRPr lang="en-US" dirty="0" smtClean="0"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orbel" panose="020B0503020204020204" pitchFamily="34" charset="0"/>
              </a:rPr>
              <a:t>Betsy Braun</a:t>
            </a:r>
          </a:p>
          <a:p>
            <a:pPr marL="0" indent="0">
              <a:buNone/>
            </a:pPr>
            <a:r>
              <a:rPr lang="en-US" dirty="0" smtClean="0">
                <a:latin typeface="Corbel" panose="020B0503020204020204" pitchFamily="34" charset="0"/>
              </a:rPr>
              <a:t>Bill </a:t>
            </a:r>
            <a:r>
              <a:rPr lang="en-US" dirty="0" err="1" smtClean="0">
                <a:latin typeface="Corbel" panose="020B0503020204020204" pitchFamily="34" charset="0"/>
              </a:rPr>
              <a:t>Rumpf</a:t>
            </a:r>
            <a:endParaRPr lang="en-US" dirty="0" smtClean="0"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orbel" panose="020B0503020204020204" pitchFamily="34" charset="0"/>
              </a:rPr>
              <a:t>Catherine Benotto</a:t>
            </a:r>
          </a:p>
          <a:p>
            <a:pPr marL="0" indent="0">
              <a:buNone/>
            </a:pPr>
            <a:r>
              <a:rPr lang="en-US" dirty="0" smtClean="0">
                <a:latin typeface="Corbel" panose="020B0503020204020204" pitchFamily="34" charset="0"/>
              </a:rPr>
              <a:t>Cindi Barker</a:t>
            </a:r>
          </a:p>
          <a:p>
            <a:pPr marL="0" indent="0">
              <a:buNone/>
            </a:pPr>
            <a:r>
              <a:rPr lang="en-US" dirty="0" smtClean="0">
                <a:latin typeface="Corbel" panose="020B0503020204020204" pitchFamily="34" charset="0"/>
              </a:rPr>
              <a:t>David Moseley</a:t>
            </a:r>
          </a:p>
          <a:p>
            <a:pPr marL="0" indent="0">
              <a:buNone/>
            </a:pPr>
            <a:r>
              <a:rPr lang="en-US" dirty="0" smtClean="0">
                <a:latin typeface="Corbel" panose="020B0503020204020204" pitchFamily="34" charset="0"/>
              </a:rPr>
              <a:t>David Neiman</a:t>
            </a:r>
          </a:p>
          <a:p>
            <a:pPr marL="0" indent="0">
              <a:buNone/>
            </a:pPr>
            <a:r>
              <a:rPr lang="en-US" dirty="0" smtClean="0">
                <a:latin typeface="Corbel" panose="020B0503020204020204" pitchFamily="34" charset="0"/>
              </a:rPr>
              <a:t>Don Mar</a:t>
            </a:r>
          </a:p>
          <a:p>
            <a:pPr marL="0" indent="0">
              <a:buNone/>
            </a:pPr>
            <a:r>
              <a:rPr lang="en-US" dirty="0" smtClean="0">
                <a:latin typeface="Corbel" panose="020B0503020204020204" pitchFamily="34" charset="0"/>
              </a:rPr>
              <a:t>Estela Ortega</a:t>
            </a:r>
          </a:p>
          <a:p>
            <a:pPr marL="0" indent="0">
              <a:buNone/>
            </a:pPr>
            <a:r>
              <a:rPr lang="en-US" dirty="0" smtClean="0">
                <a:latin typeface="Corbel" panose="020B0503020204020204" pitchFamily="34" charset="0"/>
              </a:rPr>
              <a:t>Gabe Grant</a:t>
            </a:r>
          </a:p>
          <a:p>
            <a:pPr marL="0" indent="0">
              <a:buNone/>
            </a:pPr>
            <a:r>
              <a:rPr lang="en-US" dirty="0" smtClean="0">
                <a:latin typeface="Corbel" panose="020B0503020204020204" pitchFamily="34" charset="0"/>
              </a:rPr>
              <a:t>Hal Ferris</a:t>
            </a:r>
          </a:p>
          <a:p>
            <a:pPr marL="0" indent="0">
              <a:buNone/>
            </a:pPr>
            <a:r>
              <a:rPr lang="en-US" dirty="0" smtClean="0">
                <a:latin typeface="Corbel" panose="020B0503020204020204" pitchFamily="34" charset="0"/>
              </a:rPr>
              <a:t>Jermaine Smiley</a:t>
            </a:r>
          </a:p>
          <a:p>
            <a:pPr marL="0" indent="0">
              <a:buNone/>
            </a:pPr>
            <a:r>
              <a:rPr lang="en-US" dirty="0" smtClean="0">
                <a:latin typeface="Corbel" panose="020B0503020204020204" pitchFamily="34" charset="0"/>
              </a:rPr>
              <a:t>Jon Scholes</a:t>
            </a:r>
          </a:p>
          <a:p>
            <a:pPr marL="0" indent="0">
              <a:buNone/>
            </a:pPr>
            <a:endParaRPr lang="en-US" dirty="0" smtClean="0">
              <a:latin typeface="Corbel" panose="020B0503020204020204" pitchFamily="34" charset="0"/>
            </a:endParaRPr>
          </a:p>
          <a:p>
            <a:pPr marL="0" indent="0">
              <a:buNone/>
            </a:pPr>
            <a:endParaRPr lang="en-US" dirty="0"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orbel" panose="020B0503020204020204" pitchFamily="34" charset="0"/>
              </a:rPr>
              <a:t>Jonathan Grant</a:t>
            </a:r>
          </a:p>
          <a:p>
            <a:pPr marL="0" indent="0">
              <a:buNone/>
            </a:pPr>
            <a:r>
              <a:rPr lang="en-US" dirty="0" smtClean="0">
                <a:latin typeface="Corbel" panose="020B0503020204020204" pitchFamily="34" charset="0"/>
              </a:rPr>
              <a:t>Kristin Ryan</a:t>
            </a:r>
          </a:p>
          <a:p>
            <a:pPr marL="0" indent="0">
              <a:buNone/>
            </a:pPr>
            <a:r>
              <a:rPr lang="en-US" dirty="0" smtClean="0">
                <a:latin typeface="Corbel" panose="020B0503020204020204" pitchFamily="34" charset="0"/>
              </a:rPr>
              <a:t>Lisa Picard</a:t>
            </a:r>
          </a:p>
          <a:p>
            <a:pPr marL="0" indent="0">
              <a:buNone/>
            </a:pPr>
            <a:r>
              <a:rPr lang="en-US" dirty="0" smtClean="0">
                <a:latin typeface="Corbel" panose="020B0503020204020204" pitchFamily="34" charset="0"/>
              </a:rPr>
              <a:t>MA Leonard</a:t>
            </a:r>
          </a:p>
          <a:p>
            <a:pPr marL="0" indent="0">
              <a:buNone/>
            </a:pPr>
            <a:r>
              <a:rPr lang="en-US" dirty="0" smtClean="0">
                <a:latin typeface="Corbel" panose="020B0503020204020204" pitchFamily="34" charset="0"/>
              </a:rPr>
              <a:t>Maiko Winkler-Chin</a:t>
            </a:r>
          </a:p>
          <a:p>
            <a:pPr marL="0" indent="0">
              <a:buNone/>
            </a:pPr>
            <a:r>
              <a:rPr lang="en-US" dirty="0" smtClean="0">
                <a:latin typeface="Corbel" panose="020B0503020204020204" pitchFamily="34" charset="0"/>
              </a:rPr>
              <a:t>Maria Barrientos</a:t>
            </a:r>
          </a:p>
          <a:p>
            <a:pPr marL="0" indent="0">
              <a:buNone/>
            </a:pPr>
            <a:r>
              <a:rPr lang="en-US" dirty="0" smtClean="0">
                <a:latin typeface="Corbel" panose="020B0503020204020204" pitchFamily="34" charset="0"/>
              </a:rPr>
              <a:t>Marty Kooistra</a:t>
            </a:r>
          </a:p>
          <a:p>
            <a:pPr marL="0" indent="0">
              <a:buNone/>
            </a:pPr>
            <a:r>
              <a:rPr lang="en-US" dirty="0" err="1" smtClean="0">
                <a:latin typeface="Corbel" panose="020B0503020204020204" pitchFamily="34" charset="0"/>
              </a:rPr>
              <a:t>Merf</a:t>
            </a:r>
            <a:r>
              <a:rPr lang="en-US" dirty="0" smtClean="0">
                <a:latin typeface="Corbel" panose="020B0503020204020204" pitchFamily="34" charset="0"/>
              </a:rPr>
              <a:t> </a:t>
            </a:r>
            <a:r>
              <a:rPr lang="en-US" dirty="0" err="1" smtClean="0">
                <a:latin typeface="Corbel" panose="020B0503020204020204" pitchFamily="34" charset="0"/>
              </a:rPr>
              <a:t>Ehman</a:t>
            </a:r>
            <a:endParaRPr lang="en-US" dirty="0" smtClean="0"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orbel" panose="020B0503020204020204" pitchFamily="34" charset="0"/>
              </a:rPr>
              <a:t>Mitch Brown</a:t>
            </a:r>
          </a:p>
          <a:p>
            <a:pPr marL="0" indent="0">
              <a:buNone/>
            </a:pPr>
            <a:r>
              <a:rPr lang="en-US" dirty="0" smtClean="0">
                <a:latin typeface="Corbel" panose="020B0503020204020204" pitchFamily="34" charset="0"/>
              </a:rPr>
              <a:t>Paul </a:t>
            </a:r>
            <a:r>
              <a:rPr lang="en-US" dirty="0" err="1" smtClean="0">
                <a:latin typeface="Corbel" panose="020B0503020204020204" pitchFamily="34" charset="0"/>
              </a:rPr>
              <a:t>Lambros</a:t>
            </a:r>
            <a:endParaRPr lang="en-US" dirty="0" smtClean="0"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orbel" panose="020B0503020204020204" pitchFamily="34" charset="0"/>
              </a:rPr>
              <a:t>Sean Flynn</a:t>
            </a:r>
          </a:p>
          <a:p>
            <a:pPr marL="0" indent="0">
              <a:buNone/>
            </a:pPr>
            <a:r>
              <a:rPr lang="en-US" dirty="0" smtClean="0">
                <a:latin typeface="Corbel" panose="020B0503020204020204" pitchFamily="34" charset="0"/>
              </a:rPr>
              <a:t>Sylvester </a:t>
            </a:r>
            <a:r>
              <a:rPr lang="en-US" dirty="0" err="1" smtClean="0">
                <a:latin typeface="Corbel" panose="020B0503020204020204" pitchFamily="34" charset="0"/>
              </a:rPr>
              <a:t>Cann</a:t>
            </a:r>
            <a:r>
              <a:rPr lang="en-US" dirty="0" smtClean="0">
                <a:latin typeface="Corbel" panose="020B0503020204020204" pitchFamily="34" charset="0"/>
              </a:rPr>
              <a:t> IV</a:t>
            </a:r>
          </a:p>
          <a:p>
            <a:pPr marL="0" indent="0">
              <a:buNone/>
            </a:pPr>
            <a:r>
              <a:rPr lang="en-US" dirty="0" err="1" smtClean="0">
                <a:latin typeface="Corbel" panose="020B0503020204020204" pitchFamily="34" charset="0"/>
              </a:rPr>
              <a:t>Ubax</a:t>
            </a:r>
            <a:r>
              <a:rPr lang="en-US" dirty="0" smtClean="0">
                <a:latin typeface="Corbel" panose="020B0503020204020204" pitchFamily="34" charset="0"/>
              </a:rPr>
              <a:t> </a:t>
            </a:r>
            <a:r>
              <a:rPr lang="en-US" dirty="0" err="1" smtClean="0">
                <a:latin typeface="Corbel" panose="020B0503020204020204" pitchFamily="34" charset="0"/>
              </a:rPr>
              <a:t>Gardheere</a:t>
            </a:r>
            <a:endParaRPr lang="en-US" dirty="0" smtClean="0">
              <a:latin typeface="Corbel" panose="020B0503020204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253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rbel" panose="020B0503020204020204" pitchFamily="34" charset="0"/>
              </a:rPr>
              <a:t>HALA Work Groups</a:t>
            </a:r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sz="2400" dirty="0">
                <a:latin typeface="Corbel" panose="020B0503020204020204" pitchFamily="34" charset="0"/>
              </a:rPr>
              <a:t>Financing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orbel" panose="020B0503020204020204" pitchFamily="34" charset="0"/>
              </a:rPr>
              <a:t>New Affordable Housing Resources</a:t>
            </a:r>
          </a:p>
          <a:p>
            <a:pPr marL="0" lvl="0" indent="0">
              <a:buNone/>
            </a:pPr>
            <a:r>
              <a:rPr lang="en-US" sz="2400" dirty="0" smtClean="0">
                <a:latin typeface="Corbel" panose="020B0503020204020204" pitchFamily="34" charset="0"/>
              </a:rPr>
              <a:t>	</a:t>
            </a:r>
            <a:r>
              <a:rPr lang="en-US" sz="2400" i="1" dirty="0" smtClean="0">
                <a:latin typeface="Corbel" panose="020B0503020204020204" pitchFamily="34" charset="0"/>
              </a:rPr>
              <a:t>Dave Cutler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orbel" panose="020B0503020204020204" pitchFamily="34" charset="0"/>
              </a:rPr>
              <a:t>Zoning and Housing Types</a:t>
            </a:r>
          </a:p>
          <a:p>
            <a:pPr marL="0" lvl="0" indent="0">
              <a:buNone/>
            </a:pPr>
            <a:r>
              <a:rPr lang="en-US" sz="2400" dirty="0" smtClean="0">
                <a:latin typeface="Corbel" panose="020B0503020204020204" pitchFamily="34" charset="0"/>
              </a:rPr>
              <a:t>	</a:t>
            </a:r>
            <a:r>
              <a:rPr lang="en-US" sz="2400" i="1" dirty="0" smtClean="0">
                <a:latin typeface="Corbel" panose="020B0503020204020204" pitchFamily="34" charset="0"/>
              </a:rPr>
              <a:t>Catherine Benotto and Brad Khouri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orbel" panose="020B0503020204020204" pitchFamily="34" charset="0"/>
              </a:rPr>
              <a:t>Construction Costs and Timelines</a:t>
            </a:r>
          </a:p>
          <a:p>
            <a:pPr marL="0" lvl="0" indent="0">
              <a:buNone/>
            </a:pPr>
            <a:r>
              <a:rPr lang="en-US" sz="2400" dirty="0" smtClean="0">
                <a:latin typeface="Corbel" panose="020B0503020204020204" pitchFamily="34" charset="0"/>
              </a:rPr>
              <a:t>	</a:t>
            </a:r>
            <a:r>
              <a:rPr lang="en-US" sz="2400" i="1" dirty="0" smtClean="0">
                <a:latin typeface="Corbel" panose="020B0503020204020204" pitchFamily="34" charset="0"/>
              </a:rPr>
              <a:t>Grace Kim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orbel" panose="020B0503020204020204" pitchFamily="34" charset="0"/>
              </a:rPr>
              <a:t>Tenant Access/Protections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orbel" panose="020B0503020204020204" pitchFamily="34" charset="0"/>
              </a:rPr>
              <a:t>Preservation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orbel" panose="020B0503020204020204" pitchFamily="34" charset="0"/>
              </a:rPr>
              <a:t>Sustainable Homeownership</a:t>
            </a:r>
          </a:p>
          <a:p>
            <a:pPr marL="0" lvl="0" indent="0">
              <a:buNone/>
            </a:pPr>
            <a:endParaRPr lang="en-US" dirty="0" smtClean="0">
              <a:latin typeface="Corbel" panose="020B0503020204020204" pitchFamily="34" charset="0"/>
            </a:endParaRPr>
          </a:p>
          <a:p>
            <a:pPr marL="0" lvl="0" indent="0">
              <a:buNone/>
            </a:pPr>
            <a:endParaRPr lang="en-US" dirty="0" smtClean="0">
              <a:latin typeface="Corbel" panose="020B0503020204020204" pitchFamily="34" charset="0"/>
            </a:endParaRPr>
          </a:p>
          <a:p>
            <a:pPr marL="0" lvl="0" indent="0">
              <a:buNone/>
            </a:pPr>
            <a:endParaRPr lang="en-US" dirty="0">
              <a:latin typeface="Corbel" panose="020B0503020204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021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227</Words>
  <Application>Microsoft Office PowerPoint</Application>
  <PresentationFormat>On-screen Show (4:3)</PresentationFormat>
  <Paragraphs>57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Housing Affordability and Livability Agenda (HALA)  Advisory Committee</vt:lpstr>
      <vt:lpstr>HALA charge</vt:lpstr>
      <vt:lpstr>HALA charge (continued)</vt:lpstr>
      <vt:lpstr>HALA Advisory Committee members</vt:lpstr>
      <vt:lpstr>HALA Work Groups</vt:lpstr>
    </vt:vector>
  </TitlesOfParts>
  <Company>City of Seattle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Housing Affordability and Livability Agenda (HALA)  Advisory Committee</dc:title>
  <dc:creator>Murdock, Vanessa</dc:creator>
  <cp:lastModifiedBy>Murdock, Vanessa</cp:lastModifiedBy>
  <cp:revision>3</cp:revision>
  <dcterms:created xsi:type="dcterms:W3CDTF">2015-01-21T16:31:13Z</dcterms:created>
  <dcterms:modified xsi:type="dcterms:W3CDTF">2015-01-21T16:58:56Z</dcterms:modified>
</cp:coreProperties>
</file>