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1" r:id="rId2"/>
    <p:sldId id="274" r:id="rId3"/>
    <p:sldId id="294" r:id="rId4"/>
    <p:sldId id="297" r:id="rId5"/>
    <p:sldId id="299" r:id="rId6"/>
    <p:sldId id="298" r:id="rId7"/>
    <p:sldId id="310" r:id="rId8"/>
    <p:sldId id="305" r:id="rId9"/>
    <p:sldId id="306" r:id="rId10"/>
    <p:sldId id="307" r:id="rId11"/>
    <p:sldId id="308" r:id="rId12"/>
    <p:sldId id="309" r:id="rId13"/>
    <p:sldId id="301" r:id="rId14"/>
    <p:sldId id="302" r:id="rId15"/>
    <p:sldId id="303" r:id="rId16"/>
    <p:sldId id="304" r:id="rId17"/>
    <p:sldId id="265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0"/>
    <a:srgbClr val="1690D0"/>
    <a:srgbClr val="2E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9" autoAdjust="0"/>
    <p:restoredTop sz="71395" autoAdjust="0"/>
  </p:normalViewPr>
  <p:slideViewPr>
    <p:cSldViewPr>
      <p:cViewPr>
        <p:scale>
          <a:sx n="73" d="100"/>
          <a:sy n="73" d="100"/>
        </p:scale>
        <p:origin x="-2724" y="-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1548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30CA7E-C46E-41ED-8533-9B77174DD0EC}" type="datetimeFigureOut">
              <a:rPr lang="en-US" smtClean="0"/>
              <a:t>5/4/2016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0635B5-FF59-406E-B74D-09342D33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5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85750" indent="-285750" algn="l" defTabSz="91440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91440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00150" indent="-285750" algn="l" defTabSz="91440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657350" indent="-285750" algn="l" defTabSz="91440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114550" indent="-285750" algn="l" defTabSz="91440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92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43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43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43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39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03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you know from</a:t>
            </a:r>
            <a:r>
              <a:rPr lang="en-US" baseline="0" dirty="0" smtClean="0"/>
              <a:t> a couple meetings ago, we’re extending the protect bike lane on 2nd up to Denny Way. </a:t>
            </a:r>
          </a:p>
          <a:p>
            <a:r>
              <a:rPr lang="en-US" baseline="0" dirty="0" smtClean="0"/>
              <a:t>Generally the response has been positive or neutral. The main concerns we hear are about congestion, however, signal analysis actually shows an increase in efficiency for vehicles.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3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4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48507"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3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About half way complete!</a:t>
            </a:r>
          </a:p>
          <a:p>
            <a:r>
              <a:rPr lang="en-US" dirty="0" smtClean="0"/>
              <a:t>Phase 1 is complete</a:t>
            </a:r>
          </a:p>
          <a:p>
            <a:r>
              <a:rPr lang="en-US" sz="1600" dirty="0" smtClean="0"/>
              <a:t>Phase</a:t>
            </a:r>
            <a:r>
              <a:rPr lang="en-US" dirty="0" smtClean="0"/>
              <a:t> 2 is nearly complete</a:t>
            </a:r>
          </a:p>
          <a:p>
            <a:r>
              <a:rPr lang="en-US" sz="1600" dirty="0" smtClean="0"/>
              <a:t>Phase 3 is in progress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9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To help promote safety for</a:t>
            </a:r>
            <a:r>
              <a:rPr lang="en-US" baseline="0" dirty="0" smtClean="0"/>
              <a:t> all users, p</a:t>
            </a:r>
            <a:r>
              <a:rPr lang="en-US" dirty="0" smtClean="0"/>
              <a:t>lease ride on new protected bike lane rather than in the parking area or on the sidewalk.</a:t>
            </a:r>
            <a:r>
              <a:rPr lang="en-US" baseline="0" dirty="0" smtClean="0"/>
              <a:t>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Working with Cascade to have ambassadors on the corridor this Friday to welcome people to the protected bike lane and encourage them to ride on it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33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Tentative, but baseline schedule on track to be complete by end of July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3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2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4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486400"/>
          </a:xfrm>
        </p:spPr>
        <p:txBody>
          <a:bodyPr/>
          <a:lstStyle>
            <a:lvl1pPr>
              <a:defRPr sz="2000" baseline="0"/>
            </a:lvl1pPr>
          </a:lstStyle>
          <a:p>
            <a:endParaRPr lang="en-US" dirty="0" smtClean="0"/>
          </a:p>
          <a:p>
            <a:r>
              <a:rPr lang="en-US" dirty="0" smtClean="0"/>
              <a:t>Insert a photo relevant to your presentation (it will appear in the background – you may need to adjust the location of the presentation title up or down, so as not to skew your photo).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352800"/>
            <a:ext cx="9144000" cy="1295400"/>
          </a:xfr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Insert Presentation Title</a:t>
            </a:r>
            <a:br>
              <a:rPr lang="en-US" dirty="0" smtClean="0"/>
            </a:br>
            <a:r>
              <a:rPr lang="en-US" sz="2000" dirty="0" smtClean="0"/>
              <a:t>Subtitle, If Needed</a:t>
            </a:r>
            <a:endParaRPr lang="en-US" dirty="0" smtClean="0"/>
          </a:p>
        </p:txBody>
      </p:sp>
      <p:pic>
        <p:nvPicPr>
          <p:cNvPr id="7" name="Picture 2" descr="P:\PIO\Schwartz\sdotlogo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7086599" y="5850340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152400" y="5638800"/>
            <a:ext cx="3810000" cy="1082675"/>
          </a:xfrm>
          <a:prstGeom prst="rect">
            <a:avLst/>
          </a:prstGeom>
        </p:spPr>
        <p:txBody>
          <a:bodyPr anchor="t"/>
          <a:lstStyle>
            <a:lvl1pPr>
              <a:defRPr sz="2000"/>
            </a:lvl1pPr>
          </a:lstStyle>
          <a:p>
            <a:r>
              <a:rPr lang="en-US" smtClean="0"/>
              <a:t>Meeting Name</a:t>
            </a:r>
          </a:p>
          <a:p>
            <a:r>
              <a:rPr lang="en-US" smtClean="0"/>
              <a:t>Presenter First and Last Name</a:t>
            </a:r>
          </a:p>
          <a:p>
            <a:r>
              <a:rPr lang="en-US" smtClean="0"/>
              <a:t>Month, Day,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7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1690D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03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5B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9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2E29-30D5-4727-9D85-C6050B98A93F}" type="datetimeFigureOut">
              <a:rPr lang="en-US" smtClean="0"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D83C-2D8A-42B0-BBF1-CDE43C1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2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2E29-30D5-4727-9D85-C6050B98A93F}" type="datetimeFigureOut">
              <a:rPr lang="en-US" smtClean="0"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D83C-2D8A-42B0-BBF1-CDE43C1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4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24200"/>
            <a:ext cx="9144000" cy="11430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4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Protected bike lane progress</a:t>
            </a:r>
            <a:endParaRPr lang="en-US" sz="16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2" descr="P:\PIO\Schwartz\sdot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7086599" y="5850340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0" y="5410200"/>
            <a:ext cx="7086599" cy="14478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Segoe UI Light" panose="020B0502040204020203" pitchFamily="34" charset="0"/>
              </a:rPr>
              <a:t>Seattle Bicycle Advisory Board</a:t>
            </a:r>
          </a:p>
          <a:p>
            <a:pPr algn="l"/>
            <a:r>
              <a:rPr lang="en-US" sz="2400" dirty="0" smtClean="0">
                <a:latin typeface="Segoe UI Light" panose="020B0502040204020203" pitchFamily="34" charset="0"/>
              </a:rPr>
              <a:t>Sam Woods</a:t>
            </a:r>
          </a:p>
          <a:p>
            <a:pPr algn="l"/>
            <a:r>
              <a:rPr lang="en-US" sz="2400" dirty="0" smtClean="0">
                <a:latin typeface="Segoe UI Light" panose="020B0502040204020203" pitchFamily="34" charset="0"/>
              </a:rPr>
              <a:t>May 4, </a:t>
            </a:r>
            <a:r>
              <a:rPr lang="en-US" sz="2400" dirty="0">
                <a:latin typeface="Segoe UI Light" panose="020B0502040204020203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9420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0"/>
            <a:ext cx="86179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92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6" y="25985"/>
            <a:ext cx="8577894" cy="68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38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7" y="0"/>
            <a:ext cx="857973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366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581400" cy="173953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2nd Ave upgrades</a:t>
            </a:r>
            <a:endParaRPr lang="en-US" sz="4000" dirty="0">
              <a:solidFill>
                <a:srgbClr val="1690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47087"/>
            <a:ext cx="4474888" cy="3352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6200" y="5999887"/>
            <a:ext cx="8991600" cy="553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 raised passenger load zones and 2 raised driveways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35" y="228600"/>
            <a:ext cx="4328465" cy="57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8586"/>
            <a:ext cx="6172200" cy="120613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2nd Ave upgrades</a:t>
            </a:r>
            <a:endParaRPr lang="en-US" sz="4000" dirty="0">
              <a:solidFill>
                <a:srgbClr val="1690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5360708"/>
            <a:ext cx="4114800" cy="4290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Planter boxes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r="950"/>
          <a:stretch/>
        </p:blipFill>
        <p:spPr>
          <a:xfrm>
            <a:off x="152400" y="1711544"/>
            <a:ext cx="4577366" cy="358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8450"/>
          <a:stretch/>
        </p:blipFill>
        <p:spPr>
          <a:xfrm>
            <a:off x="4800600" y="1708496"/>
            <a:ext cx="4106128" cy="3584448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sz="half" idx="1"/>
          </p:nvPr>
        </p:nvSpPr>
        <p:spPr>
          <a:xfrm>
            <a:off x="4800600" y="5360708"/>
            <a:ext cx="4114800" cy="4290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Signal upgrades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6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51" y="156693"/>
            <a:ext cx="3321206" cy="16678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2nd Ave Safety Project</a:t>
            </a:r>
            <a:endParaRPr lang="en-US" sz="4000" dirty="0">
              <a:solidFill>
                <a:srgbClr val="1690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1551" y="2180868"/>
            <a:ext cx="3127755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Outreach has included:</a:t>
            </a:r>
          </a:p>
          <a:p>
            <a:r>
              <a:rPr lang="en-US" dirty="0" smtClean="0"/>
              <a:t>Stakeholder </a:t>
            </a:r>
            <a:r>
              <a:rPr lang="en-US" dirty="0"/>
              <a:t>briefings</a:t>
            </a:r>
          </a:p>
          <a:p>
            <a:r>
              <a:rPr lang="en-US" dirty="0" smtClean="0"/>
              <a:t>One-on-one meetings</a:t>
            </a:r>
          </a:p>
          <a:p>
            <a:r>
              <a:rPr lang="en-US" sz="2800" dirty="0" smtClean="0"/>
              <a:t>Project </a:t>
            </a:r>
            <a:r>
              <a:rPr lang="en-US" sz="2800" dirty="0"/>
              <a:t>area </a:t>
            </a:r>
            <a:r>
              <a:rPr lang="en-US" sz="2800" dirty="0" smtClean="0"/>
              <a:t>mailer</a:t>
            </a:r>
          </a:p>
          <a:p>
            <a:r>
              <a:rPr lang="en-US" sz="2800" dirty="0" smtClean="0"/>
              <a:t>Door-to-door </a:t>
            </a:r>
            <a:r>
              <a:rPr lang="en-US" sz="2800" dirty="0" err="1"/>
              <a:t>flyering</a:t>
            </a:r>
            <a:r>
              <a:rPr lang="en-US" sz="2800" dirty="0"/>
              <a:t> and surveys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06" t="1233"/>
          <a:stretch/>
        </p:blipFill>
        <p:spPr>
          <a:xfrm>
            <a:off x="3359306" y="381000"/>
            <a:ext cx="5757863" cy="61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8586"/>
            <a:ext cx="8343900" cy="120613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2nd Ave Safety Project timeline</a:t>
            </a:r>
            <a:endParaRPr lang="en-US" sz="4000" dirty="0">
              <a:solidFill>
                <a:srgbClr val="1690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" y="4001221"/>
            <a:ext cx="9036453" cy="184457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524000"/>
            <a:ext cx="8686800" cy="2133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Construction is planned to begin this fall</a:t>
            </a:r>
          </a:p>
          <a:p>
            <a:r>
              <a:rPr lang="en-US" sz="3200" dirty="0" smtClean="0"/>
              <a:t>Construction </a:t>
            </a:r>
            <a:r>
              <a:rPr lang="en-US" sz="3200" smtClean="0"/>
              <a:t>complete in spring </a:t>
            </a:r>
            <a:r>
              <a:rPr lang="en-US" sz="3200" dirty="0" smtClean="0"/>
              <a:t>2017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471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Questions?</a:t>
            </a:r>
            <a:endParaRPr lang="en-US" dirty="0">
              <a:solidFill>
                <a:srgbClr val="1690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13768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</a:rPr>
              <a:t>CCBike@seattle.gov | (</a:t>
            </a:r>
            <a:r>
              <a:rPr lang="en-US" dirty="0" smtClean="0"/>
              <a:t>206) 615-1485 </a:t>
            </a:r>
            <a:r>
              <a:rPr lang="en-US" sz="2800" dirty="0" smtClean="0">
                <a:latin typeface="Segoe UI Light" panose="020B0502040204020203" pitchFamily="34" charset="0"/>
                <a:ea typeface="Kozuka Gothic Pro L" pitchFamily="34" charset="-128"/>
              </a:rPr>
              <a:t>www.seattle.gov/transportation/2ndavepbl.htm</a:t>
            </a:r>
            <a:endParaRPr lang="en-US" sz="2800" dirty="0">
              <a:latin typeface="Segoe UI Light" panose="020B0502040204020203" pitchFamily="34" charset="0"/>
              <a:ea typeface="Kozuka Gothic Pro L" pitchFamily="34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429001"/>
            <a:ext cx="9143999" cy="685799"/>
          </a:xfrm>
          <a:prstGeom prst="rect">
            <a:avLst/>
          </a:prstGeom>
          <a:solidFill>
            <a:srgbClr val="1690D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</a:rPr>
              <a:t>www.seattle.gov/transportation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ea typeface="Kozuka Gothic Pro L" pitchFamily="34" charset="-128"/>
            </a:endParaRPr>
          </a:p>
        </p:txBody>
      </p:sp>
      <p:pic>
        <p:nvPicPr>
          <p:cNvPr id="7" name="Picture 2" descr="P:\PIO\Schwartz\sdot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6955064" y="5681038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entralctpost.files.wordpress.com/2013/10/twit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89414"/>
            <a:ext cx="768386" cy="7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msjc.edu/StudentServices/StudentGovernmentAssociation/District%20Committees%2020112012/facebook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29" y="4504708"/>
            <a:ext cx="717453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philipgoddardphotography.co.uk/wp-content/uploads/2013/12/logo-flick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08" y="4500537"/>
            <a:ext cx="721623" cy="7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www.ceministries.org/Images/content/1847/6279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86" y="4514880"/>
            <a:ext cx="717452" cy="7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3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1690D0"/>
                </a:solidFill>
              </a:rPr>
              <a:t>Our mission, vision, and core values</a:t>
            </a:r>
            <a:endParaRPr lang="en-US" dirty="0">
              <a:solidFill>
                <a:srgbClr val="1690D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3397472"/>
            <a:ext cx="7696200" cy="2774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Committed to </a:t>
            </a:r>
            <a:r>
              <a:rPr lang="en-US" sz="2400" dirty="0" smtClean="0">
                <a:solidFill>
                  <a:srgbClr val="1690D0"/>
                </a:solidFill>
                <a:latin typeface="+mj-lt"/>
              </a:rPr>
              <a:t>5 core values </a:t>
            </a:r>
            <a:r>
              <a:rPr lang="en-US" sz="2400" dirty="0" smtClean="0"/>
              <a:t>to create a city that is:</a:t>
            </a:r>
          </a:p>
          <a:p>
            <a:r>
              <a:rPr lang="en-US" sz="2400" dirty="0" smtClean="0"/>
              <a:t>Safe</a:t>
            </a:r>
          </a:p>
          <a:p>
            <a:r>
              <a:rPr lang="en-US" sz="2400" dirty="0" smtClean="0"/>
              <a:t>Interconnected</a:t>
            </a:r>
          </a:p>
          <a:p>
            <a:r>
              <a:rPr lang="en-US" sz="2400" dirty="0" smtClean="0"/>
              <a:t>Affordable</a:t>
            </a:r>
          </a:p>
          <a:p>
            <a:r>
              <a:rPr lang="en-US" sz="2400" dirty="0" smtClean="0"/>
              <a:t>Vibrant</a:t>
            </a:r>
          </a:p>
          <a:p>
            <a:r>
              <a:rPr lang="en-US" sz="2400" dirty="0" smtClean="0"/>
              <a:t>Innovative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+mj-lt"/>
              </a:rPr>
              <a:t>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57401"/>
            <a:ext cx="4456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690D0"/>
                </a:solidFill>
                <a:latin typeface="+mj-lt"/>
              </a:rPr>
              <a:t>Mission</a:t>
            </a:r>
            <a:r>
              <a:rPr lang="en-US" sz="2400" dirty="0" smtClean="0">
                <a:solidFill>
                  <a:srgbClr val="1690D0"/>
                </a:solidFill>
              </a:rPr>
              <a:t>: </a:t>
            </a:r>
            <a:r>
              <a:rPr lang="en-US" sz="2400" dirty="0" smtClean="0"/>
              <a:t>deliver </a:t>
            </a:r>
            <a:r>
              <a:rPr lang="en-US" sz="2400" dirty="0"/>
              <a:t>a high-quality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ransportation system for Seattle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2057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690D0"/>
                </a:solidFill>
                <a:latin typeface="+mj-lt"/>
              </a:rPr>
              <a:t>Vision</a:t>
            </a:r>
            <a:r>
              <a:rPr lang="en-US" sz="2400" dirty="0" smtClean="0">
                <a:solidFill>
                  <a:srgbClr val="1690D0"/>
                </a:solidFill>
              </a:rPr>
              <a:t>: </a:t>
            </a:r>
            <a:r>
              <a:rPr lang="en-US" sz="2400" dirty="0" smtClean="0"/>
              <a:t>connected people, places, and products</a:t>
            </a:r>
            <a:endParaRPr lang="en-US" sz="2400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87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28091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1"/>
                </a:solidFill>
              </a:rPr>
              <a:t>Presentation overview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9ED83C-2D8A-42B0-BBF1-CDE43C1054A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905000"/>
            <a:ext cx="4191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Westlake Cycle Track construction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9th Ave 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2nd Ave upgrades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 smtClean="0"/>
              <a:t>2nd Ave Safety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r="7038"/>
          <a:stretch/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7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063"/>
            <a:ext cx="87630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Westlake Cycle Track construction</a:t>
            </a:r>
            <a:endParaRPr lang="en-US" sz="4000" dirty="0">
              <a:solidFill>
                <a:srgbClr val="1690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87" y="1752600"/>
            <a:ext cx="3280413" cy="251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The north half of the Westlake corridor now has a protected bike </a:t>
            </a:r>
            <a:r>
              <a:rPr lang="en-US" sz="3600" dirty="0" smtClean="0"/>
              <a:t>lane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913129"/>
            <a:ext cx="4919472" cy="276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95" y="990600"/>
            <a:ext cx="4914894" cy="27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5463"/>
            <a:ext cx="3581400" cy="180941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Westlake Cycle Track construction</a:t>
            </a:r>
            <a:endParaRPr lang="en-US" sz="4000" dirty="0">
              <a:solidFill>
                <a:srgbClr val="1690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19" y="2286000"/>
            <a:ext cx="3733831" cy="4343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 smtClean="0"/>
              <a:t>Rider education: </a:t>
            </a:r>
          </a:p>
          <a:p>
            <a:r>
              <a:rPr lang="en-US" sz="3200" dirty="0" smtClean="0"/>
              <a:t>Please ride on new protected bike lane</a:t>
            </a:r>
          </a:p>
          <a:p>
            <a:r>
              <a:rPr lang="en-US" sz="3200" dirty="0" smtClean="0"/>
              <a:t>Follow posted signs</a:t>
            </a:r>
          </a:p>
          <a:p>
            <a:r>
              <a:rPr lang="en-US" sz="3200" dirty="0" smtClean="0"/>
              <a:t>Be on the look out for corridor ambassadors this Friday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3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9381"/>
            <a:ext cx="3581400" cy="212053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Westlake Cycle Track opening</a:t>
            </a:r>
            <a:endParaRPr lang="en-US" sz="4000" dirty="0">
              <a:solidFill>
                <a:srgbClr val="1690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280" y="2819400"/>
            <a:ext cx="3474720" cy="3733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On schedule for opening in late July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9773"/>
          <a:stretch/>
        </p:blipFill>
        <p:spPr bwMode="auto">
          <a:xfrm>
            <a:off x="-1" y="1447800"/>
            <a:ext cx="91440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089025"/>
          </a:xfrm>
          <a:solidFill>
            <a:schemeClr val="bg1">
              <a:alpha val="86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Ave N Mobility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2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690D0"/>
                </a:solidFill>
              </a:rPr>
              <a:t>Project description</a:t>
            </a:r>
            <a:endParaRPr lang="en-US" dirty="0">
              <a:solidFill>
                <a:srgbClr val="1690D0"/>
              </a:solidFill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8</a:t>
            </a:fld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235"/>
            <a:ext cx="9144000" cy="566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7400" y="6334780"/>
            <a:ext cx="52578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5’ 3’  10’  10’  8’  3’ 5’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6215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9</a:t>
            </a:fld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7789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74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ve Seattle">
      <a:dk1>
        <a:srgbClr val="000000"/>
      </a:dk1>
      <a:lt1>
        <a:sysClr val="window" lastClr="FFFFFF"/>
      </a:lt1>
      <a:dk2>
        <a:srgbClr val="000000"/>
      </a:dk2>
      <a:lt2>
        <a:srgbClr val="E1D91E"/>
      </a:lt2>
      <a:accent1>
        <a:srgbClr val="1690D0"/>
      </a:accent1>
      <a:accent2>
        <a:srgbClr val="E1D91E"/>
      </a:accent2>
      <a:accent3>
        <a:srgbClr val="00A85D"/>
      </a:accent3>
      <a:accent4>
        <a:srgbClr val="492F92"/>
      </a:accent4>
      <a:accent5>
        <a:srgbClr val="FF6C2C"/>
      </a:accent5>
      <a:accent6>
        <a:srgbClr val="808284"/>
      </a:accent6>
      <a:hlink>
        <a:srgbClr val="0000FF"/>
      </a:hlink>
      <a:folHlink>
        <a:srgbClr val="800080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379</Words>
  <Application>Microsoft Office PowerPoint</Application>
  <PresentationFormat>On-screen Show (4:3)</PresentationFormat>
  <Paragraphs>83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Protected bike lane progress</vt:lpstr>
      <vt:lpstr>Our mission, vision, and core values</vt:lpstr>
      <vt:lpstr>Presentation overview</vt:lpstr>
      <vt:lpstr>Westlake Cycle Track construction</vt:lpstr>
      <vt:lpstr>Westlake Cycle Track construction</vt:lpstr>
      <vt:lpstr>Westlake Cycle Track opening</vt:lpstr>
      <vt:lpstr>9th Ave N Mobility Improvements</vt:lpstr>
      <vt:lpstr>Project description</vt:lpstr>
      <vt:lpstr>PowerPoint Presentation</vt:lpstr>
      <vt:lpstr>PowerPoint Presentation</vt:lpstr>
      <vt:lpstr>PowerPoint Presentation</vt:lpstr>
      <vt:lpstr>PowerPoint Presentation</vt:lpstr>
      <vt:lpstr>2nd Ave upgrades</vt:lpstr>
      <vt:lpstr>2nd Ave upgrades</vt:lpstr>
      <vt:lpstr>2nd Ave Safety Project</vt:lpstr>
      <vt:lpstr>2nd Ave Safety Project timeline</vt:lpstr>
      <vt:lpstr>Questions?</vt:lpstr>
    </vt:vector>
  </TitlesOfParts>
  <Company>City of Seattle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Insert Subtitle, If Needed</dc:title>
  <dc:creator>Schwartz, Allison</dc:creator>
  <cp:lastModifiedBy>Jason Fialkoff</cp:lastModifiedBy>
  <cp:revision>151</cp:revision>
  <cp:lastPrinted>2016-02-17T17:08:05Z</cp:lastPrinted>
  <dcterms:created xsi:type="dcterms:W3CDTF">2014-01-29T22:35:29Z</dcterms:created>
  <dcterms:modified xsi:type="dcterms:W3CDTF">2016-05-04T16:00:32Z</dcterms:modified>
</cp:coreProperties>
</file>