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6" r:id="rId5"/>
    <p:sldId id="263" r:id="rId6"/>
    <p:sldId id="291" r:id="rId7"/>
    <p:sldId id="257" r:id="rId8"/>
    <p:sldId id="278" r:id="rId9"/>
    <p:sldId id="292" r:id="rId10"/>
    <p:sldId id="293" r:id="rId11"/>
    <p:sldId id="294" r:id="rId12"/>
    <p:sldId id="282" r:id="rId13"/>
    <p:sldId id="258" r:id="rId14"/>
    <p:sldId id="264" r:id="rId15"/>
    <p:sldId id="266" r:id="rId16"/>
    <p:sldId id="285" r:id="rId17"/>
    <p:sldId id="286" r:id="rId18"/>
    <p:sldId id="287" r:id="rId19"/>
    <p:sldId id="270" r:id="rId20"/>
    <p:sldId id="272" r:id="rId21"/>
    <p:sldId id="275" r:id="rId22"/>
    <p:sldId id="289" r:id="rId23"/>
    <p:sldId id="295" r:id="rId24"/>
    <p:sldId id="267" r:id="rId25"/>
    <p:sldId id="284" r:id="rId26"/>
    <p:sldId id="269" r:id="rId27"/>
    <p:sldId id="283" r:id="rId28"/>
    <p:sldId id="277" r:id="rId29"/>
    <p:sldId id="296" r:id="rId30"/>
    <p:sldId id="290" r:id="rId31"/>
    <p:sldId id="27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56215" autoAdjust="0"/>
  </p:normalViewPr>
  <p:slideViewPr>
    <p:cSldViewPr>
      <p:cViewPr varScale="1">
        <p:scale>
          <a:sx n="79" d="100"/>
          <a:sy n="79" d="100"/>
        </p:scale>
        <p:origin x="1459" y="43"/>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2408"/>
    </p:cViewPr>
  </p:sorterViewPr>
  <p:notesViewPr>
    <p:cSldViewPr>
      <p:cViewPr varScale="1">
        <p:scale>
          <a:sx n="67" d="100"/>
          <a:sy n="67" d="100"/>
        </p:scale>
        <p:origin x="2438"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9-25T12:38:21.918" idx="7">
    <p:pos x="10" y="10"/>
    <p:text>Remove screenshot and add Submission Tip Sheet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a:t>Population </a:t>
          </a:r>
          <a:r>
            <a:rPr lang="en-US" dirty="0"/>
            <a:t>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8A56930F-EF69-42A7-AD19-59C79F8C4807}" srcId="{904454DC-E4B3-44B5-BDB9-C154111E0852}" destId="{F4349F0B-C978-46D5-A52C-80B2057FCAFE}" srcOrd="4" destOrd="0" parTransId="{3837A97B-98A3-45B7-A3F8-42DCAC9F49C5}" sibTransId="{116AA9FE-FBC1-48B8-89A4-45E42F3288C6}"/>
    <dgm:cxn modelId="{9C1CF016-E67F-4809-8AA3-B7DFF0F40ABA}" srcId="{904454DC-E4B3-44B5-BDB9-C154111E0852}" destId="{1445804D-2B02-4AC2-8D0F-32F715516130}" srcOrd="1" destOrd="0" parTransId="{BA702008-DA7D-4E83-BB59-C466C7E597BE}" sibTransId="{67194E6F-0FE4-4D8B-A960-2605CFEBABE5}"/>
    <dgm:cxn modelId="{01C0C523-513D-4443-9950-C5E05E481136}" type="presOf" srcId="{2297D923-C012-4EE8-A9C5-08D5986A8CDC}" destId="{CF3C62E0-6C71-4204-9230-875AC3B1242D}"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8BC4C15B-BD34-4D21-8279-01C646035D02}" srcId="{904454DC-E4B3-44B5-BDB9-C154111E0852}" destId="{15172B16-81B7-4094-B954-B4DFB132803E}" srcOrd="2" destOrd="0" parTransId="{406B93FF-08FB-462A-80F6-3879F3C5A854}" sibTransId="{7F0C14E5-5C53-412A-9211-E48930B13539}"/>
    <dgm:cxn modelId="{AFC93860-8750-4B90-B0DE-DDA0989A87FC}" srcId="{904454DC-E4B3-44B5-BDB9-C154111E0852}" destId="{0B73BEE8-B4D5-484C-91A9-98FEC6B2AC2A}" srcOrd="3" destOrd="0" parTransId="{24CE6E58-6D58-41F0-A1D7-205E27137428}" sibTransId="{EF214B47-0A95-4C9A-BABC-60622A18302D}"/>
    <dgm:cxn modelId="{13A47F6F-E1A9-418D-BB92-FC21832AAAC4}" type="presOf" srcId="{904454DC-E4B3-44B5-BDB9-C154111E0852}" destId="{B2FC8D52-0D48-4166-8027-7E9CDE5B7D50}" srcOrd="0" destOrd="0" presId="urn:microsoft.com/office/officeart/2005/8/layout/chevron1"/>
    <dgm:cxn modelId="{68ADB580-A2AE-479A-88EB-5AAE75F54668}" type="presOf" srcId="{819EF77A-E8B7-43A8-88D3-98FC09B49215}" destId="{356E3B6F-D8C6-426F-BA54-3FC72513DD0E}" srcOrd="0" destOrd="0" presId="urn:microsoft.com/office/officeart/2005/8/layout/chevron1"/>
    <dgm:cxn modelId="{F860E99C-5F03-4725-A3B8-CD8424D5D2ED}" srcId="{904454DC-E4B3-44B5-BDB9-C154111E0852}" destId="{2297D923-C012-4EE8-A9C5-08D5986A8CDC}" srcOrd="5" destOrd="0" parTransId="{7C0BF589-63B6-4979-B447-E1C4EC1C92FE}" sibTransId="{4AFF726C-2EEC-44B1-A6FB-6799970EDE1F}"/>
    <dgm:cxn modelId="{F7ABBEAC-04B6-4E8C-9464-BCE907959E5A}" type="presOf" srcId="{AAFF1A46-739D-4AC8-AF57-D619F80009BC}" destId="{EB8E49AB-89E5-45D4-AFA9-B432BB2CCAA7}" srcOrd="0" destOrd="0" presId="urn:microsoft.com/office/officeart/2005/8/layout/chevron1"/>
    <dgm:cxn modelId="{18A7EAB0-73AB-4A9F-87F1-00CBCD7418A5}" type="presOf" srcId="{15172B16-81B7-4094-B954-B4DFB132803E}" destId="{B5751F65-33EF-456D-9DB0-1DA903DE1F8D}" srcOrd="0" destOrd="0" presId="urn:microsoft.com/office/officeart/2005/8/layout/chevron1"/>
    <dgm:cxn modelId="{844D2ABD-230C-41B3-89BF-B6F6B5A74997}" type="presOf" srcId="{F4349F0B-C978-46D5-A52C-80B2057FCAFE}" destId="{22946E89-B8EF-4E7C-9A8D-BD716A894507}" srcOrd="0" destOrd="0" presId="urn:microsoft.com/office/officeart/2005/8/layout/chevron1"/>
    <dgm:cxn modelId="{7D33D8D1-BB24-4EDB-A2F4-C1BF224762C2}" type="presOf" srcId="{0B73BEE8-B4D5-484C-91A9-98FEC6B2AC2A}" destId="{E7B28461-FAE7-4F10-B154-5A56A78220AD}" srcOrd="0" destOrd="0" presId="urn:microsoft.com/office/officeart/2005/8/layout/chevron1"/>
    <dgm:cxn modelId="{9130FFE4-16C5-4C48-A6CF-964982147FD1}" srcId="{904454DC-E4B3-44B5-BDB9-C154111E0852}" destId="{819EF77A-E8B7-43A8-88D3-98FC09B49215}" srcOrd="0" destOrd="0" parTransId="{15A5A1E6-D787-4E99-B7F8-E4CAD90989E4}" sibTransId="{19495D3D-3757-46DA-A0F1-C82312CFDDBF}"/>
    <dgm:cxn modelId="{E0F11DF0-564F-4FA5-9FB3-B5E6365F1F32}" type="presOf" srcId="{1445804D-2B02-4AC2-8D0F-32F715516130}" destId="{04F04DD9-1176-4832-B59E-613680175526}" srcOrd="0" destOrd="0" presId="urn:microsoft.com/office/officeart/2005/8/layout/chevron1"/>
    <dgm:cxn modelId="{6148C4EA-E8D4-4786-BE60-1A1015ACFC66}" type="presParOf" srcId="{B2FC8D52-0D48-4166-8027-7E9CDE5B7D50}" destId="{356E3B6F-D8C6-426F-BA54-3FC72513DD0E}" srcOrd="0" destOrd="0" presId="urn:microsoft.com/office/officeart/2005/8/layout/chevron1"/>
    <dgm:cxn modelId="{A550A206-319C-430D-944E-D9D4DFF2FE3D}" type="presParOf" srcId="{B2FC8D52-0D48-4166-8027-7E9CDE5B7D50}" destId="{415DC11F-4CB3-441C-93B7-8769C72E8AF9}" srcOrd="1" destOrd="0" presId="urn:microsoft.com/office/officeart/2005/8/layout/chevron1"/>
    <dgm:cxn modelId="{A537DCF2-2D01-442A-BAD4-B429C7F3F546}" type="presParOf" srcId="{B2FC8D52-0D48-4166-8027-7E9CDE5B7D50}" destId="{04F04DD9-1176-4832-B59E-613680175526}" srcOrd="2" destOrd="0" presId="urn:microsoft.com/office/officeart/2005/8/layout/chevron1"/>
    <dgm:cxn modelId="{6A83D1E3-C16B-4DAE-B01E-45091B8F1806}" type="presParOf" srcId="{B2FC8D52-0D48-4166-8027-7E9CDE5B7D50}" destId="{29D77BE7-A5D7-4DDE-8C15-2B54BDCEEACB}" srcOrd="3" destOrd="0" presId="urn:microsoft.com/office/officeart/2005/8/layout/chevron1"/>
    <dgm:cxn modelId="{9BCF285F-914E-4C2F-B08F-DA4EFACBAAA2}" type="presParOf" srcId="{B2FC8D52-0D48-4166-8027-7E9CDE5B7D50}" destId="{B5751F65-33EF-456D-9DB0-1DA903DE1F8D}" srcOrd="4" destOrd="0" presId="urn:microsoft.com/office/officeart/2005/8/layout/chevron1"/>
    <dgm:cxn modelId="{D565169B-0886-489F-829F-303761754ABD}" type="presParOf" srcId="{B2FC8D52-0D48-4166-8027-7E9CDE5B7D50}" destId="{81943B01-B34C-426D-B9CB-3873AE94A80F}" srcOrd="5" destOrd="0" presId="urn:microsoft.com/office/officeart/2005/8/layout/chevron1"/>
    <dgm:cxn modelId="{B8434135-C6A4-4A29-BB67-D3B49F1725A6}" type="presParOf" srcId="{B2FC8D52-0D48-4166-8027-7E9CDE5B7D50}" destId="{E7B28461-FAE7-4F10-B154-5A56A78220AD}" srcOrd="6" destOrd="0" presId="urn:microsoft.com/office/officeart/2005/8/layout/chevron1"/>
    <dgm:cxn modelId="{1D77891F-4F4E-4640-B60B-4E448E476F4D}" type="presParOf" srcId="{B2FC8D52-0D48-4166-8027-7E9CDE5B7D50}" destId="{91713522-5264-4B7B-B6CB-23EF15F8DC51}" srcOrd="7" destOrd="0" presId="urn:microsoft.com/office/officeart/2005/8/layout/chevron1"/>
    <dgm:cxn modelId="{DB032E76-24A4-45CA-BBB7-FBB1A1CAD09A}" type="presParOf" srcId="{B2FC8D52-0D48-4166-8027-7E9CDE5B7D50}" destId="{22946E89-B8EF-4E7C-9A8D-BD716A894507}" srcOrd="8" destOrd="0" presId="urn:microsoft.com/office/officeart/2005/8/layout/chevron1"/>
    <dgm:cxn modelId="{083BE49E-88D5-41B0-A496-1C7499478D33}" type="presParOf" srcId="{B2FC8D52-0D48-4166-8027-7E9CDE5B7D50}" destId="{0377AA6A-1227-4016-9675-95CB662CA33C}" srcOrd="9" destOrd="0" presId="urn:microsoft.com/office/officeart/2005/8/layout/chevron1"/>
    <dgm:cxn modelId="{23D573C8-BDEE-4845-AF5D-731306918685}" type="presParOf" srcId="{B2FC8D52-0D48-4166-8027-7E9CDE5B7D50}" destId="{CF3C62E0-6C71-4204-9230-875AC3B1242D}" srcOrd="10" destOrd="0" presId="urn:microsoft.com/office/officeart/2005/8/layout/chevron1"/>
    <dgm:cxn modelId="{5C53098E-2BA9-487D-A734-CCE99D3B094E}" type="presParOf" srcId="{B2FC8D52-0D48-4166-8027-7E9CDE5B7D50}" destId="{ECA2FDDB-2781-4DE3-8AE3-3531491503A8}" srcOrd="11" destOrd="0" presId="urn:microsoft.com/office/officeart/2005/8/layout/chevron1"/>
    <dgm:cxn modelId="{5CCEA106-0DB1-4663-89FB-E1F807268E7A}"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Goal</a:t>
          </a:r>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Commitments</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pt>
  </dgm:ptLst>
  <dgm:cxnLst>
    <dgm:cxn modelId="{C1930308-7FE1-4730-B62C-711FC841D885}" type="presOf" srcId="{F4349F0B-C978-46D5-A52C-80B2057FCAFE}" destId="{22946E89-B8EF-4E7C-9A8D-BD716A894507}" srcOrd="0" destOrd="0" presId="urn:microsoft.com/office/officeart/2005/8/layout/chevron1"/>
    <dgm:cxn modelId="{AF99B008-5553-4D33-99BD-20BABE728D44}" type="presOf" srcId="{AAFF1A46-739D-4AC8-AF57-D619F80009BC}" destId="{EB8E49AB-89E5-45D4-AFA9-B432BB2CCAA7}" srcOrd="0" destOrd="0" presId="urn:microsoft.com/office/officeart/2005/8/layout/chevron1"/>
    <dgm:cxn modelId="{8A56930F-EF69-42A7-AD19-59C79F8C4807}" srcId="{904454DC-E4B3-44B5-BDB9-C154111E0852}" destId="{F4349F0B-C978-46D5-A52C-80B2057FCAFE}" srcOrd="4" destOrd="0" parTransId="{3837A97B-98A3-45B7-A3F8-42DCAC9F49C5}" sibTransId="{116AA9FE-FBC1-48B8-89A4-45E42F3288C6}"/>
    <dgm:cxn modelId="{DB98AC0F-D5D4-4AB0-A727-B445AB6533EA}" type="presOf" srcId="{2297D923-C012-4EE8-A9C5-08D5986A8CDC}" destId="{CF3C62E0-6C71-4204-9230-875AC3B1242D}" srcOrd="0" destOrd="0" presId="urn:microsoft.com/office/officeart/2005/8/layout/chevron1"/>
    <dgm:cxn modelId="{9C1CF016-E67F-4809-8AA3-B7DFF0F40ABA}" srcId="{904454DC-E4B3-44B5-BDB9-C154111E0852}" destId="{1445804D-2B02-4AC2-8D0F-32F715516130}" srcOrd="1" destOrd="0" parTransId="{BA702008-DA7D-4E83-BB59-C466C7E597BE}" sibTransId="{67194E6F-0FE4-4D8B-A960-2605CFEBABE5}"/>
    <dgm:cxn modelId="{4EB89F20-AB2C-4825-9F59-6E642CD38C1B}" type="presOf" srcId="{0B73BEE8-B4D5-484C-91A9-98FEC6B2AC2A}" destId="{E7B28461-FAE7-4F10-B154-5A56A78220AD}" srcOrd="0" destOrd="0" presId="urn:microsoft.com/office/officeart/2005/8/layout/chevron1"/>
    <dgm:cxn modelId="{AAA9E52D-99D5-4504-8D9A-0BCA3271AAC5}" type="presOf" srcId="{904454DC-E4B3-44B5-BDB9-C154111E0852}" destId="{B2FC8D52-0D48-4166-8027-7E9CDE5B7D50}"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8BC4C15B-BD34-4D21-8279-01C646035D02}" srcId="{904454DC-E4B3-44B5-BDB9-C154111E0852}" destId="{15172B16-81B7-4094-B954-B4DFB132803E}" srcOrd="2" destOrd="0" parTransId="{406B93FF-08FB-462A-80F6-3879F3C5A854}" sibTransId="{7F0C14E5-5C53-412A-9211-E48930B13539}"/>
    <dgm:cxn modelId="{AFC93860-8750-4B90-B0DE-DDA0989A87FC}" srcId="{904454DC-E4B3-44B5-BDB9-C154111E0852}" destId="{0B73BEE8-B4D5-484C-91A9-98FEC6B2AC2A}" srcOrd="3" destOrd="0" parTransId="{24CE6E58-6D58-41F0-A1D7-205E27137428}" sibTransId="{EF214B47-0A95-4C9A-BABC-60622A18302D}"/>
    <dgm:cxn modelId="{22D23192-B8E7-49C3-A8AF-2139563F6746}" type="presOf" srcId="{819EF77A-E8B7-43A8-88D3-98FC09B49215}" destId="{356E3B6F-D8C6-426F-BA54-3FC72513DD0E}" srcOrd="0" destOrd="0" presId="urn:microsoft.com/office/officeart/2005/8/layout/chevron1"/>
    <dgm:cxn modelId="{F860E99C-5F03-4725-A3B8-CD8424D5D2ED}" srcId="{904454DC-E4B3-44B5-BDB9-C154111E0852}" destId="{2297D923-C012-4EE8-A9C5-08D5986A8CDC}" srcOrd="5" destOrd="0" parTransId="{7C0BF589-63B6-4979-B447-E1C4EC1C92FE}" sibTransId="{4AFF726C-2EEC-44B1-A6FB-6799970EDE1F}"/>
    <dgm:cxn modelId="{9130FFE4-16C5-4C48-A6CF-964982147FD1}" srcId="{904454DC-E4B3-44B5-BDB9-C154111E0852}" destId="{819EF77A-E8B7-43A8-88D3-98FC09B49215}" srcOrd="0" destOrd="0" parTransId="{15A5A1E6-D787-4E99-B7F8-E4CAD90989E4}" sibTransId="{19495D3D-3757-46DA-A0F1-C82312CFDDBF}"/>
    <dgm:cxn modelId="{D02166E5-A86A-4D81-BDF3-73F9A92ADE16}" type="presOf" srcId="{1445804D-2B02-4AC2-8D0F-32F715516130}" destId="{04F04DD9-1176-4832-B59E-613680175526}" srcOrd="0" destOrd="0" presId="urn:microsoft.com/office/officeart/2005/8/layout/chevron1"/>
    <dgm:cxn modelId="{F00A56FE-2FD1-4F52-813E-EDFD62791C8B}" type="presOf" srcId="{15172B16-81B7-4094-B954-B4DFB132803E}" destId="{B5751F65-33EF-456D-9DB0-1DA903DE1F8D}" srcOrd="0" destOrd="0" presId="urn:microsoft.com/office/officeart/2005/8/layout/chevron1"/>
    <dgm:cxn modelId="{9B7F5817-866F-4455-8F90-17FC5035767F}" type="presParOf" srcId="{B2FC8D52-0D48-4166-8027-7E9CDE5B7D50}" destId="{356E3B6F-D8C6-426F-BA54-3FC72513DD0E}" srcOrd="0" destOrd="0" presId="urn:microsoft.com/office/officeart/2005/8/layout/chevron1"/>
    <dgm:cxn modelId="{21FE80AF-DD3C-4A7F-B748-0E9D99E3A3D1}" type="presParOf" srcId="{B2FC8D52-0D48-4166-8027-7E9CDE5B7D50}" destId="{415DC11F-4CB3-441C-93B7-8769C72E8AF9}" srcOrd="1" destOrd="0" presId="urn:microsoft.com/office/officeart/2005/8/layout/chevron1"/>
    <dgm:cxn modelId="{D7B9C8CD-A76B-4785-B3BC-669BCAC8908A}" type="presParOf" srcId="{B2FC8D52-0D48-4166-8027-7E9CDE5B7D50}" destId="{04F04DD9-1176-4832-B59E-613680175526}" srcOrd="2" destOrd="0" presId="urn:microsoft.com/office/officeart/2005/8/layout/chevron1"/>
    <dgm:cxn modelId="{116C38A5-B225-49C7-A5DA-B36C86F4A608}" type="presParOf" srcId="{B2FC8D52-0D48-4166-8027-7E9CDE5B7D50}" destId="{29D77BE7-A5D7-4DDE-8C15-2B54BDCEEACB}" srcOrd="3" destOrd="0" presId="urn:microsoft.com/office/officeart/2005/8/layout/chevron1"/>
    <dgm:cxn modelId="{44AC5845-4A94-4564-86D9-223D1CF4CDC1}" type="presParOf" srcId="{B2FC8D52-0D48-4166-8027-7E9CDE5B7D50}" destId="{B5751F65-33EF-456D-9DB0-1DA903DE1F8D}" srcOrd="4" destOrd="0" presId="urn:microsoft.com/office/officeart/2005/8/layout/chevron1"/>
    <dgm:cxn modelId="{0824F704-8C9D-4B43-92E3-141D727FB7F1}" type="presParOf" srcId="{B2FC8D52-0D48-4166-8027-7E9CDE5B7D50}" destId="{81943B01-B34C-426D-B9CB-3873AE94A80F}" srcOrd="5" destOrd="0" presId="urn:microsoft.com/office/officeart/2005/8/layout/chevron1"/>
    <dgm:cxn modelId="{28AEC263-AC9E-4742-BE10-FD0672BAD73D}" type="presParOf" srcId="{B2FC8D52-0D48-4166-8027-7E9CDE5B7D50}" destId="{E7B28461-FAE7-4F10-B154-5A56A78220AD}" srcOrd="6" destOrd="0" presId="urn:microsoft.com/office/officeart/2005/8/layout/chevron1"/>
    <dgm:cxn modelId="{DF86109A-6FC5-425D-AC85-9B1AFBE7692B}" type="presParOf" srcId="{B2FC8D52-0D48-4166-8027-7E9CDE5B7D50}" destId="{91713522-5264-4B7B-B6CB-23EF15F8DC51}" srcOrd="7" destOrd="0" presId="urn:microsoft.com/office/officeart/2005/8/layout/chevron1"/>
    <dgm:cxn modelId="{00894402-CF12-4128-B745-651724506B41}" type="presParOf" srcId="{B2FC8D52-0D48-4166-8027-7E9CDE5B7D50}" destId="{22946E89-B8EF-4E7C-9A8D-BD716A894507}" srcOrd="8" destOrd="0" presId="urn:microsoft.com/office/officeart/2005/8/layout/chevron1"/>
    <dgm:cxn modelId="{93C1AEEB-982F-4B1D-BE75-EF1DEC8A4433}" type="presParOf" srcId="{B2FC8D52-0D48-4166-8027-7E9CDE5B7D50}" destId="{0377AA6A-1227-4016-9675-95CB662CA33C}" srcOrd="9" destOrd="0" presId="urn:microsoft.com/office/officeart/2005/8/layout/chevron1"/>
    <dgm:cxn modelId="{30C753F6-A3D4-4276-AE21-2A92408DFBAC}" type="presParOf" srcId="{B2FC8D52-0D48-4166-8027-7E9CDE5B7D50}" destId="{CF3C62E0-6C71-4204-9230-875AC3B1242D}" srcOrd="10" destOrd="0" presId="urn:microsoft.com/office/officeart/2005/8/layout/chevron1"/>
    <dgm:cxn modelId="{E93C0602-68C0-41FC-8F7B-96944F865F46}" type="presParOf" srcId="{B2FC8D52-0D48-4166-8027-7E9CDE5B7D50}" destId="{ECA2FDDB-2781-4DE3-8AE3-3531491503A8}" srcOrd="11" destOrd="0" presId="urn:microsoft.com/office/officeart/2005/8/layout/chevron1"/>
    <dgm:cxn modelId="{3FE18735-4B2D-4627-86A8-4BABF67A8881}"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a:t>Population </a:t>
          </a:r>
          <a:r>
            <a:rPr lang="en-US" sz="1000" kern="1200" dirty="0"/>
            <a:t>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Performance Measure</a:t>
          </a:r>
        </a:p>
      </dsp:txBody>
      <dsp:txXfrm>
        <a:off x="7000874" y="337900"/>
        <a:ext cx="750094" cy="50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3B6F-D8C6-426F-BA54-3FC72513DD0E}">
      <dsp:nvSpPr>
        <dsp:cNvPr id="0" name=""/>
        <dsp:cNvSpPr/>
      </dsp:nvSpPr>
      <dsp:spPr>
        <a:xfrm>
          <a:off x="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Population Data</a:t>
          </a:r>
        </a:p>
      </dsp:txBody>
      <dsp:txXfrm>
        <a:off x="250031" y="321468"/>
        <a:ext cx="750094" cy="500062"/>
      </dsp:txXfrm>
    </dsp:sp>
    <dsp:sp modelId="{04F04DD9-1176-4832-B59E-613680175526}">
      <dsp:nvSpPr>
        <dsp:cNvPr id="0" name=""/>
        <dsp:cNvSpPr/>
      </dsp:nvSpPr>
      <dsp:spPr>
        <a:xfrm>
          <a:off x="1125140"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Desired Results</a:t>
          </a:r>
        </a:p>
      </dsp:txBody>
      <dsp:txXfrm>
        <a:off x="1375171" y="321468"/>
        <a:ext cx="750094" cy="500062"/>
      </dsp:txXfrm>
    </dsp:sp>
    <dsp:sp modelId="{B5751F65-33EF-456D-9DB0-1DA903DE1F8D}">
      <dsp:nvSpPr>
        <dsp:cNvPr id="0" name=""/>
        <dsp:cNvSpPr/>
      </dsp:nvSpPr>
      <dsp:spPr>
        <a:xfrm>
          <a:off x="225028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Indicators</a:t>
          </a:r>
        </a:p>
      </dsp:txBody>
      <dsp:txXfrm>
        <a:off x="2500312" y="321468"/>
        <a:ext cx="750094" cy="500062"/>
      </dsp:txXfrm>
    </dsp:sp>
    <dsp:sp modelId="{E7B28461-FAE7-4F10-B154-5A56A78220AD}">
      <dsp:nvSpPr>
        <dsp:cNvPr id="0" name=""/>
        <dsp:cNvSpPr/>
      </dsp:nvSpPr>
      <dsp:spPr>
        <a:xfrm>
          <a:off x="3375421"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Racial Disparity Data</a:t>
          </a:r>
        </a:p>
      </dsp:txBody>
      <dsp:txXfrm>
        <a:off x="3625452" y="321468"/>
        <a:ext cx="750094" cy="500062"/>
      </dsp:txXfrm>
    </dsp:sp>
    <dsp:sp modelId="{22946E89-B8EF-4E7C-9A8D-BD716A894507}">
      <dsp:nvSpPr>
        <dsp:cNvPr id="0" name=""/>
        <dsp:cNvSpPr/>
      </dsp:nvSpPr>
      <dsp:spPr>
        <a:xfrm>
          <a:off x="4500562"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Racial Equity Goal</a:t>
          </a:r>
        </a:p>
      </dsp:txBody>
      <dsp:txXfrm>
        <a:off x="4750593" y="321468"/>
        <a:ext cx="750094" cy="500062"/>
      </dsp:txXfrm>
    </dsp:sp>
    <dsp:sp modelId="{CF3C62E0-6C71-4204-9230-875AC3B1242D}">
      <dsp:nvSpPr>
        <dsp:cNvPr id="0" name=""/>
        <dsp:cNvSpPr/>
      </dsp:nvSpPr>
      <dsp:spPr>
        <a:xfrm>
          <a:off x="5625703" y="321468"/>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Strategy</a:t>
          </a:r>
        </a:p>
      </dsp:txBody>
      <dsp:txXfrm>
        <a:off x="5875734" y="321468"/>
        <a:ext cx="750094" cy="500062"/>
      </dsp:txXfrm>
    </dsp:sp>
    <dsp:sp modelId="{EB8E49AB-89E5-45D4-AFA9-B432BB2CCAA7}">
      <dsp:nvSpPr>
        <dsp:cNvPr id="0" name=""/>
        <dsp:cNvSpPr/>
      </dsp:nvSpPr>
      <dsp:spPr>
        <a:xfrm>
          <a:off x="6750843" y="337900"/>
          <a:ext cx="1250156" cy="50006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Performance Commitments</a:t>
          </a:r>
        </a:p>
      </dsp:txBody>
      <dsp:txXfrm>
        <a:off x="7000874" y="337900"/>
        <a:ext cx="750094" cy="500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9/19/2017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9/19/2017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28</a:t>
            </a:fld>
            <a:endParaRPr lang="en-US" dirty="0"/>
          </a:p>
        </p:txBody>
      </p:sp>
    </p:spTree>
    <p:extLst>
      <p:ext uri="{BB962C8B-B14F-4D97-AF65-F5344CB8AC3E}">
        <p14:creationId xmlns:p14="http://schemas.microsoft.com/office/powerpoint/2010/main" val="348214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399622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321227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186022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140908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26</a:t>
            </a:fld>
            <a:endParaRPr lang="en-US" dirty="0"/>
          </a:p>
        </p:txBody>
      </p:sp>
    </p:spTree>
    <p:extLst>
      <p:ext uri="{BB962C8B-B14F-4D97-AF65-F5344CB8AC3E}">
        <p14:creationId xmlns:p14="http://schemas.microsoft.com/office/powerpoint/2010/main" val="365018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ound Same Side Corner Rectangle 22"/>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89902D-B8C0-4649-B930-36201B084E19}"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
        <p:nvSpPr>
          <p:cNvPr id="2" name="Title 1"/>
          <p:cNvSpPr>
            <a:spLocks noGrp="1"/>
          </p:cNvSpPr>
          <p:nvPr>
            <p:ph type="ctrTitle"/>
          </p:nvPr>
        </p:nvSpPr>
        <p:spPr>
          <a:xfrm>
            <a:off x="685800" y="2416175"/>
            <a:ext cx="7772400" cy="1470025"/>
          </a:xfrm>
          <a:effectLst/>
        </p:spPr>
        <p:txBody>
          <a:bodyPr>
            <a:normAutofit/>
          </a:bodyPr>
          <a:lstStyle>
            <a:lvl1pPr>
              <a:defRPr sz="3600">
                <a:solidFill>
                  <a:schemeClr val="bg1"/>
                </a:solidFill>
                <a:effectLst/>
                <a:latin typeface="Rockwell" pitchFamily="18"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3124200" y="4038600"/>
            <a:ext cx="3124200" cy="304800"/>
          </a:xfrm>
        </p:spPr>
        <p:txBody>
          <a:bodyPr>
            <a:noAutofit/>
          </a:bodyPr>
          <a:lstStyle>
            <a:lvl1pPr marL="0" indent="0" algn="ctr">
              <a:buNone/>
              <a:defRPr sz="1400">
                <a:solidFill>
                  <a:srgbClr val="D7E462"/>
                </a:solidFill>
                <a:latin typeface="Rockwell"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1BB80-ACAA-4DCA-B1A3-A990F06F15D1}"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A6DC2-3ED4-43B7-9EC6-99A948607648}"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066800"/>
            <a:ext cx="8686800" cy="609600"/>
          </a:xfrm>
        </p:spPr>
        <p:txBody>
          <a:bodyPr>
            <a:noAutofit/>
          </a:bodyPr>
          <a:lstStyle>
            <a:lvl1pPr algn="ctr">
              <a:defRPr sz="2800">
                <a:solidFill>
                  <a:schemeClr val="bg1"/>
                </a:solidFill>
                <a:latin typeface="Rockwell" pitchFamily="18"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00A030-D7F9-40B6-A92C-92A1101F81DC}"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ound Same Side Corner Rectangle 6"/>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05800" y="6645275"/>
            <a:ext cx="457200" cy="365125"/>
          </a:xfrm>
        </p:spPr>
        <p:txBody>
          <a:bodyPr anchor="t" anchorCtr="0"/>
          <a:lstStyle>
            <a:lvl1pPr algn="ctr">
              <a:defRPr sz="900">
                <a:solidFill>
                  <a:schemeClr val="bg1">
                    <a:lumMod val="50000"/>
                  </a:schemeClr>
                </a:solidFill>
              </a:defRPr>
            </a:lvl1pPr>
          </a:lstStyle>
          <a:p>
            <a:fld id="{34010C47-4D8B-4134-BB59-829AAD75FA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4D370-7E02-4CDA-A19E-C5172C185EBF}"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8A27A-4A65-415B-A54C-7C2AF2AC2B7B}" type="datetime1">
              <a:rPr lang="en-US" smtClean="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6B326-FF71-4F02-AD5D-A514B23ABCB1}" type="datetime1">
              <a:rPr lang="en-US" smtClean="0"/>
              <a:pPr/>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ABCED-D55E-410F-A430-B050D77F92EF}" type="datetime1">
              <a:rPr lang="en-US" smtClean="0"/>
              <a:pPr/>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FDF2A-1AF6-4F83-8803-CA2905B8BB88}" type="datetime1">
              <a:rPr lang="en-US" smtClean="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195C0-61EC-4B65-AD35-9FB85D87FAB8}" type="datetime1">
              <a:rPr lang="en-US" smtClean="0"/>
              <a:pPr/>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8A27-65D4-482F-9972-78BA422FE4B6}" type="datetime1">
              <a:rPr lang="en-US" smtClean="0"/>
              <a:pPr/>
              <a:t>9/19/2017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p:cNvPicPr>
            <a:picLocks noChangeAspect="1"/>
          </p:cNvPicPr>
          <p:nvPr userDrawn="1"/>
        </p:nvPicPr>
        <p:blipFill>
          <a:blip r:embed="rId13" cstate="print"/>
          <a:stretch>
            <a:fillRect/>
          </a:stretch>
        </p:blipFill>
        <p:spPr>
          <a:xfrm>
            <a:off x="0" y="46264"/>
            <a:ext cx="9144000" cy="1020536"/>
          </a:xfrm>
          <a:prstGeom prst="rect">
            <a:avLst/>
          </a:prstGeom>
        </p:spPr>
      </p:pic>
      <p:pic>
        <p:nvPicPr>
          <p:cNvPr id="9" name="Picture 8" descr="Untitled-2.jpg"/>
          <p:cNvPicPr>
            <a:picLocks noChangeAspect="1"/>
          </p:cNvPicPr>
          <p:nvPr userDrawn="1"/>
        </p:nvPicPr>
        <p:blipFill>
          <a:blip r:embed="rId14" cstate="print"/>
          <a:stretch>
            <a:fillRect/>
          </a:stretch>
        </p:blipFill>
        <p:spPr>
          <a:xfrm>
            <a:off x="152400" y="6400800"/>
            <a:ext cx="980025"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81528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pp.leg.wa.gov/WAC/default.aspx?cite=388.71.0704"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ncoa.org/wp-content/uploads/Title-IIID-Highest-Tier-Evidence-FINAL.pdf" TargetMode="External"/><Relationship Id="rId4" Type="http://schemas.openxmlformats.org/officeDocument/2006/relationships/hyperlink" Target="http://apps.leg.wa.gov/wac/default.aspx?cite=388-71-070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eb6.seattle.gov/hsd/rfi/index.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usan.mccallister@seattle.gov" TargetMode="External"/><Relationship Id="rId2" Type="http://schemas.openxmlformats.org/officeDocument/2006/relationships/hyperlink" Target="http://web6.seattle.gov/hsd/rfi/help.aspx" TargetMode="Externa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mailto:karen.Winston@seattl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aren.Winston@seattle.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p:txBody>
          <a:bodyPr>
            <a:noAutofit/>
          </a:bodyPr>
          <a:lstStyle/>
          <a:p>
            <a:r>
              <a:rPr lang="en-US" sz="4000" dirty="0">
                <a:latin typeface="+mn-lt"/>
              </a:rPr>
              <a:t>Dementia Adult Day Facilities RFQ Information Session</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September 6 &amp; 7, 2017</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Lester,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Ed Murray, Mayor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Hyeok Kim, Deputy Mayor </a:t>
            </a:r>
            <a:r>
              <a:rPr lang="en-US" sz="1000" b="1" dirty="0">
                <a:solidFill>
                  <a:srgbClr val="D7E462"/>
                </a:solidFill>
                <a:latin typeface="Gill Sans MT" pitchFamily="34" charset="0"/>
              </a:rPr>
              <a:t>| </a:t>
            </a:r>
            <a:r>
              <a:rPr lang="en-US" sz="1000" dirty="0">
                <a:latin typeface="Rockwell" pitchFamily="18" charset="0"/>
              </a:rPr>
              <a:t>Kate Joncas, Deputy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and Program Requirements (pg. 9)</a:t>
            </a:r>
          </a:p>
        </p:txBody>
      </p:sp>
      <p:sp>
        <p:nvSpPr>
          <p:cNvPr id="3" name="Content Placeholder 2"/>
          <p:cNvSpPr>
            <a:spLocks noGrp="1"/>
          </p:cNvSpPr>
          <p:nvPr>
            <p:ph idx="1"/>
          </p:nvPr>
        </p:nvSpPr>
        <p:spPr/>
        <p:txBody>
          <a:bodyPr>
            <a:noAutofit/>
          </a:bodyPr>
          <a:lstStyle/>
          <a:p>
            <a:r>
              <a:rPr lang="en-US" sz="2400" dirty="0"/>
              <a:t>Dementia adult day services are provided by DSHS approved facilities to ensure that older adults with memory loss maintain independence.</a:t>
            </a:r>
          </a:p>
          <a:p>
            <a:r>
              <a:rPr lang="en-US" sz="2400" dirty="0"/>
              <a:t>Services in adult day facilities may include help with personal care, health monitoring, skilled nursing, OT/PT/ST, social services and activities, education, therapeutic activities, a nutritious meal/snacks, coordination of transportation, first aid, and emergency care.</a:t>
            </a:r>
          </a:p>
          <a:p>
            <a:r>
              <a:rPr lang="en-US" sz="2400" dirty="0"/>
              <a:t>Programs that offer services for persons with Alzheimer's or related dementias, and their caregivers, must meet requirements for at least one of the following service models</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Program Requirements (pg. 9)</a:t>
            </a:r>
          </a:p>
        </p:txBody>
      </p:sp>
      <p:sp>
        <p:nvSpPr>
          <p:cNvPr id="3" name="Content Placeholder 2"/>
          <p:cNvSpPr>
            <a:spLocks noGrp="1"/>
          </p:cNvSpPr>
          <p:nvPr>
            <p:ph idx="1"/>
          </p:nvPr>
        </p:nvSpPr>
        <p:spPr>
          <a:xfrm>
            <a:off x="457200" y="1828800"/>
            <a:ext cx="8229600" cy="4495800"/>
          </a:xfrm>
        </p:spPr>
        <p:txBody>
          <a:bodyPr>
            <a:normAutofit/>
          </a:bodyPr>
          <a:lstStyle/>
          <a:p>
            <a:pPr marL="0" indent="0">
              <a:buNone/>
            </a:pPr>
            <a:r>
              <a:rPr lang="en-US" sz="2000" b="1" dirty="0"/>
              <a:t>Memory Care and Wellness Services (MCWS)</a:t>
            </a:r>
          </a:p>
          <a:p>
            <a:r>
              <a:rPr lang="en-US" sz="1800" dirty="0"/>
              <a:t>Evidence-based program for individuals with Alzheimer’s or dementia and their caregiver (must be assessed through TCARE (Tailored Caregiver Assessment and Referral®)</a:t>
            </a:r>
          </a:p>
          <a:p>
            <a:r>
              <a:rPr lang="en-US" sz="1800" dirty="0"/>
              <a:t>Specifically designed to serve those with moderate to severe cognitive impairment whose care needs and behaviors make it difficult for them to participate in other existing programs.</a:t>
            </a:r>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400800"/>
            <a:ext cx="1676400" cy="457200"/>
          </a:xfrm>
          <a:prstGeom prst="rect">
            <a:avLst/>
          </a:prstGeom>
        </p:spPr>
      </p:pic>
      <p:graphicFrame>
        <p:nvGraphicFramePr>
          <p:cNvPr id="8" name="Table 7">
            <a:extLst>
              <a:ext uri="{FF2B5EF4-FFF2-40B4-BE49-F238E27FC236}">
                <a16:creationId xmlns:a16="http://schemas.microsoft.com/office/drawing/2014/main" id="{EA71A629-B7D3-4D86-B49A-C8C53DC162A3}"/>
              </a:ext>
            </a:extLst>
          </p:cNvPr>
          <p:cNvGraphicFramePr>
            <a:graphicFrameLocks noGrp="1"/>
          </p:cNvGraphicFramePr>
          <p:nvPr>
            <p:extLst>
              <p:ext uri="{D42A27DB-BD31-4B8C-83A1-F6EECF244321}">
                <p14:modId xmlns:p14="http://schemas.microsoft.com/office/powerpoint/2010/main" val="2790817907"/>
              </p:ext>
            </p:extLst>
          </p:nvPr>
        </p:nvGraphicFramePr>
        <p:xfrm>
          <a:off x="457200" y="4008120"/>
          <a:ext cx="8229600" cy="2468880"/>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813489086"/>
                    </a:ext>
                  </a:extLst>
                </a:gridCol>
                <a:gridCol w="4114800">
                  <a:extLst>
                    <a:ext uri="{9D8B030D-6E8A-4147-A177-3AD203B41FA5}">
                      <a16:colId xmlns:a16="http://schemas.microsoft.com/office/drawing/2014/main" val="4027168288"/>
                    </a:ext>
                  </a:extLst>
                </a:gridCol>
              </a:tblGrid>
              <a:tr h="2408237">
                <a:tc>
                  <a:txBody>
                    <a:bodyPr/>
                    <a:lstStyle/>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A staffing ratio of 1:4.</a:t>
                      </a:r>
                    </a:p>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MCWS training for staff as required by the state.</a:t>
                      </a:r>
                    </a:p>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Enhanced professional staffing, including social services, nursing, and occupational/speech therapy.</a:t>
                      </a:r>
                    </a:p>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A program operating at least 2 days a week, and at least 5 hours per day.</a:t>
                      </a:r>
                      <a:endParaRPr lang="en-US" sz="1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Assessment and care planning for both the participant and caregiver.</a:t>
                      </a:r>
                    </a:p>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A program of specialized activities and exercise for participants (i.e. Enhanced Mobility).</a:t>
                      </a:r>
                    </a:p>
                    <a:p>
                      <a:pPr marL="342900" marR="0" lvl="0" indent="-342900">
                        <a:spcBef>
                          <a:spcPts val="0"/>
                        </a:spcBef>
                        <a:spcAft>
                          <a:spcPts val="0"/>
                        </a:spcAft>
                        <a:buFont typeface="Symbol" panose="05050102010706020507" pitchFamily="18" charset="2"/>
                        <a:buChar char=""/>
                      </a:pPr>
                      <a:r>
                        <a:rPr lang="en-US" sz="1800" b="0" dirty="0">
                          <a:solidFill>
                            <a:schemeClr val="tx1"/>
                          </a:solidFill>
                          <a:effectLst/>
                        </a:rPr>
                        <a:t>Involvement of the caregiver in care planning for the participant.</a:t>
                      </a:r>
                    </a:p>
                    <a:p>
                      <a:pPr marL="228600" marR="0" lvl="0" indent="-228600">
                        <a:spcBef>
                          <a:spcPts val="0"/>
                        </a:spcBef>
                        <a:spcAft>
                          <a:spcPts val="0"/>
                        </a:spcAft>
                        <a:buFont typeface="Symbol" panose="05050102010706020507" pitchFamily="18" charset="2"/>
                        <a:buChar char=""/>
                      </a:pPr>
                      <a:r>
                        <a:rPr lang="en-US" sz="1800" b="0" dirty="0">
                          <a:solidFill>
                            <a:schemeClr val="tx1"/>
                          </a:solidFill>
                          <a:effectLst/>
                        </a:rPr>
                        <a:t>Caregiver support, including information and referral services.</a:t>
                      </a:r>
                      <a:endParaRPr lang="en-US" sz="1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815062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Program Requirements (pg. 10)</a:t>
            </a:r>
            <a:endParaRPr lang="en-US" sz="2100" dirty="0"/>
          </a:p>
        </p:txBody>
      </p:sp>
      <p:sp>
        <p:nvSpPr>
          <p:cNvPr id="3" name="Content Placeholder 2"/>
          <p:cNvSpPr>
            <a:spLocks noGrp="1"/>
          </p:cNvSpPr>
          <p:nvPr>
            <p:ph idx="1"/>
          </p:nvPr>
        </p:nvSpPr>
        <p:spPr/>
        <p:txBody>
          <a:bodyPr>
            <a:normAutofit/>
          </a:bodyPr>
          <a:lstStyle/>
          <a:p>
            <a:pPr marL="0" indent="0">
              <a:buNone/>
            </a:pPr>
            <a:r>
              <a:rPr lang="en-US" sz="2000" b="1" dirty="0"/>
              <a:t>Other Dementia-Specific Adult Day Service Model</a:t>
            </a:r>
          </a:p>
          <a:p>
            <a:r>
              <a:rPr lang="en-US" sz="2000" dirty="0"/>
              <a:t>Programs with elements of MCWS, but may not be following the standards</a:t>
            </a:r>
          </a:p>
          <a:p>
            <a:r>
              <a:rPr lang="en-US" sz="2000" dirty="0"/>
              <a:t>For this RFQ , program specifications must include therapeutic activities that maximize functional performance in areas such as cognition, health, mood, and behavior.</a:t>
            </a:r>
          </a:p>
          <a:p>
            <a:pPr marL="0" indent="0">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6" name="Table 5">
            <a:extLst>
              <a:ext uri="{FF2B5EF4-FFF2-40B4-BE49-F238E27FC236}">
                <a16:creationId xmlns:a16="http://schemas.microsoft.com/office/drawing/2014/main" id="{6467A593-27A8-4ECF-80D2-12CD067A5937}"/>
              </a:ext>
            </a:extLst>
          </p:cNvPr>
          <p:cNvGraphicFramePr>
            <a:graphicFrameLocks noGrp="1"/>
          </p:cNvGraphicFramePr>
          <p:nvPr>
            <p:extLst>
              <p:ext uri="{D42A27DB-BD31-4B8C-83A1-F6EECF244321}">
                <p14:modId xmlns:p14="http://schemas.microsoft.com/office/powerpoint/2010/main" val="1389938464"/>
              </p:ext>
            </p:extLst>
          </p:nvPr>
        </p:nvGraphicFramePr>
        <p:xfrm>
          <a:off x="228600" y="3505200"/>
          <a:ext cx="8686800" cy="3413760"/>
        </p:xfrm>
        <a:graphic>
          <a:graphicData uri="http://schemas.openxmlformats.org/drawingml/2006/table">
            <a:tbl>
              <a:tblPr firstRow="1" firstCol="1" bandRow="1">
                <a:tableStyleId>{5C22544A-7EE6-4342-B048-85BDC9FD1C3A}</a:tableStyleId>
              </a:tblPr>
              <a:tblGrid>
                <a:gridCol w="4343400">
                  <a:extLst>
                    <a:ext uri="{9D8B030D-6E8A-4147-A177-3AD203B41FA5}">
                      <a16:colId xmlns:a16="http://schemas.microsoft.com/office/drawing/2014/main" val="2696268016"/>
                    </a:ext>
                  </a:extLst>
                </a:gridCol>
                <a:gridCol w="4343400">
                  <a:extLst>
                    <a:ext uri="{9D8B030D-6E8A-4147-A177-3AD203B41FA5}">
                      <a16:colId xmlns:a16="http://schemas.microsoft.com/office/drawing/2014/main" val="446527105"/>
                    </a:ext>
                  </a:extLst>
                </a:gridCol>
              </a:tblGrid>
              <a:tr h="2819400">
                <a:tc>
                  <a:txBody>
                    <a:bodyPr/>
                    <a:lstStyle/>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Applicant must be a DSHS approved adult day facility per </a:t>
                      </a:r>
                      <a:r>
                        <a:rPr lang="en-US" sz="1600" b="0" u="sng" dirty="0">
                          <a:solidFill>
                            <a:schemeClr val="tx1"/>
                          </a:solidFill>
                          <a:effectLst/>
                          <a:hlinkClick r:id="rId3"/>
                        </a:rPr>
                        <a:t>WAC 388-71-0704</a:t>
                      </a:r>
                      <a:r>
                        <a:rPr lang="en-US" sz="1600" b="0" u="sng" dirty="0">
                          <a:solidFill>
                            <a:schemeClr val="tx1"/>
                          </a:solidFill>
                          <a:effectLst/>
                        </a:rPr>
                        <a:t> or </a:t>
                      </a:r>
                      <a:r>
                        <a:rPr lang="en-US" sz="1600" b="0" u="sng" dirty="0">
                          <a:solidFill>
                            <a:schemeClr val="tx1"/>
                          </a:solidFill>
                          <a:effectLst/>
                          <a:hlinkClick r:id="rId4"/>
                        </a:rPr>
                        <a:t>WAC 388-71-0706</a:t>
                      </a:r>
                      <a:r>
                        <a:rPr lang="en-US" sz="1600" b="0" u="sng" dirty="0">
                          <a:solidFill>
                            <a:schemeClr val="tx1"/>
                          </a:solidFill>
                          <a:effectLst/>
                        </a:rPr>
                        <a:t> </a:t>
                      </a:r>
                      <a:r>
                        <a:rPr lang="en-US" sz="1600" b="0" dirty="0">
                          <a:solidFill>
                            <a:schemeClr val="tx1"/>
                          </a:solidFill>
                          <a:effectLst/>
                        </a:rPr>
                        <a:t>with at least two years operational experience.</a:t>
                      </a:r>
                    </a:p>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Maintains a staff to client ratio of at least 1:4 on site.</a:t>
                      </a:r>
                    </a:p>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Staff have adequate education, skills, and experience to serve the population, including enhanced professional staffing in the areas of social services, nursing, and occupational/speech therapy, and ongoing dementia-specific training</a:t>
                      </a: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A program operating at least 2 days a week, and at least 4 hours per day.</a:t>
                      </a:r>
                    </a:p>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Evidence-based or evidence-informed interventions for clients with Alzheimer’s or related dementia.</a:t>
                      </a:r>
                    </a:p>
                    <a:p>
                      <a:pPr marL="342900" marR="0" lvl="0" indent="-342900">
                        <a:spcBef>
                          <a:spcPts val="0"/>
                        </a:spcBef>
                        <a:spcAft>
                          <a:spcPts val="0"/>
                        </a:spcAft>
                        <a:buFont typeface="Symbol" panose="05050102010706020507" pitchFamily="18" charset="2"/>
                        <a:buChar char=""/>
                      </a:pPr>
                      <a:r>
                        <a:rPr lang="en-US" sz="1600" b="0" dirty="0">
                          <a:solidFill>
                            <a:schemeClr val="tx1"/>
                          </a:solidFill>
                          <a:effectLst/>
                        </a:rPr>
                        <a:t>Includes an evidence-based or evidence-informed exercise component, such as Staying Active &amp; Independent for Life (SAIL); Tai Ji Quan: Moving for Better Balance, etc., that is offered daily, or at least two days per week. </a:t>
                      </a:r>
                      <a:r>
                        <a:rPr lang="en-US" sz="1600" b="0" dirty="0">
                          <a:solidFill>
                            <a:schemeClr val="tx1"/>
                          </a:solidFill>
                          <a:effectLst/>
                          <a:hlinkClick r:id="rId5"/>
                        </a:rPr>
                        <a:t>https://www.ncoa.org/wp-content/uploads/Title-IIID-Highest-Tier-Evidence-FINAL.pdf</a:t>
                      </a:r>
                      <a:r>
                        <a:rPr lang="en-US" sz="1600" b="0" dirty="0">
                          <a:solidFill>
                            <a:schemeClr val="tx1"/>
                          </a:solidFill>
                          <a:effectLst/>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6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6743946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Dementia Adult Day Services Criteria for Eligible Clients (pg. 10)</a:t>
            </a:r>
          </a:p>
        </p:txBody>
      </p:sp>
      <p:sp>
        <p:nvSpPr>
          <p:cNvPr id="3" name="Content Placeholder 2"/>
          <p:cNvSpPr>
            <a:spLocks noGrp="1"/>
          </p:cNvSpPr>
          <p:nvPr>
            <p:ph idx="1"/>
          </p:nvPr>
        </p:nvSpPr>
        <p:spPr/>
        <p:txBody>
          <a:bodyPr>
            <a:normAutofit/>
          </a:bodyPr>
          <a:lstStyle/>
          <a:p>
            <a:r>
              <a:rPr lang="en-US" sz="2200" dirty="0"/>
              <a:t>Diagnosis of Alzheimer's or a related dementia</a:t>
            </a:r>
          </a:p>
          <a:p>
            <a:r>
              <a:rPr lang="en-US" sz="2200" dirty="0"/>
              <a:t>Age 60 and older</a:t>
            </a:r>
          </a:p>
          <a:p>
            <a:r>
              <a:rPr lang="en-US" sz="2200" dirty="0"/>
              <a:t>Resident of King County</a:t>
            </a:r>
          </a:p>
          <a:p>
            <a:r>
              <a:rPr lang="en-US" sz="2200" dirty="0"/>
              <a:t>Lives at home (not in a DSHS approved care facility)</a:t>
            </a:r>
          </a:p>
          <a:p>
            <a:r>
              <a:rPr lang="en-US" sz="2200" dirty="0"/>
              <a:t>Assets do not exceed $10,000 for one person or $15,000 for a couple (SCSA funding only)</a:t>
            </a:r>
          </a:p>
          <a:p>
            <a:r>
              <a:rPr lang="en-US" sz="2200" dirty="0"/>
              <a:t>Has moderate to severe cognitive and behavior issues that make it difficult to participate in other existing programs</a:t>
            </a:r>
          </a:p>
          <a:p>
            <a:r>
              <a:rPr lang="en-US" sz="2200" dirty="0"/>
              <a:t>Caregivers providing 40+ hours/week of care and are assessed through TCARE as eligible for respite services (MCWS program only).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Community &amp; Focus Populations (pg. 10)</a:t>
            </a:r>
          </a:p>
        </p:txBody>
      </p:sp>
      <p:sp>
        <p:nvSpPr>
          <p:cNvPr id="3" name="Content Placeholder 2"/>
          <p:cNvSpPr>
            <a:spLocks noGrp="1"/>
          </p:cNvSpPr>
          <p:nvPr>
            <p:ph idx="1"/>
          </p:nvPr>
        </p:nvSpPr>
        <p:spPr>
          <a:xfrm>
            <a:off x="685800" y="1828800"/>
            <a:ext cx="7924800" cy="4297363"/>
          </a:xfrm>
        </p:spPr>
        <p:txBody>
          <a:bodyPr>
            <a:normAutofit/>
          </a:bodyPr>
          <a:lstStyle/>
          <a:p>
            <a:pPr marL="0" indent="0">
              <a:buNone/>
            </a:pPr>
            <a:r>
              <a:rPr lang="en-US" sz="2200" b="1" dirty="0"/>
              <a:t>Priority communities for this RFQ:</a:t>
            </a:r>
          </a:p>
          <a:p>
            <a:pPr lvl="0"/>
            <a:r>
              <a:rPr lang="en-US" sz="2200" dirty="0"/>
              <a:t>Older adults age 60 and older who live in King County and are diagnosed with Alzheimer’s disease or a related dementia.</a:t>
            </a:r>
          </a:p>
          <a:p>
            <a:pPr lvl="0"/>
            <a:r>
              <a:rPr lang="en-US" sz="2200" dirty="0"/>
              <a:t>Caregivers who support older adults with Alzheimer’s disease or related dementia.</a:t>
            </a:r>
          </a:p>
          <a:p>
            <a:pPr marL="0" indent="0">
              <a:buNone/>
            </a:pPr>
            <a:endParaRPr lang="en-US" sz="800" dirty="0"/>
          </a:p>
          <a:p>
            <a:pPr marL="0" indent="0">
              <a:buNone/>
            </a:pPr>
            <a:r>
              <a:rPr lang="en-US" sz="2200" b="1" dirty="0"/>
              <a:t>Focus populations for this RFQ:</a:t>
            </a:r>
          </a:p>
          <a:p>
            <a:pPr lvl="0"/>
            <a:r>
              <a:rPr lang="en-US" sz="2200" dirty="0"/>
              <a:t>Black/African American</a:t>
            </a:r>
          </a:p>
          <a:p>
            <a:pPr lvl="0"/>
            <a:r>
              <a:rPr lang="en-US" sz="2200" dirty="0"/>
              <a:t>Hispanic/Latino</a:t>
            </a:r>
          </a:p>
          <a:p>
            <a:pPr lvl="0"/>
            <a:r>
              <a:rPr lang="en-US" sz="2200" dirty="0"/>
              <a:t>Alaska Native/American Indian</a:t>
            </a:r>
          </a:p>
          <a:p>
            <a:pPr lvl="0"/>
            <a:r>
              <a:rPr lang="en-US" sz="2200" dirty="0"/>
              <a:t>Asian American</a:t>
            </a:r>
          </a:p>
          <a:p>
            <a:pPr marL="0" indent="0">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61329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Expected Outcomes for Both Service Models (pg. 11)</a:t>
            </a:r>
          </a:p>
        </p:txBody>
      </p:sp>
      <p:sp>
        <p:nvSpPr>
          <p:cNvPr id="3" name="Content Placeholder 2"/>
          <p:cNvSpPr>
            <a:spLocks noGrp="1"/>
          </p:cNvSpPr>
          <p:nvPr>
            <p:ph idx="1"/>
          </p:nvPr>
        </p:nvSpPr>
        <p:spPr>
          <a:xfrm>
            <a:off x="457200" y="1828800"/>
            <a:ext cx="8229600" cy="4495800"/>
          </a:xfrm>
        </p:spPr>
        <p:txBody>
          <a:bodyPr>
            <a:normAutofit fontScale="92500"/>
          </a:bodyPr>
          <a:lstStyle/>
          <a:p>
            <a:pPr marL="0" indent="0">
              <a:buNone/>
            </a:pPr>
            <a:r>
              <a:rPr lang="en-US" sz="2000" dirty="0"/>
              <a:t>Expected Outcomes for both service models</a:t>
            </a:r>
          </a:p>
          <a:p>
            <a:pPr lvl="0"/>
            <a:r>
              <a:rPr lang="en-US" sz="2300" b="1" dirty="0"/>
              <a:t># of care receivers/participants </a:t>
            </a:r>
            <a:r>
              <a:rPr lang="en-US" sz="2300" dirty="0">
                <a:highlight>
                  <a:srgbClr val="FFFF00"/>
                </a:highlight>
              </a:rPr>
              <a:t>enrolled</a:t>
            </a:r>
            <a:r>
              <a:rPr lang="en-US" sz="2300" dirty="0"/>
              <a:t> in an evidence-based or evidence-informed dementia/Memory Care and Wellness Program.</a:t>
            </a:r>
          </a:p>
          <a:p>
            <a:pPr lvl="0"/>
            <a:r>
              <a:rPr lang="en-US" sz="2300" b="1" dirty="0"/>
              <a:t># (and %) of caregivers </a:t>
            </a:r>
            <a:r>
              <a:rPr lang="en-US" sz="2300" dirty="0"/>
              <a:t>reporting </a:t>
            </a:r>
            <a:r>
              <a:rPr lang="en-US" sz="2300" dirty="0">
                <a:highlight>
                  <a:srgbClr val="FFFF00"/>
                </a:highlight>
              </a:rPr>
              <a:t>satisfaction</a:t>
            </a:r>
            <a:r>
              <a:rPr lang="en-US" sz="2300" dirty="0"/>
              <a:t> with an evidence-based or evidence-informed dementia/Memory Care and Wellness Program’s communication about the health/well-being of the participant.</a:t>
            </a:r>
          </a:p>
          <a:p>
            <a:pPr lvl="0"/>
            <a:r>
              <a:rPr lang="en-US" sz="2300" b="1" dirty="0"/>
              <a:t>% of care receivers/participants </a:t>
            </a:r>
            <a:r>
              <a:rPr lang="en-US" sz="2300" dirty="0"/>
              <a:t>enrolled in an evidence-based or evidence-informed dementia/Memory Care and Wellness Program </a:t>
            </a:r>
            <a:r>
              <a:rPr lang="en-US" sz="2300" dirty="0">
                <a:highlight>
                  <a:srgbClr val="FFFF00"/>
                </a:highlight>
              </a:rPr>
              <a:t>experiencing decreased frequency of problem behaviors </a:t>
            </a:r>
            <a:r>
              <a:rPr lang="en-US" sz="2300" dirty="0"/>
              <a:t>(disruptive, depressive, memory). </a:t>
            </a:r>
          </a:p>
          <a:p>
            <a:r>
              <a:rPr lang="en-US" sz="2300" b="1" dirty="0"/>
              <a:t>% of caregivers </a:t>
            </a:r>
            <a:r>
              <a:rPr lang="en-US" sz="2300" dirty="0"/>
              <a:t>reporting </a:t>
            </a:r>
            <a:r>
              <a:rPr lang="en-US" sz="2300" dirty="0">
                <a:highlight>
                  <a:srgbClr val="FFFF00"/>
                </a:highlight>
              </a:rPr>
              <a:t>fewer care-related stressors</a:t>
            </a:r>
            <a:r>
              <a:rPr lang="en-US" sz="2300" dirty="0"/>
              <a:t>, decreased anger, and more positive experiences on days when their care recipient attended program, than on non-attendance days. </a:t>
            </a:r>
          </a:p>
          <a:p>
            <a:pPr marL="0" indent="0">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Instructions and Deadline (pg. 17)</a:t>
            </a:r>
          </a:p>
        </p:txBody>
      </p:sp>
      <p:sp>
        <p:nvSpPr>
          <p:cNvPr id="3" name="Content Placeholder 2"/>
          <p:cNvSpPr>
            <a:spLocks noGrp="1"/>
          </p:cNvSpPr>
          <p:nvPr>
            <p:ph idx="1"/>
          </p:nvPr>
        </p:nvSpPr>
        <p:spPr/>
        <p:txBody>
          <a:bodyPr>
            <a:normAutofit lnSpcReduction="10000"/>
          </a:bodyPr>
          <a:lstStyle/>
          <a:p>
            <a:r>
              <a:rPr lang="en-US" dirty="0"/>
              <a:t>Submission deadline is </a:t>
            </a:r>
            <a:r>
              <a:rPr lang="en-US" b="1" dirty="0">
                <a:solidFill>
                  <a:srgbClr val="FF0000"/>
                </a:solidFill>
              </a:rPr>
              <a:t>Friday, October 6, 2017, by 12:00 p.m. (noon)</a:t>
            </a:r>
            <a:endParaRPr lang="en-US" b="1" dirty="0"/>
          </a:p>
          <a:p>
            <a:endParaRPr lang="en-US" dirty="0"/>
          </a:p>
          <a:p>
            <a:r>
              <a:rPr lang="en-US" dirty="0"/>
              <a:t>All applications must be received in person, by mail, or electronic submission by deadline</a:t>
            </a:r>
          </a:p>
          <a:p>
            <a:endParaRPr lang="en-US" dirty="0"/>
          </a:p>
          <a:p>
            <a:r>
              <a:rPr lang="en-US" dirty="0"/>
              <a:t>No faxed or e-mailed applications will be accepted</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Instructions and Deadline (pg. 17)</a:t>
            </a:r>
          </a:p>
        </p:txBody>
      </p:sp>
      <p:sp>
        <p:nvSpPr>
          <p:cNvPr id="3" name="Content Placeholder 2"/>
          <p:cNvSpPr>
            <a:spLocks noGrp="1"/>
          </p:cNvSpPr>
          <p:nvPr>
            <p:ph idx="1"/>
          </p:nvPr>
        </p:nvSpPr>
        <p:spPr/>
        <p:txBody>
          <a:bodyPr>
            <a:normAutofit lnSpcReduction="10000"/>
          </a:bodyPr>
          <a:lstStyle/>
          <a:p>
            <a:r>
              <a:rPr lang="en-US" dirty="0"/>
              <a:t>Submit online at: </a:t>
            </a:r>
            <a:r>
              <a:rPr lang="en-US" u="sng" dirty="0">
                <a:hlinkClick r:id="rId2"/>
              </a:rPr>
              <a:t>http://web6.seattle.gov/hsd/rfi/index.aspx</a:t>
            </a:r>
            <a:r>
              <a:rPr lang="en-US" dirty="0"/>
              <a:t>.</a:t>
            </a:r>
          </a:p>
          <a:p>
            <a:endParaRPr lang="en-US" dirty="0"/>
          </a:p>
          <a:p>
            <a:r>
              <a:rPr lang="en-US" dirty="0"/>
              <a:t>Mail or hand deliver to:</a:t>
            </a:r>
          </a:p>
          <a:p>
            <a:pPr>
              <a:buNone/>
            </a:pPr>
            <a:r>
              <a:rPr lang="en-US" sz="1600" dirty="0"/>
              <a:t>		</a:t>
            </a:r>
            <a:r>
              <a:rPr lang="en-US" sz="2000" dirty="0"/>
              <a:t>Seattle Human Services Department</a:t>
            </a:r>
          </a:p>
          <a:p>
            <a:pPr>
              <a:buNone/>
            </a:pPr>
            <a:r>
              <a:rPr lang="en-US" sz="2000" dirty="0"/>
              <a:t>		RFQ Response – 2017 Dementia Adult Day Facilities </a:t>
            </a:r>
            <a:endParaRPr lang="en-US" sz="2000" b="1" dirty="0"/>
          </a:p>
          <a:p>
            <a:pPr>
              <a:buNone/>
            </a:pPr>
            <a:r>
              <a:rPr lang="en-US" sz="2000" dirty="0">
                <a:solidFill>
                  <a:srgbClr val="FF0000"/>
                </a:solidFill>
              </a:rPr>
              <a:t>		</a:t>
            </a:r>
            <a:r>
              <a:rPr lang="en-US" sz="2000" b="1" dirty="0"/>
              <a:t>ATTN:  </a:t>
            </a:r>
            <a:r>
              <a:rPr lang="en-US" sz="2000" dirty="0"/>
              <a:t>Karen Winston</a:t>
            </a:r>
            <a:endParaRPr lang="en-US" sz="2000" b="1" dirty="0"/>
          </a:p>
          <a:p>
            <a:pPr>
              <a:buNone/>
            </a:pPr>
            <a:r>
              <a:rPr lang="en-US" sz="2000" dirty="0">
                <a:solidFill>
                  <a:srgbClr val="FF0000"/>
                </a:solidFill>
              </a:rPr>
              <a:t>		</a:t>
            </a:r>
            <a:r>
              <a:rPr lang="en-US" sz="2000" dirty="0"/>
              <a:t>700 Fifth Ave, Suite 5800</a:t>
            </a:r>
          </a:p>
          <a:p>
            <a:pPr>
              <a:buNone/>
            </a:pPr>
            <a:r>
              <a:rPr lang="en-US" sz="2000" dirty="0"/>
              <a:t> 		P.O. Box 34215</a:t>
            </a:r>
          </a:p>
          <a:p>
            <a:pPr>
              <a:buNone/>
            </a:pPr>
            <a:r>
              <a:rPr lang="en-US" sz="2000" dirty="0"/>
              <a:t>		Seattle, WA  98124-4215</a:t>
            </a:r>
          </a:p>
          <a:p>
            <a:pPr lvl="1"/>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Instructions and Deadline (pg. 17)</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sp>
        <p:nvSpPr>
          <p:cNvPr id="5" name="Content Placeholder 4"/>
          <p:cNvSpPr>
            <a:spLocks noGrp="1"/>
          </p:cNvSpPr>
          <p:nvPr>
            <p:ph idx="1"/>
          </p:nvPr>
        </p:nvSpPr>
        <p:spPr>
          <a:xfrm>
            <a:off x="457200" y="1905000"/>
            <a:ext cx="8229600" cy="4495800"/>
          </a:xfrm>
        </p:spPr>
        <p:txBody>
          <a:bodyPr>
            <a:normAutofit fontScale="47500" lnSpcReduction="20000"/>
          </a:bodyPr>
          <a:lstStyle/>
          <a:p>
            <a:pPr lvl="0"/>
            <a:r>
              <a:rPr lang="en-US" sz="4200" dirty="0"/>
              <a:t>The HSD Online Submission System is a web-based program that allows applicants to upload their application for HSD Funding Opportunities (e.g. RFP, RFQ)</a:t>
            </a:r>
          </a:p>
          <a:p>
            <a:pPr marL="0" lvl="0" indent="0">
              <a:buNone/>
            </a:pPr>
            <a:endParaRPr lang="en-US" sz="1700" dirty="0"/>
          </a:p>
          <a:p>
            <a:pPr lvl="0"/>
            <a:r>
              <a:rPr lang="en-US" sz="4200" dirty="0"/>
              <a:t>The system is NOT an online Application (e.g. it does not include assigned logins, ability to insert narrative responses within the system, manage your applications, etc.)</a:t>
            </a:r>
          </a:p>
          <a:p>
            <a:pPr lvl="0"/>
            <a:endParaRPr lang="en-US" dirty="0"/>
          </a:p>
          <a:p>
            <a:pPr lvl="0"/>
            <a:r>
              <a:rPr lang="en-US" sz="4200" dirty="0"/>
              <a:t>You may upload files up to a maximum of 100 MB</a:t>
            </a:r>
          </a:p>
          <a:p>
            <a:pPr lvl="0"/>
            <a:endParaRPr lang="en-US" dirty="0"/>
          </a:p>
          <a:p>
            <a:pPr lvl="0"/>
            <a:r>
              <a:rPr lang="en-US" sz="4200" dirty="0"/>
              <a:t>Acceptable file types include:  .pdf   .doc   .docx   .rtf   .xls   .xlsx</a:t>
            </a:r>
          </a:p>
          <a:p>
            <a:pPr lvl="0"/>
            <a:endParaRPr lang="en-US" dirty="0"/>
          </a:p>
          <a:p>
            <a:pPr lvl="0"/>
            <a:r>
              <a:rPr lang="en-US" sz="4200" dirty="0"/>
              <a:t>There are required fields to be completed.  </a:t>
            </a:r>
            <a:r>
              <a:rPr lang="en-US" sz="4200" b="1" i="1" dirty="0"/>
              <a:t>Ensure you allow sufficient time to complete the steps in order to submit your application by the deadline.</a:t>
            </a:r>
          </a:p>
          <a:p>
            <a:pPr lvl="0"/>
            <a:endParaRPr lang="en-US" sz="1700" dirty="0"/>
          </a:p>
          <a:p>
            <a:pPr lvl="0"/>
            <a:r>
              <a:rPr lang="en-US" sz="4200" dirty="0"/>
              <a:t>The system automatically sends a confirmation to all e-mail addresses you enter</a:t>
            </a:r>
          </a:p>
          <a:p>
            <a:pPr lvl="0"/>
            <a:endParaRPr lang="en-US" dirty="0"/>
          </a:p>
          <a:p>
            <a:pPr marL="0" lvl="0" indent="0">
              <a:buNone/>
            </a:pPr>
            <a:endParaRPr lang="en-US" dirty="0"/>
          </a:p>
          <a:p>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Instructions and Deadline (pg. 17)</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sp>
        <p:nvSpPr>
          <p:cNvPr id="5" name="Content Placeholder 4"/>
          <p:cNvSpPr>
            <a:spLocks noGrp="1"/>
          </p:cNvSpPr>
          <p:nvPr>
            <p:ph idx="1"/>
          </p:nvPr>
        </p:nvSpPr>
        <p:spPr>
          <a:xfrm>
            <a:off x="457200" y="1828800"/>
            <a:ext cx="8229600" cy="4419600"/>
          </a:xfrm>
        </p:spPr>
        <p:txBody>
          <a:bodyPr>
            <a:normAutofit fontScale="62500" lnSpcReduction="20000"/>
          </a:bodyPr>
          <a:lstStyle/>
          <a:p>
            <a:r>
              <a:rPr lang="en-US" sz="3300" dirty="0"/>
              <a:t>Review the Online Submission Assistance Page for helpful information: </a:t>
            </a:r>
            <a:r>
              <a:rPr lang="en-US" sz="3300" u="sng" dirty="0">
                <a:hlinkClick r:id="rId2"/>
              </a:rPr>
              <a:t>http://web6.seattle.gov/hsd/rfi/help.aspx</a:t>
            </a:r>
            <a:r>
              <a:rPr lang="en-US" sz="3300" dirty="0"/>
              <a:t> </a:t>
            </a:r>
          </a:p>
          <a:p>
            <a:endParaRPr lang="en-US" sz="2900" dirty="0"/>
          </a:p>
          <a:p>
            <a:r>
              <a:rPr lang="en-US" sz="3300" dirty="0"/>
              <a:t>You are encouraged to submit your application early when possible. If you encounter internet connectivity issues, attempting to submit your application early will allow time for you to submit a hard copy by the deadline instead.</a:t>
            </a:r>
          </a:p>
          <a:p>
            <a:endParaRPr lang="en-US" sz="2900" dirty="0"/>
          </a:p>
          <a:p>
            <a:r>
              <a:rPr lang="en-US" sz="3300" b="1" dirty="0"/>
              <a:t>HSD is not responsible for ensuring that applications are received by the deadline</a:t>
            </a:r>
            <a:endParaRPr lang="en-US" sz="3300" dirty="0"/>
          </a:p>
          <a:p>
            <a:endParaRPr lang="en-US" sz="2900" dirty="0"/>
          </a:p>
          <a:p>
            <a:r>
              <a:rPr lang="en-US" sz="3300" dirty="0"/>
              <a:t>If you experience any issues and/or have questions about the online submission system, please contact Susan McCallister, HSD Funding Process Advisor, by phone at (206) 233-0014 or e-mail at </a:t>
            </a:r>
            <a:r>
              <a:rPr lang="en-US" sz="3300" u="sng" dirty="0">
                <a:hlinkClick r:id="rId3"/>
              </a:rPr>
              <a:t>susan.mccallister@seattle.gov</a:t>
            </a:r>
            <a:r>
              <a:rPr lang="en-US" sz="3300" dirty="0"/>
              <a:t> </a:t>
            </a:r>
          </a:p>
          <a:p>
            <a:pPr marL="0" indent="0">
              <a:buNone/>
            </a:pPr>
            <a:endParaRPr lang="en-US" dirty="0"/>
          </a:p>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38413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Session Summary</a:t>
            </a:r>
          </a:p>
        </p:txBody>
      </p:sp>
      <p:sp>
        <p:nvSpPr>
          <p:cNvPr id="3" name="Content Placeholder 2"/>
          <p:cNvSpPr>
            <a:spLocks noGrp="1"/>
          </p:cNvSpPr>
          <p:nvPr>
            <p:ph idx="1"/>
          </p:nvPr>
        </p:nvSpPr>
        <p:spPr>
          <a:xfrm>
            <a:off x="457200" y="1828800"/>
            <a:ext cx="8229600" cy="4495800"/>
          </a:xfrm>
        </p:spPr>
        <p:txBody>
          <a:bodyPr>
            <a:normAutofit fontScale="92500" lnSpcReduction="10000"/>
          </a:bodyPr>
          <a:lstStyle/>
          <a:p>
            <a:r>
              <a:rPr lang="en-US" sz="2600" dirty="0"/>
              <a:t>ADS Background</a:t>
            </a:r>
          </a:p>
          <a:p>
            <a:r>
              <a:rPr lang="en-US" sz="2600" dirty="0"/>
              <a:t>Review RFQ</a:t>
            </a:r>
            <a:r>
              <a:rPr lang="en-US" sz="2600" dirty="0">
                <a:solidFill>
                  <a:srgbClr val="FF0000"/>
                </a:solidFill>
              </a:rPr>
              <a:t> </a:t>
            </a:r>
            <a:r>
              <a:rPr lang="en-US" sz="2600" dirty="0"/>
              <a:t>timeline</a:t>
            </a:r>
          </a:p>
          <a:p>
            <a:r>
              <a:rPr lang="en-US" sz="2600" dirty="0"/>
              <a:t>Overview of the Dementia Adult Day Facilities RFQ</a:t>
            </a:r>
          </a:p>
          <a:p>
            <a:pPr lvl="1"/>
            <a:r>
              <a:rPr lang="en-US" sz="2600" dirty="0"/>
              <a:t>Investment area and funding source</a:t>
            </a:r>
          </a:p>
          <a:p>
            <a:pPr lvl="1"/>
            <a:r>
              <a:rPr lang="en-US" sz="2600" dirty="0"/>
              <a:t>HSD’s Results-Based Accountability </a:t>
            </a:r>
          </a:p>
          <a:p>
            <a:pPr lvl="1"/>
            <a:r>
              <a:rPr lang="en-US" sz="2600" dirty="0"/>
              <a:t>Background and Program Requirements</a:t>
            </a:r>
          </a:p>
          <a:p>
            <a:r>
              <a:rPr lang="en-US" sz="2600" dirty="0"/>
              <a:t>Submission Instructions and Deadline</a:t>
            </a:r>
          </a:p>
          <a:p>
            <a:r>
              <a:rPr lang="en-US" sz="2600" dirty="0"/>
              <a:t>Review and Rating Process</a:t>
            </a:r>
          </a:p>
          <a:p>
            <a:r>
              <a:rPr lang="en-US" sz="2600" dirty="0"/>
              <a:t>Appeals Process</a:t>
            </a:r>
          </a:p>
          <a:p>
            <a:r>
              <a:rPr lang="en-US" sz="2600" dirty="0"/>
              <a:t>Tips</a:t>
            </a:r>
          </a:p>
          <a:p>
            <a:r>
              <a:rPr lang="en-US" sz="2600" dirty="0"/>
              <a:t>Coordinator: Karen Winston, </a:t>
            </a:r>
            <a:r>
              <a:rPr lang="en-US" sz="2600" dirty="0">
                <a:solidFill>
                  <a:srgbClr val="FF0000"/>
                </a:solidFill>
                <a:hlinkClick r:id="rId3"/>
              </a:rPr>
              <a:t>karen.Winston@seattle.gov</a:t>
            </a:r>
            <a:r>
              <a:rPr lang="en-US" sz="2600" dirty="0">
                <a:solidFill>
                  <a:srgbClr val="FF0000"/>
                </a:solidFill>
              </a:rPr>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8A39-B020-4F07-BAF6-C20C2805CE41}"/>
              </a:ext>
            </a:extLst>
          </p:cNvPr>
          <p:cNvSpPr>
            <a:spLocks noGrp="1"/>
          </p:cNvSpPr>
          <p:nvPr>
            <p:ph type="title"/>
          </p:nvPr>
        </p:nvSpPr>
        <p:spPr/>
        <p:txBody>
          <a:bodyPr/>
          <a:lstStyle/>
          <a:p>
            <a:r>
              <a:rPr lang="en-US" dirty="0"/>
              <a:t>Electronic Submittal</a:t>
            </a:r>
          </a:p>
        </p:txBody>
      </p:sp>
      <p:pic>
        <p:nvPicPr>
          <p:cNvPr id="6" name="Content Placeholder 5">
            <a:extLst>
              <a:ext uri="{FF2B5EF4-FFF2-40B4-BE49-F238E27FC236}">
                <a16:creationId xmlns:a16="http://schemas.microsoft.com/office/drawing/2014/main" id="{A86FA6DC-CF9C-471C-BBE3-E5EB2204A90F}"/>
              </a:ext>
            </a:extLst>
          </p:cNvPr>
          <p:cNvPicPr>
            <a:picLocks noGrp="1" noChangeAspect="1"/>
          </p:cNvPicPr>
          <p:nvPr>
            <p:ph idx="1"/>
          </p:nvPr>
        </p:nvPicPr>
        <p:blipFill>
          <a:blip r:embed="rId2"/>
          <a:stretch>
            <a:fillRect/>
          </a:stretch>
        </p:blipFill>
        <p:spPr>
          <a:xfrm>
            <a:off x="424681" y="1637219"/>
            <a:ext cx="8527162" cy="4765511"/>
          </a:xfrm>
          <a:prstGeom prst="rect">
            <a:avLst/>
          </a:prstGeom>
        </p:spPr>
      </p:pic>
      <p:sp>
        <p:nvSpPr>
          <p:cNvPr id="4" name="Slide Number Placeholder 3">
            <a:extLst>
              <a:ext uri="{FF2B5EF4-FFF2-40B4-BE49-F238E27FC236}">
                <a16:creationId xmlns:a16="http://schemas.microsoft.com/office/drawing/2014/main" id="{573835E1-800D-47F8-81F9-91541706931A}"/>
              </a:ext>
            </a:extLst>
          </p:cNvPr>
          <p:cNvSpPr>
            <a:spLocks noGrp="1"/>
          </p:cNvSpPr>
          <p:nvPr>
            <p:ph type="sldNum" sz="quarter" idx="12"/>
          </p:nvPr>
        </p:nvSpPr>
        <p:spPr/>
        <p:txBody>
          <a:bodyPr/>
          <a:lstStyle/>
          <a:p>
            <a:fld id="{34010C47-4D8B-4134-BB59-829AAD75FA9B}" type="slidenum">
              <a:rPr lang="en-US" smtClean="0"/>
              <a:pPr/>
              <a:t>20</a:t>
            </a:fld>
            <a:endParaRPr lang="en-US" dirty="0"/>
          </a:p>
        </p:txBody>
      </p:sp>
      <p:sp>
        <p:nvSpPr>
          <p:cNvPr id="7" name="Oval 6">
            <a:extLst>
              <a:ext uri="{FF2B5EF4-FFF2-40B4-BE49-F238E27FC236}">
                <a16:creationId xmlns:a16="http://schemas.microsoft.com/office/drawing/2014/main" id="{E5FED39A-A2D6-4EFB-913F-2994A9A01176}"/>
              </a:ext>
            </a:extLst>
          </p:cNvPr>
          <p:cNvSpPr/>
          <p:nvPr/>
        </p:nvSpPr>
        <p:spPr>
          <a:xfrm>
            <a:off x="6571421" y="5695697"/>
            <a:ext cx="2286000" cy="9302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2E56E4-0C7D-4228-8AC7-1C5545497D3F}"/>
              </a:ext>
            </a:extLst>
          </p:cNvPr>
          <p:cNvSpPr txBox="1"/>
          <p:nvPr/>
        </p:nvSpPr>
        <p:spPr>
          <a:xfrm>
            <a:off x="2209800" y="4267200"/>
            <a:ext cx="4320209" cy="1292662"/>
          </a:xfrm>
          <a:prstGeom prst="rect">
            <a:avLst/>
          </a:prstGeom>
          <a:solidFill>
            <a:schemeClr val="tx1"/>
          </a:solidFill>
        </p:spPr>
        <p:txBody>
          <a:bodyPr wrap="square" rtlCol="0">
            <a:spAutoFit/>
          </a:bodyPr>
          <a:lstStyle/>
          <a:p>
            <a:r>
              <a:rPr lang="en-US" sz="2600" b="1" dirty="0">
                <a:solidFill>
                  <a:schemeClr val="bg1"/>
                </a:solidFill>
              </a:rPr>
              <a:t>Dementia Adult Day Facilities Request for Qualification</a:t>
            </a:r>
          </a:p>
          <a:p>
            <a:endParaRPr lang="en-US" sz="2600" b="1" dirty="0">
              <a:solidFill>
                <a:schemeClr val="bg1"/>
              </a:solidFill>
            </a:endParaRPr>
          </a:p>
        </p:txBody>
      </p:sp>
      <p:sp>
        <p:nvSpPr>
          <p:cNvPr id="9" name="TextBox 8">
            <a:extLst>
              <a:ext uri="{FF2B5EF4-FFF2-40B4-BE49-F238E27FC236}">
                <a16:creationId xmlns:a16="http://schemas.microsoft.com/office/drawing/2014/main" id="{1D3432C3-B75F-4B63-A374-4FDE464101F3}"/>
              </a:ext>
            </a:extLst>
          </p:cNvPr>
          <p:cNvSpPr txBox="1"/>
          <p:nvPr/>
        </p:nvSpPr>
        <p:spPr>
          <a:xfrm>
            <a:off x="2438400" y="5616184"/>
            <a:ext cx="4114800" cy="523220"/>
          </a:xfrm>
          <a:prstGeom prst="rect">
            <a:avLst/>
          </a:prstGeom>
          <a:solidFill>
            <a:schemeClr val="bg1"/>
          </a:solidFill>
        </p:spPr>
        <p:txBody>
          <a:bodyPr wrap="square" rtlCol="0">
            <a:spAutoFit/>
          </a:bodyPr>
          <a:lstStyle/>
          <a:p>
            <a:r>
              <a:rPr lang="en-US" sz="1400" b="1" dirty="0"/>
              <a:t>HSD Announces $337,585 for Dementia Adult Day Care Facilities </a:t>
            </a:r>
          </a:p>
        </p:txBody>
      </p:sp>
    </p:spTree>
    <p:extLst>
      <p:ext uri="{BB962C8B-B14F-4D97-AF65-F5344CB8AC3E}">
        <p14:creationId xmlns:p14="http://schemas.microsoft.com/office/powerpoint/2010/main" val="149846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Completed Application Requirements (pg. 21)</a:t>
            </a:r>
          </a:p>
        </p:txBody>
      </p:sp>
      <p:sp>
        <p:nvSpPr>
          <p:cNvPr id="3" name="Content Placeholder 2"/>
          <p:cNvSpPr>
            <a:spLocks noGrp="1"/>
          </p:cNvSpPr>
          <p:nvPr>
            <p:ph idx="1"/>
          </p:nvPr>
        </p:nvSpPr>
        <p:spPr>
          <a:xfrm>
            <a:off x="304800" y="1752601"/>
            <a:ext cx="8362122" cy="4571999"/>
          </a:xfrm>
        </p:spPr>
        <p:txBody>
          <a:bodyPr>
            <a:normAutofit fontScale="32500" lnSpcReduction="20000"/>
          </a:bodyPr>
          <a:lstStyle/>
          <a:p>
            <a:pPr marL="514350" indent="-514350">
              <a:buAutoNum type="arabicParenR"/>
            </a:pPr>
            <a:r>
              <a:rPr lang="en-US" sz="6400" dirty="0"/>
              <a:t>Late applications will </a:t>
            </a:r>
            <a:r>
              <a:rPr lang="en-US" sz="6400" b="1" dirty="0"/>
              <a:t>not</a:t>
            </a:r>
            <a:r>
              <a:rPr lang="en-US" sz="6400" dirty="0"/>
              <a:t> be accepted. Applications </a:t>
            </a:r>
            <a:r>
              <a:rPr lang="en-US" sz="6400" u="sng" dirty="0"/>
              <a:t>must</a:t>
            </a:r>
            <a:r>
              <a:rPr lang="en-US" sz="6400" dirty="0"/>
              <a:t> include: </a:t>
            </a:r>
          </a:p>
          <a:p>
            <a:pPr lvl="2"/>
            <a:r>
              <a:rPr lang="en-US" sz="6800" dirty="0">
                <a:solidFill>
                  <a:srgbClr val="FF0000"/>
                </a:solidFill>
              </a:rPr>
              <a:t>Application Cover Sheet with a physical signature</a:t>
            </a:r>
          </a:p>
          <a:p>
            <a:pPr lvl="2"/>
            <a:r>
              <a:rPr lang="en-US" sz="6800" dirty="0">
                <a:solidFill>
                  <a:srgbClr val="FF0000"/>
                </a:solidFill>
              </a:rPr>
              <a:t>Narrative Response (12-page limit)</a:t>
            </a:r>
          </a:p>
          <a:p>
            <a:pPr lvl="2"/>
            <a:r>
              <a:rPr lang="en-US" sz="6800" dirty="0">
                <a:solidFill>
                  <a:srgbClr val="FF0000"/>
                </a:solidFill>
              </a:rPr>
              <a:t>Proposed Program Budget and Proposed Personnel Detail Budget form </a:t>
            </a:r>
          </a:p>
          <a:p>
            <a:pPr lvl="2"/>
            <a:r>
              <a:rPr lang="en-US" sz="6800" dirty="0">
                <a:solidFill>
                  <a:srgbClr val="FF0000"/>
                </a:solidFill>
              </a:rPr>
              <a:t>Proof of status as: IRS nonprofit, legal entity incorporation, or federally recognized Indian tribe in WA state</a:t>
            </a:r>
          </a:p>
          <a:p>
            <a:pPr lvl="2"/>
            <a:r>
              <a:rPr lang="en-US" sz="6800" dirty="0">
                <a:solidFill>
                  <a:srgbClr val="FF0000"/>
                </a:solidFill>
              </a:rPr>
              <a:t>Current Board of Directors roster</a:t>
            </a:r>
          </a:p>
          <a:p>
            <a:pPr lvl="2"/>
            <a:r>
              <a:rPr lang="en-US" sz="6800" dirty="0">
                <a:solidFill>
                  <a:srgbClr val="FF0000"/>
                </a:solidFill>
              </a:rPr>
              <a:t>Minutes from last 3 Board of Directors meetings</a:t>
            </a:r>
          </a:p>
          <a:p>
            <a:pPr lvl="2"/>
            <a:r>
              <a:rPr lang="en-US" sz="6800" dirty="0">
                <a:solidFill>
                  <a:srgbClr val="FF0000"/>
                </a:solidFill>
              </a:rPr>
              <a:t>Federally approved Indirect rate, if applicable</a:t>
            </a:r>
          </a:p>
          <a:p>
            <a:pPr lvl="2"/>
            <a:r>
              <a:rPr lang="en-US" sz="6800" dirty="0">
                <a:solidFill>
                  <a:srgbClr val="FF0000"/>
                </a:solidFill>
              </a:rPr>
              <a:t>Federal Tax ID number/employer identification number (EIN)</a:t>
            </a:r>
          </a:p>
          <a:p>
            <a:pPr>
              <a:buNone/>
            </a:pPr>
            <a:endParaRPr lang="en-US" dirty="0"/>
          </a:p>
          <a:p>
            <a:pPr marL="514350" indent="-514350">
              <a:buAutoNum type="arabicParenR" startAt="2"/>
            </a:pPr>
            <a:r>
              <a:rPr lang="en-US" sz="6400" dirty="0"/>
              <a:t>Eligible applications are forwarded to the rating committee</a:t>
            </a:r>
          </a:p>
          <a:p>
            <a:pPr marL="514350" indent="-514350">
              <a:buAutoNum type="arabicParenR" startAt="2"/>
            </a:pPr>
            <a:r>
              <a:rPr lang="en-US" sz="6400" dirty="0"/>
              <a:t>The committee makes funding recommendations to the HSD Director</a:t>
            </a:r>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2" indent="-285750">
              <a:tabLst>
                <a:tab pos="3090863" algn="l"/>
              </a:tabLst>
            </a:pPr>
            <a:r>
              <a:rPr lang="en-US" dirty="0"/>
              <a:t>Agencies for which we have current financial and insurance documents will not be required to resubmit</a:t>
            </a:r>
          </a:p>
          <a:p>
            <a:pPr marL="514350" lvl="2" indent="-285750">
              <a:tabLst>
                <a:tab pos="3090863" algn="l"/>
              </a:tabLst>
            </a:pPr>
            <a:r>
              <a:rPr lang="en-US" dirty="0"/>
              <a:t>Agencies for which we have incomplete or no financial and/or insurance documents will be notified by the Coordinator and required to submit ALL requested documents within 4 business days from the date of written request </a:t>
            </a:r>
            <a:endParaRPr lang="en-US" dirty="0">
              <a:solidFill>
                <a:srgbClr val="FF0000"/>
              </a:solidFill>
            </a:endParaRPr>
          </a:p>
          <a:p>
            <a:pPr marL="514350" lvl="2" indent="-285750">
              <a:tabLst>
                <a:tab pos="3090863" algn="l"/>
              </a:tabLst>
            </a:pPr>
            <a:r>
              <a:rPr lang="en-US" dirty="0">
                <a:solidFill>
                  <a:srgbClr val="FF0000"/>
                </a:solidFill>
              </a:rPr>
              <a:t>Financial and Insurance documentation that may be requested are listed in Section IV. of the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sp>
        <p:nvSpPr>
          <p:cNvPr id="5" name="Title 1"/>
          <p:cNvSpPr>
            <a:spLocks noGrp="1"/>
          </p:cNvSpPr>
          <p:nvPr>
            <p:ph type="title"/>
          </p:nvPr>
        </p:nvSpPr>
        <p:spPr/>
        <p:txBody>
          <a:bodyPr/>
          <a:lstStyle/>
          <a:p>
            <a:r>
              <a:rPr lang="en-US" dirty="0"/>
              <a:t>Completed Application Requirements (pg. 21)</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Rating Process (pg. 18)</a:t>
            </a:r>
          </a:p>
        </p:txBody>
      </p:sp>
      <p:sp>
        <p:nvSpPr>
          <p:cNvPr id="3" name="Content Placeholder 2"/>
          <p:cNvSpPr>
            <a:spLocks noGrp="1"/>
          </p:cNvSpPr>
          <p:nvPr>
            <p:ph idx="1"/>
          </p:nvPr>
        </p:nvSpPr>
        <p:spPr/>
        <p:txBody>
          <a:bodyPr/>
          <a:lstStyle/>
          <a:p>
            <a:pPr>
              <a:lnSpc>
                <a:spcPct val="90000"/>
              </a:lnSpc>
              <a:buNone/>
            </a:pPr>
            <a:r>
              <a:rPr lang="en-US" dirty="0"/>
              <a:t>	Narrative Questions Overview				</a:t>
            </a:r>
            <a:endParaRPr lang="en-US" dirty="0">
              <a:solidFill>
                <a:srgbClr val="FF0000"/>
              </a:solidFill>
            </a:endParaRPr>
          </a:p>
          <a:p>
            <a:pPr>
              <a:lnSpc>
                <a:spcPct val="90000"/>
              </a:lnSpc>
              <a:buNone/>
            </a:pPr>
            <a:r>
              <a:rPr lang="en-US" dirty="0"/>
              <a:t>			</a:t>
            </a:r>
            <a:endParaRPr lang="en-US" dirty="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7" name="Table 6">
            <a:extLst>
              <a:ext uri="{FF2B5EF4-FFF2-40B4-BE49-F238E27FC236}">
                <a16:creationId xmlns:a16="http://schemas.microsoft.com/office/drawing/2014/main" id="{EAC796C7-4CEE-4485-B61D-05B587BE89D2}"/>
              </a:ext>
            </a:extLst>
          </p:cNvPr>
          <p:cNvGraphicFramePr>
            <a:graphicFrameLocks noGrp="1" noChangeAspect="1"/>
          </p:cNvGraphicFramePr>
          <p:nvPr>
            <p:extLst>
              <p:ext uri="{D42A27DB-BD31-4B8C-83A1-F6EECF244321}">
                <p14:modId xmlns:p14="http://schemas.microsoft.com/office/powerpoint/2010/main" val="1075949117"/>
              </p:ext>
            </p:extLst>
          </p:nvPr>
        </p:nvGraphicFramePr>
        <p:xfrm>
          <a:off x="914400" y="2507289"/>
          <a:ext cx="7315200" cy="3618872"/>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1366481308"/>
                    </a:ext>
                  </a:extLst>
                </a:gridCol>
                <a:gridCol w="1676400">
                  <a:extLst>
                    <a:ext uri="{9D8B030D-6E8A-4147-A177-3AD203B41FA5}">
                      <a16:colId xmlns:a16="http://schemas.microsoft.com/office/drawing/2014/main" val="1322479424"/>
                    </a:ext>
                  </a:extLst>
                </a:gridCol>
              </a:tblGrid>
              <a:tr h="538040">
                <a:tc>
                  <a:txBody>
                    <a:bodyPr/>
                    <a:lstStyle/>
                    <a:p>
                      <a:r>
                        <a:rPr lang="en-US" sz="2400" b="0" dirty="0">
                          <a:solidFill>
                            <a:schemeClr val="tx1"/>
                          </a:solidFill>
                        </a:rPr>
                        <a:t>Program Description</a:t>
                      </a:r>
                    </a:p>
                  </a:txBody>
                  <a:tcPr>
                    <a:solidFill>
                      <a:srgbClr val="E9EDF4"/>
                    </a:solidFill>
                  </a:tcPr>
                </a:tc>
                <a:tc>
                  <a:txBody>
                    <a:bodyPr/>
                    <a:lstStyle/>
                    <a:p>
                      <a:pPr algn="r"/>
                      <a:r>
                        <a:rPr lang="en-US" sz="2400" dirty="0">
                          <a:solidFill>
                            <a:schemeClr val="tx1"/>
                          </a:solidFill>
                        </a:rPr>
                        <a:t>30 points</a:t>
                      </a:r>
                    </a:p>
                  </a:txBody>
                  <a:tcPr>
                    <a:solidFill>
                      <a:srgbClr val="E9EDF4"/>
                    </a:solidFill>
                  </a:tcPr>
                </a:tc>
                <a:extLst>
                  <a:ext uri="{0D108BD9-81ED-4DB2-BD59-A6C34878D82A}">
                    <a16:rowId xmlns:a16="http://schemas.microsoft.com/office/drawing/2014/main" val="3149672787"/>
                  </a:ext>
                </a:extLst>
              </a:tr>
              <a:tr h="538040">
                <a:tc>
                  <a:txBody>
                    <a:bodyPr/>
                    <a:lstStyle/>
                    <a:p>
                      <a:r>
                        <a:rPr lang="en-US" sz="2400" dirty="0"/>
                        <a:t>Capacity and Experience</a:t>
                      </a:r>
                    </a:p>
                  </a:txBody>
                  <a:tcPr/>
                </a:tc>
                <a:tc>
                  <a:txBody>
                    <a:bodyPr/>
                    <a:lstStyle/>
                    <a:p>
                      <a:pPr algn="r"/>
                      <a:r>
                        <a:rPr lang="en-US" sz="2400" b="1" dirty="0">
                          <a:solidFill>
                            <a:schemeClr val="tx1"/>
                          </a:solidFill>
                        </a:rPr>
                        <a:t>30 points</a:t>
                      </a:r>
                    </a:p>
                  </a:txBody>
                  <a:tcPr/>
                </a:tc>
                <a:extLst>
                  <a:ext uri="{0D108BD9-81ED-4DB2-BD59-A6C34878D82A}">
                    <a16:rowId xmlns:a16="http://schemas.microsoft.com/office/drawing/2014/main" val="3442752404"/>
                  </a:ext>
                </a:extLst>
              </a:tr>
              <a:tr h="538040">
                <a:tc>
                  <a:txBody>
                    <a:bodyPr/>
                    <a:lstStyle/>
                    <a:p>
                      <a:r>
                        <a:rPr lang="en-US" sz="2400" dirty="0"/>
                        <a:t>Cultural Competency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15 points</a:t>
                      </a:r>
                    </a:p>
                  </a:txBody>
                  <a:tcPr/>
                </a:tc>
                <a:extLst>
                  <a:ext uri="{0D108BD9-81ED-4DB2-BD59-A6C34878D82A}">
                    <a16:rowId xmlns:a16="http://schemas.microsoft.com/office/drawing/2014/main" val="272963498"/>
                  </a:ext>
                </a:extLst>
              </a:tr>
              <a:tr h="538040">
                <a:tc>
                  <a:txBody>
                    <a:bodyPr/>
                    <a:lstStyle/>
                    <a:p>
                      <a:r>
                        <a:rPr lang="en-US" sz="2400" dirty="0"/>
                        <a:t>Partnership and Collaboration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15 points</a:t>
                      </a:r>
                    </a:p>
                  </a:txBody>
                  <a:tcPr/>
                </a:tc>
                <a:extLst>
                  <a:ext uri="{0D108BD9-81ED-4DB2-BD59-A6C34878D82A}">
                    <a16:rowId xmlns:a16="http://schemas.microsoft.com/office/drawing/2014/main" val="858098592"/>
                  </a:ext>
                </a:extLst>
              </a:tr>
              <a:tr h="928672">
                <a:tc>
                  <a:txBody>
                    <a:bodyPr/>
                    <a:lstStyle/>
                    <a:p>
                      <a:r>
                        <a:rPr lang="en-US" sz="2400" dirty="0"/>
                        <a:t>Data Management and Budget and Leveraging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10 points</a:t>
                      </a:r>
                    </a:p>
                  </a:txBody>
                  <a:tcPr/>
                </a:tc>
                <a:extLst>
                  <a:ext uri="{0D108BD9-81ED-4DB2-BD59-A6C34878D82A}">
                    <a16:rowId xmlns:a16="http://schemas.microsoft.com/office/drawing/2014/main" val="3450061439"/>
                  </a:ext>
                </a:extLst>
              </a:tr>
              <a:tr h="538040">
                <a:tc>
                  <a:txBody>
                    <a:bodyPr/>
                    <a:lstStyle/>
                    <a:p>
                      <a:r>
                        <a:rPr lang="en-US" sz="2400" dirty="0">
                          <a:solidFill>
                            <a:schemeClr val="tx1"/>
                          </a:solidFill>
                        </a:rPr>
                        <a:t>Total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100 points</a:t>
                      </a:r>
                    </a:p>
                  </a:txBody>
                  <a:tcPr/>
                </a:tc>
                <a:extLst>
                  <a:ext uri="{0D108BD9-81ED-4DB2-BD59-A6C34878D82A}">
                    <a16:rowId xmlns:a16="http://schemas.microsoft.com/office/drawing/2014/main" val="292726107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 Process (pg. 13-16)</a:t>
            </a:r>
            <a:endParaRPr lang="en-US" sz="2000" dirty="0"/>
          </a:p>
        </p:txBody>
      </p:sp>
      <p:sp>
        <p:nvSpPr>
          <p:cNvPr id="3" name="Content Placeholder 2"/>
          <p:cNvSpPr>
            <a:spLocks noGrp="1"/>
          </p:cNvSpPr>
          <p:nvPr>
            <p:ph idx="1"/>
          </p:nvPr>
        </p:nvSpPr>
        <p:spPr>
          <a:xfrm>
            <a:off x="457200" y="1828800"/>
            <a:ext cx="8153400" cy="4495800"/>
          </a:xfrm>
        </p:spPr>
        <p:txBody>
          <a:bodyPr>
            <a:normAutofit/>
          </a:bodyPr>
          <a:lstStyle/>
          <a:p>
            <a:pPr marL="514350" indent="-514350">
              <a:buAutoNum type="arabicParenR"/>
            </a:pPr>
            <a:r>
              <a:rPr lang="en-US" sz="2400" dirty="0"/>
              <a:t>HSD will notify applicants of applications not moving forward for rating and why</a:t>
            </a:r>
          </a:p>
          <a:p>
            <a:pPr marL="514350" indent="-514350">
              <a:buAutoNum type="arabicParenR"/>
            </a:pPr>
            <a:r>
              <a:rPr lang="en-US" sz="2400" dirty="0"/>
              <a:t>Applicants who can prove that the </a:t>
            </a:r>
            <a:r>
              <a:rPr lang="en-US" sz="2400" u="sng" dirty="0"/>
              <a:t>determination was made in error</a:t>
            </a:r>
            <a:r>
              <a:rPr lang="en-US" sz="2400" dirty="0"/>
              <a:t> may submit a written appeal within </a:t>
            </a:r>
            <a:r>
              <a:rPr lang="en-US" sz="2400" b="1" dirty="0"/>
              <a:t>5 business days</a:t>
            </a:r>
            <a:r>
              <a:rPr lang="en-US" sz="2400" dirty="0"/>
              <a:t> from the date of written notification by HSD</a:t>
            </a:r>
          </a:p>
          <a:p>
            <a:pPr marL="514350" indent="-514350">
              <a:buAutoNum type="arabicParenR"/>
            </a:pPr>
            <a:r>
              <a:rPr lang="en-US" sz="2400" dirty="0"/>
              <a:t>HSD will find the appeal to have merit only if the applicant proves that the application </a:t>
            </a:r>
            <a:r>
              <a:rPr lang="en-US" sz="2400" u="sng" dirty="0"/>
              <a:t>did</a:t>
            </a:r>
            <a:r>
              <a:rPr lang="en-US" sz="2400" dirty="0"/>
              <a:t> meet the disqualifying reasons</a:t>
            </a:r>
          </a:p>
          <a:p>
            <a:pPr marL="514350" indent="-514350">
              <a:buAutoNum type="arabicParenR"/>
            </a:pPr>
            <a:r>
              <a:rPr lang="en-US" sz="2400" dirty="0"/>
              <a:t>If the decision is overturned, the application will move the rating committee</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24</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94518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 Process (page. 13-16)</a:t>
            </a:r>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a:buNone/>
            </a:pPr>
            <a:r>
              <a:rPr lang="en-US" sz="7200" dirty="0"/>
              <a:t>Applicants have the right to protest or appeal certain decisions in the award process</a:t>
            </a:r>
          </a:p>
          <a:p>
            <a:pPr>
              <a:buNone/>
            </a:pPr>
            <a:endParaRPr lang="en-US" sz="4300" dirty="0"/>
          </a:p>
          <a:p>
            <a:pPr>
              <a:buNone/>
            </a:pPr>
            <a:r>
              <a:rPr lang="en-US" sz="7200" dirty="0"/>
              <a:t>Grounds for Appeals: Only an appeal alleging an issue concerning the following subjects shall be considered:</a:t>
            </a:r>
          </a:p>
          <a:p>
            <a:pPr>
              <a:buNone/>
            </a:pPr>
            <a:endParaRPr lang="en-US" sz="4300" dirty="0"/>
          </a:p>
          <a:p>
            <a:r>
              <a:rPr lang="en-US" sz="6400" dirty="0"/>
              <a:t>A matter of bias, discrimination or conflict of interest</a:t>
            </a:r>
          </a:p>
          <a:p>
            <a:r>
              <a:rPr lang="en-US" sz="6400" dirty="0"/>
              <a:t>Violation of policies or failure to adhere to guidelines or published criteria and/or procedures established in the funding opportunity</a:t>
            </a:r>
          </a:p>
          <a:p>
            <a:endParaRPr lang="en-US" sz="4300" dirty="0">
              <a:solidFill>
                <a:srgbClr val="FF0000"/>
              </a:solidFill>
            </a:endParaRPr>
          </a:p>
          <a:p>
            <a:pPr>
              <a:buNone/>
            </a:pPr>
            <a:r>
              <a:rPr lang="en-US" sz="7200" dirty="0"/>
              <a:t>Appeals Deadlines:</a:t>
            </a:r>
          </a:p>
          <a:p>
            <a:pPr>
              <a:buNone/>
            </a:pPr>
            <a:r>
              <a:rPr lang="en-US" sz="4300" dirty="0"/>
              <a:t> </a:t>
            </a:r>
          </a:p>
          <a:p>
            <a:pPr lvl="0"/>
            <a:r>
              <a:rPr lang="en-US" sz="6400" dirty="0"/>
              <a:t>Appeals must be received within ten (10) business days from the date of written application status (award/denial)</a:t>
            </a:r>
          </a:p>
          <a:p>
            <a:pPr lvl="0"/>
            <a:r>
              <a:rPr lang="en-US" sz="6400" dirty="0"/>
              <a:t>The HSD Director will review the written appeal and may request additional oral or written information from the appellant organization. A written decision by the HSD Director will be made within ten (10) business days of the receipt of the appeal. The HSD Director’s decision is final.</a:t>
            </a:r>
          </a:p>
          <a:p>
            <a:pPr lvl="0"/>
            <a:endParaRPr lang="en-US" sz="4300" dirty="0"/>
          </a:p>
          <a:p>
            <a:pPr marL="0" lvl="0" indent="0">
              <a:buNone/>
            </a:pPr>
            <a:r>
              <a:rPr lang="en-US" sz="5600" dirty="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a:xfrm>
            <a:off x="457200" y="1698702"/>
            <a:ext cx="8229600" cy="4724400"/>
          </a:xfrm>
        </p:spPr>
        <p:txBody>
          <a:bodyPr>
            <a:normAutofit fontScale="85000" lnSpcReduction="20000"/>
          </a:bodyPr>
          <a:lstStyle/>
          <a:p>
            <a:pPr>
              <a:lnSpc>
                <a:spcPct val="80000"/>
              </a:lnSpc>
            </a:pPr>
            <a:endParaRPr lang="en-US" sz="2700" dirty="0"/>
          </a:p>
          <a:p>
            <a:pPr>
              <a:lnSpc>
                <a:spcPct val="80000"/>
              </a:lnSpc>
            </a:pPr>
            <a:r>
              <a:rPr lang="en-US" sz="2800" dirty="0"/>
              <a:t>Follow the required format defined in the Guidelines</a:t>
            </a:r>
          </a:p>
          <a:p>
            <a:pPr>
              <a:lnSpc>
                <a:spcPct val="80000"/>
              </a:lnSpc>
            </a:pPr>
            <a:endParaRPr lang="en-US" sz="2800" dirty="0"/>
          </a:p>
          <a:p>
            <a:pPr>
              <a:lnSpc>
                <a:spcPct val="80000"/>
              </a:lnSpc>
            </a:pPr>
            <a:r>
              <a:rPr lang="en-US" sz="2800" dirty="0"/>
              <a:t>Be specific, detailed, and concise</a:t>
            </a:r>
          </a:p>
          <a:p>
            <a:pPr>
              <a:lnSpc>
                <a:spcPct val="80000"/>
              </a:lnSpc>
            </a:pPr>
            <a:endParaRPr lang="en-US" sz="2800" dirty="0"/>
          </a:p>
          <a:p>
            <a:pPr>
              <a:lnSpc>
                <a:spcPct val="80000"/>
              </a:lnSpc>
            </a:pPr>
            <a:r>
              <a:rPr lang="en-US" sz="2800" dirty="0"/>
              <a:t>Answer all questions in the context of your proposed program(s)</a:t>
            </a:r>
          </a:p>
          <a:p>
            <a:pPr>
              <a:lnSpc>
                <a:spcPct val="80000"/>
              </a:lnSpc>
            </a:pPr>
            <a:endParaRPr lang="en-US" sz="2800" dirty="0"/>
          </a:p>
          <a:p>
            <a:pPr>
              <a:lnSpc>
                <a:spcPct val="80000"/>
              </a:lnSpc>
            </a:pPr>
            <a:r>
              <a:rPr lang="en-US" sz="2800" dirty="0"/>
              <a:t>Submit an accurate budget; double check your numbers </a:t>
            </a:r>
          </a:p>
          <a:p>
            <a:pPr>
              <a:lnSpc>
                <a:spcPct val="80000"/>
              </a:lnSpc>
            </a:pPr>
            <a:endParaRPr lang="en-US" sz="2800" dirty="0"/>
          </a:p>
          <a:p>
            <a:pPr>
              <a:lnSpc>
                <a:spcPct val="80000"/>
              </a:lnSpc>
            </a:pPr>
            <a:r>
              <a:rPr lang="en-US" sz="2800" dirty="0"/>
              <a:t>Highlight partnerships and collaborations that do not duplicate services</a:t>
            </a:r>
          </a:p>
          <a:p>
            <a:pPr>
              <a:lnSpc>
                <a:spcPct val="80000"/>
              </a:lnSpc>
            </a:pPr>
            <a:endParaRPr lang="en-US" sz="2800" dirty="0"/>
          </a:p>
          <a:p>
            <a:pPr>
              <a:lnSpc>
                <a:spcPct val="80000"/>
              </a:lnSpc>
            </a:pPr>
            <a:r>
              <a:rPr lang="en-US" sz="2800" dirty="0"/>
              <a:t>Clearly label all attachments </a:t>
            </a:r>
          </a:p>
          <a:p>
            <a:pPr>
              <a:lnSpc>
                <a:spcPct val="80000"/>
              </a:lnSpc>
            </a:pPr>
            <a:endParaRPr lang="en-US" sz="1400" dirty="0"/>
          </a:p>
          <a:p>
            <a:pPr>
              <a:lnSpc>
                <a:spcPct val="80000"/>
              </a:lnSpc>
            </a:pPr>
            <a:r>
              <a:rPr lang="en-US" sz="2800" dirty="0"/>
              <a:t>Ensure enough time for application to get to HSD on time. </a:t>
            </a:r>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0715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(continued)</a:t>
            </a:r>
          </a:p>
        </p:txBody>
      </p:sp>
      <p:sp>
        <p:nvSpPr>
          <p:cNvPr id="3" name="Content Placeholder 2"/>
          <p:cNvSpPr>
            <a:spLocks noGrp="1"/>
          </p:cNvSpPr>
          <p:nvPr>
            <p:ph idx="1"/>
          </p:nvPr>
        </p:nvSpPr>
        <p:spPr>
          <a:xfrm>
            <a:off x="457200" y="1828800"/>
            <a:ext cx="8229600" cy="4724400"/>
          </a:xfrm>
        </p:spPr>
        <p:txBody>
          <a:bodyPr>
            <a:normAutofit fontScale="92500"/>
          </a:bodyPr>
          <a:lstStyle/>
          <a:p>
            <a:pPr marL="0" indent="0">
              <a:lnSpc>
                <a:spcPct val="80000"/>
              </a:lnSpc>
              <a:buNone/>
            </a:pPr>
            <a:endParaRPr lang="en-US" sz="2000" dirty="0"/>
          </a:p>
          <a:p>
            <a:pPr>
              <a:lnSpc>
                <a:spcPct val="80000"/>
              </a:lnSpc>
            </a:pPr>
            <a:r>
              <a:rPr lang="en-US" sz="2700" dirty="0"/>
              <a:t>Have someone else read your application before submitting</a:t>
            </a:r>
          </a:p>
          <a:p>
            <a:pPr>
              <a:lnSpc>
                <a:spcPct val="80000"/>
              </a:lnSpc>
              <a:buNone/>
            </a:pPr>
            <a:endParaRPr lang="en-US" sz="1400" dirty="0"/>
          </a:p>
          <a:p>
            <a:pPr>
              <a:lnSpc>
                <a:spcPct val="120000"/>
              </a:lnSpc>
            </a:pPr>
            <a:r>
              <a:rPr lang="en-US" sz="2700" dirty="0"/>
              <a:t>Meet the 12-page limit (excludes documents requested by HSD) </a:t>
            </a:r>
          </a:p>
          <a:p>
            <a:pPr>
              <a:spcBef>
                <a:spcPts val="0"/>
              </a:spcBef>
            </a:pPr>
            <a:r>
              <a:rPr lang="en-US" sz="2700" dirty="0"/>
              <a:t>Use the application </a:t>
            </a:r>
            <a:r>
              <a:rPr lang="en-US" sz="2700" b="1" dirty="0"/>
              <a:t>submission checklist </a:t>
            </a:r>
            <a:r>
              <a:rPr lang="en-US" sz="2700" dirty="0"/>
              <a:t>to ensure that you have addressed all questions and requirements</a:t>
            </a:r>
          </a:p>
          <a:p>
            <a:pPr>
              <a:lnSpc>
                <a:spcPct val="80000"/>
              </a:lnSpc>
            </a:pPr>
            <a:endParaRPr lang="en-US" sz="2100" dirty="0"/>
          </a:p>
          <a:p>
            <a:pPr>
              <a:lnSpc>
                <a:spcPct val="80000"/>
              </a:lnSpc>
            </a:pPr>
            <a:r>
              <a:rPr lang="en-US" sz="2700" dirty="0"/>
              <a:t>Ensure enough time for application to get to HSD on time </a:t>
            </a:r>
          </a:p>
          <a:p>
            <a:pPr>
              <a:lnSpc>
                <a:spcPct val="80000"/>
              </a:lnSpc>
            </a:pPr>
            <a:endParaRPr lang="en-US" sz="2100" dirty="0"/>
          </a:p>
          <a:p>
            <a:pPr>
              <a:lnSpc>
                <a:spcPct val="80000"/>
              </a:lnSpc>
            </a:pPr>
            <a:r>
              <a:rPr lang="en-US" sz="2700" i="1" dirty="0"/>
              <a:t>E-mail questions by the Q&amp;A deadline </a:t>
            </a:r>
            <a:r>
              <a:rPr lang="en-US" sz="2700" b="1" i="1" dirty="0"/>
              <a:t>Thursday, Sept. 21, 2017: </a:t>
            </a:r>
            <a:r>
              <a:rPr lang="en-US" sz="2700" b="1" dirty="0"/>
              <a:t>Karen Winston -</a:t>
            </a:r>
            <a:r>
              <a:rPr lang="en-US" sz="2700" b="1" dirty="0">
                <a:solidFill>
                  <a:srgbClr val="FF0000"/>
                </a:solidFill>
              </a:rPr>
              <a:t> </a:t>
            </a:r>
            <a:r>
              <a:rPr lang="en-US" sz="2700" b="1" dirty="0">
                <a:solidFill>
                  <a:srgbClr val="FF0000"/>
                </a:solidFill>
                <a:hlinkClick r:id="rId2"/>
              </a:rPr>
              <a:t>karen.Winston@seattle.gov</a:t>
            </a:r>
            <a:r>
              <a:rPr lang="en-US" sz="2700" b="1" dirty="0">
                <a:solidFill>
                  <a:srgbClr val="FF0000"/>
                </a:solidFill>
              </a:rPr>
              <a:t> </a:t>
            </a:r>
            <a:endParaRPr lang="en-US" sz="2700" b="1" dirty="0"/>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81211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6" name="Content Placeholder 5"/>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5400" b="1" dirty="0"/>
              <a:t>Questions?</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28</a:t>
            </a:fld>
            <a:endParaRPr lang="en-US" dirty="0"/>
          </a:p>
        </p:txBody>
      </p:sp>
      <p:sp>
        <p:nvSpPr>
          <p:cNvPr id="5" name="TextBox 4"/>
          <p:cNvSpPr txBox="1"/>
          <p:nvPr/>
        </p:nvSpPr>
        <p:spPr>
          <a:xfrm>
            <a:off x="7543800" y="6400800"/>
            <a:ext cx="1143000" cy="307777"/>
          </a:xfrm>
          <a:prstGeom prst="rect">
            <a:avLst/>
          </a:prstGeom>
          <a:noFill/>
        </p:spPr>
        <p:txBody>
          <a:bodyPr wrap="square" rtlCol="0">
            <a:spAutoFit/>
          </a:bodyPr>
          <a:lstStyle/>
          <a:p>
            <a:r>
              <a:rPr lang="en-US" sz="1400"/>
              <a:t>(v3.0 - 2017)</a:t>
            </a:r>
            <a:endParaRPr lang="en-US" sz="1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Agency on Aging</a:t>
            </a:r>
          </a:p>
        </p:txBody>
      </p:sp>
      <p:sp>
        <p:nvSpPr>
          <p:cNvPr id="3" name="Content Placeholder 2"/>
          <p:cNvSpPr>
            <a:spLocks noGrp="1"/>
          </p:cNvSpPr>
          <p:nvPr>
            <p:ph idx="1"/>
          </p:nvPr>
        </p:nvSpPr>
        <p:spPr/>
        <p:txBody>
          <a:bodyPr>
            <a:normAutofit/>
          </a:bodyPr>
          <a:lstStyle/>
          <a:p>
            <a:r>
              <a:rPr lang="en-US" dirty="0"/>
              <a:t>13 AAAs in Washington State</a:t>
            </a:r>
          </a:p>
          <a:p>
            <a:r>
              <a:rPr lang="en-US" dirty="0"/>
              <a:t>Partners: City of Seattle and King County</a:t>
            </a:r>
          </a:p>
          <a:p>
            <a:pPr lvl="1"/>
            <a:r>
              <a:rPr lang="en-US" dirty="0"/>
              <a:t>Department of Community and Human Services, and Public Health – Seattle &amp; King County</a:t>
            </a:r>
          </a:p>
          <a:p>
            <a:r>
              <a:rPr lang="en-US" dirty="0"/>
              <a:t>Administered by the Seattle Human Services Department, Aging and Disability Services</a:t>
            </a:r>
          </a:p>
          <a:p>
            <a:r>
              <a:rPr lang="en-US" dirty="0"/>
              <a:t>Serves all of King County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spTree>
    <p:extLst>
      <p:ext uri="{BB962C8B-B14F-4D97-AF65-F5344CB8AC3E}">
        <p14:creationId xmlns:p14="http://schemas.microsoft.com/office/powerpoint/2010/main" val="42533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RFQ</a:t>
            </a:r>
            <a:r>
              <a:rPr lang="en-US" dirty="0">
                <a:solidFill>
                  <a:srgbClr val="FF0000"/>
                </a:solidFill>
              </a:rPr>
              <a:t> </a:t>
            </a:r>
            <a:r>
              <a:rPr lang="en-US" dirty="0"/>
              <a:t>Timeline</a:t>
            </a:r>
          </a:p>
        </p:txBody>
      </p:sp>
      <p:sp>
        <p:nvSpPr>
          <p:cNvPr id="3" name="Content Placeholder 2"/>
          <p:cNvSpPr>
            <a:spLocks noGrp="1"/>
          </p:cNvSpPr>
          <p:nvPr>
            <p:ph idx="1"/>
          </p:nvPr>
        </p:nvSpPr>
        <p:spPr>
          <a:xfrm>
            <a:off x="248478" y="1752599"/>
            <a:ext cx="8686800" cy="4892675"/>
          </a:xfrm>
        </p:spPr>
        <p:txBody>
          <a:bodyPr>
            <a:normAutofit lnSpcReduction="10000"/>
          </a:bodyPr>
          <a:lstStyle/>
          <a:p>
            <a:r>
              <a:rPr lang="en-US" sz="2100" dirty="0"/>
              <a:t>Funding Opportunity Announcement  	August 28, 2017</a:t>
            </a:r>
          </a:p>
          <a:p>
            <a:r>
              <a:rPr lang="en-US" sz="2100" dirty="0"/>
              <a:t>Information Sessions		</a:t>
            </a:r>
            <a:r>
              <a:rPr lang="en-US" sz="1800" dirty="0"/>
              <a:t>Sept 6, 10:30 a.m., Renton Library, 100 Mill Ave. So				Sept 7, 10:30 a.m., Rainier Beach Library, </a:t>
            </a:r>
          </a:p>
          <a:p>
            <a:pPr marL="0" indent="0">
              <a:buNone/>
            </a:pPr>
            <a:r>
              <a:rPr lang="en-US" sz="1800" dirty="0"/>
              <a:t>						9125 Rainier Ave. So</a:t>
            </a:r>
          </a:p>
          <a:p>
            <a:r>
              <a:rPr lang="en-US" sz="2100" dirty="0"/>
              <a:t>Help Session			</a:t>
            </a:r>
            <a:r>
              <a:rPr lang="en-US" sz="1800" dirty="0"/>
              <a:t>Sept 18, 10:00–Noon, Douglass Truth Library,              						2300 E. Yesler Way, Seattle</a:t>
            </a:r>
          </a:p>
          <a:p>
            <a:r>
              <a:rPr lang="en-US" sz="2100" dirty="0"/>
              <a:t>Last Day to Submit Questions	Thursday, September 21, 2017</a:t>
            </a:r>
          </a:p>
          <a:p>
            <a:endParaRPr lang="en-US" sz="1200" dirty="0"/>
          </a:p>
          <a:p>
            <a:r>
              <a:rPr lang="en-US" sz="2100" b="1" u="sng" dirty="0"/>
              <a:t>Application Deadline</a:t>
            </a:r>
            <a:r>
              <a:rPr lang="en-US" sz="2100" b="1" dirty="0"/>
              <a:t>    </a:t>
            </a:r>
            <a:r>
              <a:rPr lang="en-US" sz="2100" dirty="0"/>
              <a:t>	</a:t>
            </a:r>
            <a:r>
              <a:rPr lang="en-US" sz="2100" b="1" dirty="0">
                <a:solidFill>
                  <a:srgbClr val="FF0000"/>
                </a:solidFill>
              </a:rPr>
              <a:t>Friday, October 6, 2017</a:t>
            </a:r>
            <a:endParaRPr lang="en-US" sz="1200" dirty="0"/>
          </a:p>
          <a:p>
            <a:r>
              <a:rPr lang="en-US" sz="2100" dirty="0"/>
              <a:t>Review &amp; Rating Process	October 12 to October 31, 2017</a:t>
            </a:r>
            <a:endParaRPr lang="en-US" sz="1200" dirty="0"/>
          </a:p>
          <a:p>
            <a:r>
              <a:rPr lang="en-US" sz="2100" dirty="0"/>
              <a:t>Agency Notification		January 26, 2018</a:t>
            </a:r>
            <a:r>
              <a:rPr lang="en-US" sz="2100" dirty="0">
                <a:solidFill>
                  <a:srgbClr val="FF0000"/>
                </a:solidFill>
              </a:rPr>
              <a:t>	</a:t>
            </a:r>
            <a:r>
              <a:rPr lang="en-US" sz="2100" dirty="0"/>
              <a:t>		</a:t>
            </a:r>
            <a:endParaRPr lang="en-US" sz="1200" dirty="0"/>
          </a:p>
          <a:p>
            <a:r>
              <a:rPr lang="en-US" sz="2100" dirty="0"/>
              <a:t>Appeal Process		January 29, 2018 to February 23, 2018</a:t>
            </a:r>
            <a:endParaRPr lang="en-US" sz="1100" dirty="0"/>
          </a:p>
          <a:p>
            <a:r>
              <a:rPr lang="en-US" sz="2100" dirty="0"/>
              <a:t>Public Announcement 	February 26, 2018</a:t>
            </a:r>
            <a:endParaRPr lang="en-US" sz="1100" dirty="0"/>
          </a:p>
          <a:p>
            <a:r>
              <a:rPr lang="en-US" sz="2100" dirty="0"/>
              <a:t>Contract Start Date		April 2, 2018</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00025"/>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Area and Funding Source</a:t>
            </a:r>
          </a:p>
        </p:txBody>
      </p:sp>
      <p:sp>
        <p:nvSpPr>
          <p:cNvPr id="3" name="Content Placeholder 2"/>
          <p:cNvSpPr>
            <a:spLocks noGrp="1"/>
          </p:cNvSpPr>
          <p:nvPr>
            <p:ph idx="1"/>
          </p:nvPr>
        </p:nvSpPr>
        <p:spPr>
          <a:xfrm>
            <a:off x="304800" y="1805104"/>
            <a:ext cx="8610600" cy="4519496"/>
          </a:xfrm>
        </p:spPr>
        <p:txBody>
          <a:bodyPr>
            <a:normAutofit fontScale="92500" lnSpcReduction="10000"/>
          </a:bodyPr>
          <a:lstStyle/>
          <a:p>
            <a:r>
              <a:rPr lang="en-US" sz="2400" dirty="0"/>
              <a:t>This Dementia Adult Day Facilities RFQ is an open and competitive funding process</a:t>
            </a:r>
          </a:p>
          <a:p>
            <a:pPr>
              <a:buNone/>
            </a:pPr>
            <a:endParaRPr lang="en-US" sz="1000" dirty="0"/>
          </a:p>
          <a:p>
            <a:r>
              <a:rPr lang="en-US" sz="2400" dirty="0"/>
              <a:t>Approximately $337,585 is available through the following:</a:t>
            </a:r>
          </a:p>
          <a:p>
            <a:pPr marL="0" indent="0">
              <a:buNone/>
            </a:pPr>
            <a:endParaRPr lang="en-US" sz="2000" dirty="0">
              <a:latin typeface="Rockwell" pitchFamily="18" charset="0"/>
            </a:endParaRPr>
          </a:p>
          <a:p>
            <a:pPr marL="0" indent="0">
              <a:buNone/>
            </a:pPr>
            <a:endParaRPr lang="en-US" sz="2000" dirty="0">
              <a:latin typeface="Rockwell" pitchFamily="18" charset="0"/>
            </a:endParaRPr>
          </a:p>
          <a:p>
            <a:pPr marL="0" indent="0">
              <a:buNone/>
            </a:pPr>
            <a:endParaRPr lang="en-US" sz="2000" dirty="0">
              <a:latin typeface="Rockwell" pitchFamily="18" charset="0"/>
            </a:endParaRPr>
          </a:p>
          <a:p>
            <a:pPr marL="0" indent="0">
              <a:buNone/>
            </a:pPr>
            <a:endParaRPr lang="en-US" sz="2000" dirty="0">
              <a:latin typeface="Rockwell" pitchFamily="18" charset="0"/>
            </a:endParaRPr>
          </a:p>
          <a:p>
            <a:pPr marL="0" indent="0">
              <a:buNone/>
            </a:pPr>
            <a:endParaRPr lang="en-US" sz="2000" dirty="0">
              <a:latin typeface="Rockwell" pitchFamily="18" charset="0"/>
            </a:endParaRPr>
          </a:p>
          <a:p>
            <a:r>
              <a:rPr lang="en-US" sz="2400" dirty="0"/>
              <a:t>Funding awards will be made for the period of April 2, 2018 to March 31, 2019.</a:t>
            </a:r>
          </a:p>
          <a:p>
            <a:pPr>
              <a:buNone/>
            </a:pPr>
            <a:endParaRPr lang="en-US" sz="1100" dirty="0">
              <a:latin typeface="Rockwell" pitchFamily="18" charset="0"/>
            </a:endParaRPr>
          </a:p>
          <a:p>
            <a:r>
              <a:rPr lang="en-US" sz="2400" dirty="0"/>
              <a:t>Continued investment after the initial contract period will be contingent on successful performance and funding availability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6" name="Table 5">
            <a:extLst>
              <a:ext uri="{FF2B5EF4-FFF2-40B4-BE49-F238E27FC236}">
                <a16:creationId xmlns:a16="http://schemas.microsoft.com/office/drawing/2014/main" id="{CC92A48F-3134-45D3-8DDF-359F12080AFD}"/>
              </a:ext>
            </a:extLst>
          </p:cNvPr>
          <p:cNvGraphicFramePr>
            <a:graphicFrameLocks noGrp="1"/>
          </p:cNvGraphicFramePr>
          <p:nvPr>
            <p:extLst>
              <p:ext uri="{D42A27DB-BD31-4B8C-83A1-F6EECF244321}">
                <p14:modId xmlns:p14="http://schemas.microsoft.com/office/powerpoint/2010/main" val="1692029557"/>
              </p:ext>
            </p:extLst>
          </p:nvPr>
        </p:nvGraphicFramePr>
        <p:xfrm>
          <a:off x="1295400" y="2971800"/>
          <a:ext cx="5410200" cy="1600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442304750"/>
                    </a:ext>
                  </a:extLst>
                </a:gridCol>
                <a:gridCol w="1828800">
                  <a:extLst>
                    <a:ext uri="{9D8B030D-6E8A-4147-A177-3AD203B41FA5}">
                      <a16:colId xmlns:a16="http://schemas.microsoft.com/office/drawing/2014/main" val="2787013904"/>
                    </a:ext>
                  </a:extLst>
                </a:gridCol>
              </a:tblGrid>
              <a:tr h="400050">
                <a:tc>
                  <a:txBody>
                    <a:bodyPr/>
                    <a:lstStyle/>
                    <a:p>
                      <a:r>
                        <a:rPr lang="en-US" sz="1900" dirty="0">
                          <a:solidFill>
                            <a:schemeClr val="bg1"/>
                          </a:solidFill>
                        </a:rPr>
                        <a:t>Fund Source</a:t>
                      </a:r>
                    </a:p>
                  </a:txBody>
                  <a:tcPr/>
                </a:tc>
                <a:tc>
                  <a:txBody>
                    <a:bodyPr/>
                    <a:lstStyle/>
                    <a:p>
                      <a:r>
                        <a:rPr lang="en-US" sz="1900" dirty="0"/>
                        <a:t>RFQ Amount</a:t>
                      </a:r>
                    </a:p>
                  </a:txBody>
                  <a:tcPr/>
                </a:tc>
                <a:extLst>
                  <a:ext uri="{0D108BD9-81ED-4DB2-BD59-A6C34878D82A}">
                    <a16:rowId xmlns:a16="http://schemas.microsoft.com/office/drawing/2014/main" val="1400088372"/>
                  </a:ext>
                </a:extLst>
              </a:tr>
              <a:tr h="400050">
                <a:tc>
                  <a:txBody>
                    <a:bodyPr/>
                    <a:lstStyle/>
                    <a:p>
                      <a:r>
                        <a:rPr lang="en-US" sz="1900" dirty="0"/>
                        <a:t>Memory Care &amp; Wellness Services</a:t>
                      </a:r>
                    </a:p>
                  </a:txBody>
                  <a:tcPr/>
                </a:tc>
                <a:tc>
                  <a:txBody>
                    <a:bodyPr/>
                    <a:lstStyle/>
                    <a:p>
                      <a:r>
                        <a:rPr lang="en-US" sz="1900" dirty="0"/>
                        <a:t>$163,008</a:t>
                      </a:r>
                    </a:p>
                  </a:txBody>
                  <a:tcPr/>
                </a:tc>
                <a:extLst>
                  <a:ext uri="{0D108BD9-81ED-4DB2-BD59-A6C34878D82A}">
                    <a16:rowId xmlns:a16="http://schemas.microsoft.com/office/drawing/2014/main" val="1978262014"/>
                  </a:ext>
                </a:extLst>
              </a:tr>
              <a:tr h="400050">
                <a:tc>
                  <a:txBody>
                    <a:bodyPr/>
                    <a:lstStyle/>
                    <a:p>
                      <a:r>
                        <a:rPr lang="en-US" sz="1900" dirty="0"/>
                        <a:t>Senior Citizens Services Act (SCSA)</a:t>
                      </a:r>
                    </a:p>
                  </a:txBody>
                  <a:tcPr/>
                </a:tc>
                <a:tc>
                  <a:txBody>
                    <a:bodyPr/>
                    <a:lstStyle/>
                    <a:p>
                      <a:r>
                        <a:rPr lang="en-US" sz="1900" dirty="0"/>
                        <a:t>$148,541</a:t>
                      </a:r>
                    </a:p>
                  </a:txBody>
                  <a:tcPr/>
                </a:tc>
                <a:extLst>
                  <a:ext uri="{0D108BD9-81ED-4DB2-BD59-A6C34878D82A}">
                    <a16:rowId xmlns:a16="http://schemas.microsoft.com/office/drawing/2014/main" val="832368975"/>
                  </a:ext>
                </a:extLst>
              </a:tr>
              <a:tr h="400050">
                <a:tc>
                  <a:txBody>
                    <a:bodyPr/>
                    <a:lstStyle/>
                    <a:p>
                      <a:r>
                        <a:rPr lang="en-US" sz="1900" dirty="0"/>
                        <a:t>HSD General Fund</a:t>
                      </a:r>
                    </a:p>
                  </a:txBody>
                  <a:tcPr/>
                </a:tc>
                <a:tc>
                  <a:txBody>
                    <a:bodyPr/>
                    <a:lstStyle/>
                    <a:p>
                      <a:r>
                        <a:rPr lang="en-US" sz="1900" dirty="0"/>
                        <a:t>  $26,036</a:t>
                      </a:r>
                    </a:p>
                  </a:txBody>
                  <a:tcPr/>
                </a:tc>
                <a:extLst>
                  <a:ext uri="{0D108BD9-81ED-4DB2-BD59-A6C34878D82A}">
                    <a16:rowId xmlns:a16="http://schemas.microsoft.com/office/drawing/2014/main" val="207800659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a:t>
            </a:r>
          </a:p>
        </p:txBody>
      </p:sp>
      <p:sp>
        <p:nvSpPr>
          <p:cNvPr id="3" name="Content Placeholder 2"/>
          <p:cNvSpPr>
            <a:spLocks noGrp="1"/>
          </p:cNvSpPr>
          <p:nvPr>
            <p:ph idx="1"/>
          </p:nvPr>
        </p:nvSpPr>
        <p:spPr/>
        <p:txBody>
          <a:bodyPr>
            <a:normAutofit lnSpcReduction="10000"/>
          </a:bodyPr>
          <a:lstStyle/>
          <a:p>
            <a:pPr marL="0" indent="0">
              <a:buNone/>
            </a:pPr>
            <a:r>
              <a:rPr lang="en-US" sz="2400" dirty="0"/>
              <a:t>HSD has developed a strategy for results-based accountability and addressing disparities to ensure that the most critical human service needs are met by:</a:t>
            </a:r>
          </a:p>
          <a:p>
            <a:r>
              <a:rPr lang="en-US" b="1" dirty="0"/>
              <a:t>Defining</a:t>
            </a:r>
            <a:r>
              <a:rPr lang="en-US" dirty="0"/>
              <a:t> the desired results for the department’s investments;</a:t>
            </a:r>
          </a:p>
          <a:p>
            <a:r>
              <a:rPr lang="en-US" b="1" dirty="0"/>
              <a:t>Aligning</a:t>
            </a:r>
            <a:r>
              <a:rPr lang="en-US" dirty="0"/>
              <a:t> the department’s resources to the desired results; and</a:t>
            </a:r>
          </a:p>
          <a:p>
            <a:r>
              <a:rPr lang="en-US" b="1" dirty="0"/>
              <a:t>Evaluating </a:t>
            </a:r>
            <a:r>
              <a:rPr lang="en-US" dirty="0"/>
              <a:t>the result progress to ensure return on investment.</a:t>
            </a:r>
            <a:endParaRPr lang="en-US" b="1"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48980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a:t>
            </a: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70320"/>
            <a:ext cx="1676400" cy="457200"/>
          </a:xfrm>
          <a:prstGeom prst="rect">
            <a:avLst/>
          </a:prstGeom>
        </p:spPr>
      </p:pic>
      <p:graphicFrame>
        <p:nvGraphicFramePr>
          <p:cNvPr id="9" name="Content Placeholder 8">
            <a:hlinkClick r:id="" action="ppaction://ole?verb=0"/>
          </p:cNvPr>
          <p:cNvGraphicFramePr>
            <a:graphicFrameLocks noGrp="1" noChangeAspect="1"/>
          </p:cNvGraphicFramePr>
          <p:nvPr>
            <p:ph idx="1"/>
            <p:extLst/>
          </p:nvPr>
        </p:nvGraphicFramePr>
        <p:xfrm>
          <a:off x="228600" y="2186660"/>
          <a:ext cx="8686800" cy="4183660"/>
        </p:xfrm>
        <a:graphic>
          <a:graphicData uri="http://schemas.openxmlformats.org/presentationml/2006/ole">
            <mc:AlternateContent xmlns:mc="http://schemas.openxmlformats.org/markup-compatibility/2006">
              <mc:Choice xmlns:v="urn:schemas-microsoft-com:vml" Requires="v">
                <p:oleObj spid="_x0000_s1087" name="Presentation" r:id="rId5" imgW="13714410" imgH="9142470" progId="PowerPoint.Show.12">
                  <p:embed/>
                </p:oleObj>
              </mc:Choice>
              <mc:Fallback>
                <p:oleObj name="Presentation" r:id="rId5" imgW="13714410" imgH="9142470" progId="PowerPoint.Show.12">
                  <p:embed/>
                  <p:pic>
                    <p:nvPicPr>
                      <p:cNvPr id="9" name="Content Placeholder 8">
                        <a:hlinkClick r:id="" action="ppaction://ole?verb=0"/>
                      </p:cNvPr>
                      <p:cNvPicPr/>
                      <p:nvPr/>
                    </p:nvPicPr>
                    <p:blipFill>
                      <a:blip r:embed="rId6"/>
                      <a:stretch>
                        <a:fillRect/>
                      </a:stretch>
                    </p:blipFill>
                    <p:spPr>
                      <a:xfrm>
                        <a:off x="228600" y="2186660"/>
                        <a:ext cx="8686800" cy="4183660"/>
                      </a:xfrm>
                      <a:prstGeom prst="rect">
                        <a:avLst/>
                      </a:prstGeom>
                    </p:spPr>
                  </p:pic>
                </p:oleObj>
              </mc:Fallback>
            </mc:AlternateContent>
          </a:graphicData>
        </a:graphic>
      </p:graphicFrame>
      <p:sp>
        <p:nvSpPr>
          <p:cNvPr id="5" name="Rectangle 4"/>
          <p:cNvSpPr/>
          <p:nvPr/>
        </p:nvSpPr>
        <p:spPr>
          <a:xfrm>
            <a:off x="381000" y="1628189"/>
            <a:ext cx="8382000" cy="646331"/>
          </a:xfrm>
          <a:prstGeom prst="rect">
            <a:avLst/>
          </a:prstGeom>
        </p:spPr>
        <p:txBody>
          <a:bodyPr wrap="square">
            <a:spAutoFit/>
          </a:bodyPr>
          <a:lstStyle/>
          <a:p>
            <a:r>
              <a:rPr lang="en-US" dirty="0"/>
              <a:t>The following desired results that would indicate success have been established based on identified community values.</a:t>
            </a:r>
          </a:p>
        </p:txBody>
      </p:sp>
    </p:spTree>
    <p:extLst>
      <p:ext uri="{BB962C8B-B14F-4D97-AF65-F5344CB8AC3E}">
        <p14:creationId xmlns:p14="http://schemas.microsoft.com/office/powerpoint/2010/main" val="284718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a:t>
            </a:r>
            <a:endParaRPr lang="en-US" sz="2000" dirty="0"/>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r>
              <a:rPr lang="en-US" sz="2000" dirty="0"/>
              <a:t> ensures that data informs our investments – particularly around addressing disparities – and shows the logical link between the desired results, indicators of success, racial equity goals based on disparity data, strategies for achieving the desired results, and performance measures. With this model, HSD can ensure that resources are appropriately aligned to address the most critical human service needs based on the analysis of the entire population level data.  </a:t>
            </a:r>
          </a:p>
          <a:p>
            <a:pPr marL="0" indent="0">
              <a:buNone/>
            </a:pPr>
            <a:endParaRPr lang="en-US" sz="1400" dirty="0"/>
          </a:p>
          <a:p>
            <a:pPr marL="0" indent="0">
              <a:buNone/>
            </a:pPr>
            <a:r>
              <a:rPr lang="en-US" sz="2000" dirty="0"/>
              <a:t>All investments resulting from HSD’s funding opportunities will align with the </a:t>
            </a:r>
            <a:r>
              <a:rPr lang="en-US" sz="2000" b="1" dirty="0"/>
              <a:t>Theory of Change</a:t>
            </a:r>
            <a:r>
              <a:rPr lang="en-US" sz="2000" dirty="0"/>
              <a:t>.</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graphicFrame>
        <p:nvGraphicFramePr>
          <p:cNvPr id="7" name="Diagram 6"/>
          <p:cNvGraphicFramePr/>
          <p:nvPr>
            <p:extLst/>
          </p:nvPr>
        </p:nvGraphicFramePr>
        <p:xfrm>
          <a:off x="457200" y="4968747"/>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6464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Results-Based Accountability Framework (pg. 6)</a:t>
            </a:r>
            <a:endParaRPr lang="en-US" sz="2000" dirty="0"/>
          </a:p>
        </p:txBody>
      </p:sp>
      <p:sp>
        <p:nvSpPr>
          <p:cNvPr id="3" name="Content Placeholder 2"/>
          <p:cNvSpPr>
            <a:spLocks noGrp="1"/>
          </p:cNvSpPr>
          <p:nvPr>
            <p:ph idx="1"/>
          </p:nvPr>
        </p:nvSpPr>
        <p:spPr/>
        <p:txBody>
          <a:bodyPr/>
          <a:lstStyle/>
          <a:p>
            <a:pPr marL="0" indent="0">
              <a:buNone/>
            </a:pPr>
            <a:r>
              <a:rPr lang="en-US" sz="2000" dirty="0"/>
              <a:t>HSD’s </a:t>
            </a:r>
            <a:r>
              <a:rPr lang="en-US" sz="2000" b="1" dirty="0"/>
              <a:t>Theory of Change:</a:t>
            </a: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4084592"/>
              </p:ext>
            </p:extLst>
          </p:nvPr>
        </p:nvGraphicFramePr>
        <p:xfrm>
          <a:off x="609600" y="3048000"/>
          <a:ext cx="8077200" cy="2743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75473">
                  <a:extLst>
                    <a:ext uri="{9D8B030D-6E8A-4147-A177-3AD203B41FA5}">
                      <a16:colId xmlns:a16="http://schemas.microsoft.com/office/drawing/2014/main" val="20004"/>
                    </a:ext>
                  </a:extLst>
                </a:gridCol>
                <a:gridCol w="1210527">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2743200">
                <a:tc>
                  <a:txBody>
                    <a:bodyPr/>
                    <a:lstStyle/>
                    <a:p>
                      <a:r>
                        <a:rPr lang="en-US" sz="1200" dirty="0"/>
                        <a:t>Data that reflects a whole population</a:t>
                      </a:r>
                    </a:p>
                  </a:txBody>
                  <a:tcPr/>
                </a:tc>
                <a:tc>
                  <a:txBody>
                    <a:bodyPr/>
                    <a:lstStyle/>
                    <a:p>
                      <a:r>
                        <a:rPr lang="en-US" sz="1200" dirty="0"/>
                        <a:t>Condition</a:t>
                      </a:r>
                      <a:r>
                        <a:rPr lang="en-US" sz="1200" baseline="0" dirty="0"/>
                        <a:t> of wellbeing for an entire population</a:t>
                      </a:r>
                      <a:endParaRPr lang="en-US" sz="1200" dirty="0"/>
                    </a:p>
                  </a:txBody>
                  <a:tcPr/>
                </a:tc>
                <a:tc>
                  <a:txBody>
                    <a:bodyPr/>
                    <a:lstStyle/>
                    <a:p>
                      <a:r>
                        <a:rPr lang="en-US" sz="1200" dirty="0"/>
                        <a:t>The achievement benchmark –how </a:t>
                      </a:r>
                      <a:r>
                        <a:rPr lang="en-US" sz="1200" baseline="0" dirty="0"/>
                        <a:t>we know the “result” was achieved?</a:t>
                      </a:r>
                      <a:endParaRPr lang="en-US" sz="1200" dirty="0"/>
                    </a:p>
                  </a:txBody>
                  <a:tcPr/>
                </a:tc>
                <a:tc>
                  <a:txBody>
                    <a:bodyPr/>
                    <a:lstStyle/>
                    <a:p>
                      <a:r>
                        <a:rPr lang="en-US" sz="1200" dirty="0"/>
                        <a:t>Data depicting socioeconomic disparities</a:t>
                      </a:r>
                      <a:r>
                        <a:rPr lang="en-US" sz="1200" baseline="0" dirty="0"/>
                        <a:t> and disproportionality between </a:t>
                      </a:r>
                      <a:r>
                        <a:rPr lang="en-US" sz="1200" baseline="0"/>
                        <a:t>ethnic/racial populations</a:t>
                      </a:r>
                      <a:endParaRPr lang="en-US" sz="1200" dirty="0"/>
                    </a:p>
                  </a:txBody>
                  <a:tcPr/>
                </a:tc>
                <a:tc>
                  <a:txBody>
                    <a:bodyPr/>
                    <a:lstStyle/>
                    <a:p>
                      <a:r>
                        <a:rPr lang="en-US" sz="1200" dirty="0"/>
                        <a:t>The stretch goal for reducing and/or impacting the racial equity disparity</a:t>
                      </a:r>
                    </a:p>
                  </a:txBody>
                  <a:tcPr/>
                </a:tc>
                <a:tc>
                  <a:txBody>
                    <a:bodyPr/>
                    <a:lstStyle/>
                    <a:p>
                      <a:r>
                        <a:rPr lang="en-US" sz="1200" dirty="0"/>
                        <a:t>Activities or interventions that align to the results and indicators, and are informed</a:t>
                      </a:r>
                      <a:r>
                        <a:rPr lang="en-US" sz="1200" baseline="0" dirty="0"/>
                        <a:t> by best or promising practices, cultural competency and community engagement</a:t>
                      </a:r>
                      <a:endParaRPr lang="en-US" sz="1200" dirty="0"/>
                    </a:p>
                  </a:txBody>
                  <a:tcPr/>
                </a:tc>
                <a:tc>
                  <a:txBody>
                    <a:bodyPr/>
                    <a:lstStyle/>
                    <a:p>
                      <a:r>
                        <a:rPr lang="en-US" sz="1200" dirty="0"/>
                        <a:t>What gets counted, demonstration of how well a program, agency or service is doing</a:t>
                      </a:r>
                    </a:p>
                    <a:p>
                      <a:pPr marL="285750" indent="-285750">
                        <a:buFont typeface="Arial" panose="020B0604020202020204" pitchFamily="34" charset="0"/>
                        <a:buChar char="•"/>
                      </a:pPr>
                      <a:r>
                        <a:rPr lang="en-US" sz="1200" dirty="0"/>
                        <a:t>Quantity,</a:t>
                      </a:r>
                    </a:p>
                    <a:p>
                      <a:pPr marL="285750" indent="-285750">
                        <a:buFont typeface="Arial" panose="020B0604020202020204" pitchFamily="34" charset="0"/>
                        <a:buChar char="•"/>
                      </a:pPr>
                      <a:r>
                        <a:rPr lang="en-US" sz="1200" dirty="0"/>
                        <a:t>Quality, and</a:t>
                      </a:r>
                    </a:p>
                    <a:p>
                      <a:pPr marL="285750" indent="-285750">
                        <a:buFont typeface="Arial" panose="020B0604020202020204" pitchFamily="34" charset="0"/>
                        <a:buChar char="•"/>
                      </a:pPr>
                      <a:r>
                        <a:rPr lang="en-US" sz="1200" dirty="0"/>
                        <a:t>Impact</a:t>
                      </a:r>
                    </a:p>
                  </a:txBody>
                  <a:tcPr/>
                </a:tc>
                <a:extLst>
                  <a:ext uri="{0D108BD9-81ED-4DB2-BD59-A6C34878D82A}">
                    <a16:rowId xmlns:a16="http://schemas.microsoft.com/office/drawing/2014/main" val="10000"/>
                  </a:ext>
                </a:extLst>
              </a:tr>
            </a:tbl>
          </a:graphicData>
        </a:graphic>
      </p:graphicFrame>
      <p:graphicFrame>
        <p:nvGraphicFramePr>
          <p:cNvPr id="7" name="Diagram 6"/>
          <p:cNvGraphicFramePr/>
          <p:nvPr>
            <p:extLst>
              <p:ext uri="{D42A27DB-BD31-4B8C-83A1-F6EECF244321}">
                <p14:modId xmlns:p14="http://schemas.microsoft.com/office/powerpoint/2010/main" val="1700912570"/>
              </p:ext>
            </p:extLst>
          </p:nvPr>
        </p:nvGraphicFramePr>
        <p:xfrm>
          <a:off x="609600" y="1981200"/>
          <a:ext cx="8001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Tree>
    <p:extLst>
      <p:ext uri="{BB962C8B-B14F-4D97-AF65-F5344CB8AC3E}">
        <p14:creationId xmlns:p14="http://schemas.microsoft.com/office/powerpoint/2010/main" val="1632729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030356A06CB648A9C2CCA91B4568B7" ma:contentTypeVersion="2" ma:contentTypeDescription="Create a new document." ma:contentTypeScope="" ma:versionID="932bf433862aca5a6533e1c0458428ce">
  <xsd:schema xmlns:xsd="http://www.w3.org/2001/XMLSchema" xmlns:xs="http://www.w3.org/2001/XMLSchema" xmlns:p="http://schemas.microsoft.com/office/2006/metadata/properties" xmlns:ns2="edd56262-f0a4-453d-ae7a-ece56286759c" targetNamespace="http://schemas.microsoft.com/office/2006/metadata/properties" ma:root="true" ma:fieldsID="516c49f330ef24a0c49108979de6a24e" ns2:_="">
    <xsd:import namespace="edd56262-f0a4-453d-ae7a-ece562867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BDE70-D2A9-465A-8C21-E8D333BCCABB}">
  <ds:schemaRefs>
    <ds:schemaRef ds:uri="http://purl.org/dc/dcmitype/"/>
    <ds:schemaRef ds:uri="http://schemas.microsoft.com/office/infopath/2007/PartnerControls"/>
    <ds:schemaRef ds:uri="edd56262-f0a4-453d-ae7a-ece56286759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3.xml><?xml version="1.0" encoding="utf-8"?>
<ds:datastoreItem xmlns:ds="http://schemas.openxmlformats.org/officeDocument/2006/customXml" ds:itemID="{5A65B99A-AD82-4D77-8FC5-A9E27330B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3051</TotalTime>
  <Words>2270</Words>
  <Application>Microsoft Office PowerPoint</Application>
  <PresentationFormat>On-screen Show (4:3)</PresentationFormat>
  <Paragraphs>303</Paragraphs>
  <Slides>28</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Cambria</vt:lpstr>
      <vt:lpstr>Corbel</vt:lpstr>
      <vt:lpstr>Gill Sans MT</vt:lpstr>
      <vt:lpstr>Rockwell</vt:lpstr>
      <vt:lpstr>Symbol</vt:lpstr>
      <vt:lpstr>Tahoma</vt:lpstr>
      <vt:lpstr>Times New Roman</vt:lpstr>
      <vt:lpstr>Office Theme</vt:lpstr>
      <vt:lpstr>Presentation</vt:lpstr>
      <vt:lpstr>Dementia Adult Day Facilities RFQ Information Session</vt:lpstr>
      <vt:lpstr>Information Session Summary</vt:lpstr>
      <vt:lpstr>Area Agency on Aging</vt:lpstr>
      <vt:lpstr>RFQ Timeline</vt:lpstr>
      <vt:lpstr>Investment Area and Funding Source</vt:lpstr>
      <vt:lpstr>Results-Based Accountability Framework</vt:lpstr>
      <vt:lpstr>Results-Based Accountability Framework</vt:lpstr>
      <vt:lpstr>Results-Based Accountability Framework</vt:lpstr>
      <vt:lpstr>Results-Based Accountability Framework (pg. 6)</vt:lpstr>
      <vt:lpstr>Background and Program Requirements (pg. 9)</vt:lpstr>
      <vt:lpstr>Background and Program Requirements (pg. 9)</vt:lpstr>
      <vt:lpstr>Background and Program Requirements (pg. 10)</vt:lpstr>
      <vt:lpstr>Dementia Adult Day Services Criteria for Eligible Clients (pg. 10)</vt:lpstr>
      <vt:lpstr>Priority Community &amp; Focus Populations (pg. 10)</vt:lpstr>
      <vt:lpstr>Expected Outcomes for Both Service Models (pg. 11)</vt:lpstr>
      <vt:lpstr>Submission Instructions and Deadline (pg. 17)</vt:lpstr>
      <vt:lpstr>Submission Instructions and Deadline (pg. 17)</vt:lpstr>
      <vt:lpstr>Submission Instructions and Deadline (pg. 17)</vt:lpstr>
      <vt:lpstr>Submission Instructions and Deadline (pg. 17)</vt:lpstr>
      <vt:lpstr>Electronic Submittal</vt:lpstr>
      <vt:lpstr>Completed Application Requirements (pg. 21)</vt:lpstr>
      <vt:lpstr>Completed Application Requirements (pg. 21)</vt:lpstr>
      <vt:lpstr>Review and Rating Process (pg. 18)</vt:lpstr>
      <vt:lpstr>Appeal Process (pg. 13-16)</vt:lpstr>
      <vt:lpstr>Appeal Process (page. 13-16)</vt:lpstr>
      <vt:lpstr>Tips</vt:lpstr>
      <vt:lpstr>Tips (continued)</vt:lpstr>
      <vt:lpstr>Questions? </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McCallister, Susan</cp:lastModifiedBy>
  <cp:revision>214</cp:revision>
  <cp:lastPrinted>2017-09-05T22:59:44Z</cp:lastPrinted>
  <dcterms:created xsi:type="dcterms:W3CDTF">2011-04-20T15:02:52Z</dcterms:created>
  <dcterms:modified xsi:type="dcterms:W3CDTF">2017-09-19T19:44:31Z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0x010100CB030356A06CB648A9C2CCA91B4568B7</vt:lpwstr>
  </property>
</Properties>
</file>