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83" r:id="rId13"/>
    <p:sldId id="284" r:id="rId14"/>
    <p:sldId id="285" r:id="rId15"/>
    <p:sldId id="268" r:id="rId16"/>
    <p:sldId id="269" r:id="rId17"/>
    <p:sldId id="270" r:id="rId18"/>
    <p:sldId id="271" r:id="rId19"/>
  </p:sldIdLst>
  <p:sldSz cx="9144000" cy="6858000" type="screen4x3"/>
  <p:notesSz cx="9236075" cy="7010400"/>
  <p:defaultTextStyle>
    <a:defPPr>
      <a:defRPr lang="en-US"/>
    </a:defPPr>
    <a:lvl1pPr marL="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8" autoAdjust="0"/>
    <p:restoredTop sz="94660"/>
  </p:normalViewPr>
  <p:slideViewPr>
    <p:cSldViewPr>
      <p:cViewPr varScale="1">
        <p:scale>
          <a:sx n="73" d="100"/>
          <a:sy n="73" d="100"/>
        </p:scale>
        <p:origin x="43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357A4AC-7A50-4BA3-AC22-A2E3BE363D15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C3A40FF4-17F3-4662-A93B-048631D4E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52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5F202D3-2EBF-4393-AE85-B76B0EBAD980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2637B5BD-B282-4329-9BF2-5B862D503D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52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DAFD-5194-4E3C-BC7E-A6138C224202}" type="datetime1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683AF-3DB4-47B4-9DB9-F103ABC0828B}" type="datetime1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B707-7895-4305-A6CA-373AC27C2B22}" type="datetime1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788B-6772-4C9B-9C6C-CA6F21A1F3FF}" type="datetime1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C7C7-8E28-4771-A71E-CD526471799B}" type="datetime1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3A21E-46E6-41FC-9C5F-A3B28EB432D7}" type="datetime1">
              <a:rPr lang="en-US" smtClean="0"/>
              <a:pPr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2D2A-F985-4211-95AA-5C86DEE3534A}" type="datetime1">
              <a:rPr lang="en-US" smtClean="0"/>
              <a:pPr/>
              <a:t>3/25/2015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3800-5D01-438C-8077-C67E0C940B3F}" type="datetime1">
              <a:rPr lang="en-US" smtClean="0"/>
              <a:pPr/>
              <a:t>3/25/2015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1786-F3FB-4855-A018-C145A29D6312}" type="datetime1">
              <a:rPr lang="en-US" smtClean="0"/>
              <a:pPr/>
              <a:t>3/25/2015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DA58-A5CC-4348-AF29-E7FB54EC20B4}" type="datetime1">
              <a:rPr lang="en-US" smtClean="0"/>
              <a:pPr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4D3B-2DA5-4209-BB01-6535B62AEF5B}" type="datetime1">
              <a:rPr lang="en-US" smtClean="0"/>
              <a:pPr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FAB9D-04B8-42B3-B469-9A814FCA3B9F}" type="datetime1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29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91429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defTabSz="91429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7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3" indent="-228573" algn="l" defTabSz="91429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9" indent="-228573" algn="l" defTabSz="91429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3.xml"/><Relationship Id="rId7" Type="http://schemas.openxmlformats.org/officeDocument/2006/relationships/slide" Target="slide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12.xml"/><Relationship Id="rId10" Type="http://schemas.openxmlformats.org/officeDocument/2006/relationships/slide" Target="slide18.xml"/><Relationship Id="rId4" Type="http://schemas.openxmlformats.org/officeDocument/2006/relationships/slide" Target="slide6.xml"/><Relationship Id="rId9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slide" Target="slide1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1"/>
            <a:ext cx="9144000" cy="51434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12800" y="1295400"/>
            <a:ext cx="7518400" cy="3733800"/>
          </a:xfrm>
          <a:prstGeom prst="roundRect">
            <a:avLst>
              <a:gd name="adj" fmla="val 4849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Lao UI" pitchFamily="34" charset="0"/>
                <a:cs typeface="Lao UI" pitchFamily="34" charset="0"/>
              </a:rPr>
              <a:t>City of Seattle Webgrants System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Lao UI" pitchFamily="34" charset="0"/>
              <a:cs typeface="Lao UI" pitchFamily="34" charset="0"/>
            </a:endParaRPr>
          </a:p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Lao UI" pitchFamily="34" charset="0"/>
              <a:cs typeface="Lao UI" pitchFamily="34" charset="0"/>
            </a:endParaRPr>
          </a:p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o UI" pitchFamily="34" charset="0"/>
                <a:cs typeface="Lao UI" pitchFamily="34" charset="0"/>
              </a:rPr>
              <a:t>Quick User Guide - Applicant</a:t>
            </a:r>
          </a:p>
          <a:p>
            <a:pPr algn="ctr"/>
            <a:endParaRPr lang="en-US" sz="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Lao UI" pitchFamily="34" charset="0"/>
              <a:cs typeface="Lao UI" pitchFamily="34" charset="0"/>
            </a:endParaRPr>
          </a:p>
          <a:p>
            <a:pPr algn="ctr"/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o UI" pitchFamily="34" charset="0"/>
                <a:cs typeface="Lao UI" pitchFamily="34" charset="0"/>
              </a:rPr>
              <a:t>webgrants.seattle.gov</a:t>
            </a:r>
          </a:p>
          <a:p>
            <a:pPr algn="ctr"/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Lao UI" pitchFamily="34" charset="0"/>
              <a:cs typeface="Lao UI" pitchFamily="34" charset="0"/>
            </a:endParaRPr>
          </a:p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Lao UI" pitchFamily="34" charset="0"/>
              <a:cs typeface="Lao UI" pitchFamily="34" charset="0"/>
            </a:endParaRPr>
          </a:p>
          <a:p>
            <a:pPr algn="ctr"/>
            <a:r>
              <a:rPr lang="en-US" sz="1600" b="1" dirty="0" smtClean="0">
                <a:latin typeface="Lao UI" pitchFamily="34" charset="0"/>
                <a:cs typeface="Lao UI" pitchFamily="34" charset="0"/>
              </a:rPr>
              <a:t>Cable Broadband Internet</a:t>
            </a:r>
          </a:p>
          <a:p>
            <a:pPr algn="ctr"/>
            <a:endParaRPr lang="en-US" sz="1000" b="1" dirty="0" smtClean="0"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Lao UI" pitchFamily="34" charset="0"/>
              <a:cs typeface="Lao UI" pitchFamily="34" charset="0"/>
            </a:endParaRPr>
          </a:p>
          <a:p>
            <a:pPr algn="ctr"/>
            <a:endParaRPr lang="en-US" sz="1000" b="1" dirty="0" smtClean="0"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Lao UI" pitchFamily="34" charset="0"/>
              <a:cs typeface="Lao UI" pitchFamily="34" charset="0"/>
            </a:endParaRPr>
          </a:p>
          <a:p>
            <a:pPr algn="ctr"/>
            <a:endParaRPr lang="en-US" sz="1100" b="1" dirty="0" smtClean="0">
              <a:latin typeface="Lao UI" pitchFamily="34" charset="0"/>
              <a:cs typeface="Lao UI" pitchFamily="34" charset="0"/>
            </a:endParaRPr>
          </a:p>
          <a:p>
            <a:pPr algn="ctr"/>
            <a:endParaRPr lang="en-US" sz="1100" b="1" dirty="0" smtClean="0">
              <a:latin typeface="Lao UI" pitchFamily="34" charset="0"/>
              <a:cs typeface="Lao U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4572000"/>
            <a:ext cx="213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>
                    <a:lumMod val="95000"/>
                  </a:schemeClr>
                </a:solidFill>
                <a:latin typeface="Lao UI" pitchFamily="34" charset="0"/>
                <a:cs typeface="Lao UI" pitchFamily="34" charset="0"/>
              </a:rPr>
              <a:t>Last Updated: </a:t>
            </a:r>
            <a:r>
              <a:rPr lang="en-US" sz="900" i="1" dirty="0" smtClean="0">
                <a:solidFill>
                  <a:schemeClr val="bg1">
                    <a:lumMod val="95000"/>
                  </a:schemeClr>
                </a:solidFill>
                <a:latin typeface="Lao UI" pitchFamily="34" charset="0"/>
                <a:cs typeface="Lao UI" pitchFamily="34" charset="0"/>
              </a:rPr>
              <a:t>November 1st  2014</a:t>
            </a:r>
            <a:endParaRPr lang="en-US" sz="900" i="1" dirty="0">
              <a:solidFill>
                <a:schemeClr val="bg1">
                  <a:lumMod val="95000"/>
                </a:schemeClr>
              </a:solidFill>
              <a:latin typeface="Lao UI" pitchFamily="34" charset="0"/>
              <a:cs typeface="Lao UI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12800" y="5181600"/>
            <a:ext cx="7518400" cy="304800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Lao UI" pitchFamily="34" charset="0"/>
                <a:cs typeface="Lao UI" pitchFamily="34" charset="0"/>
              </a:rPr>
              <a:t>Any questions or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o UI" pitchFamily="34" charset="0"/>
                <a:cs typeface="Lao UI" pitchFamily="34" charset="0"/>
              </a:rPr>
              <a:t>feedback?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Lao UI" pitchFamily="34" charset="0"/>
                <a:cs typeface="Lao UI" pitchFamily="34" charset="0"/>
              </a:rPr>
              <a:t>Please contact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o UI" pitchFamily="34" charset="0"/>
                <a:cs typeface="Lao UI" pitchFamily="34" charset="0"/>
              </a:rPr>
              <a:t>project manager, Derrick Hall| derrick.hall@seattle.gov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Lao UI" pitchFamily="34" charset="0"/>
              <a:cs typeface="Lao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16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51434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14300" y="609600"/>
            <a:ext cx="8801100" cy="329184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4000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Lao UI" pitchFamily="34" charset="0"/>
                <a:cs typeface="Lao UI" pitchFamily="34" charset="0"/>
              </a:rPr>
              <a:t>Application Forms Overview</a:t>
            </a:r>
            <a:endParaRPr lang="en-US" sz="1200" b="1" dirty="0">
              <a:latin typeface="Lao UI" pitchFamily="34" charset="0"/>
              <a:cs typeface="Lao UI" pitchFamily="34" charset="0"/>
            </a:endParaRP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07200" y="6356350"/>
            <a:ext cx="2133600" cy="365125"/>
          </a:xfrm>
        </p:spPr>
        <p:txBody>
          <a:bodyPr/>
          <a:lstStyle/>
          <a:p>
            <a:r>
              <a:rPr lang="en-US" sz="1000" dirty="0"/>
              <a:t>Page 9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8534400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ounded Rectangular Callout 13"/>
          <p:cNvSpPr/>
          <p:nvPr/>
        </p:nvSpPr>
        <p:spPr>
          <a:xfrm>
            <a:off x="533400" y="5715000"/>
            <a:ext cx="1600200" cy="838201"/>
          </a:xfrm>
          <a:prstGeom prst="wedgeRoundRectCallout">
            <a:avLst>
              <a:gd name="adj1" fmla="val 5263"/>
              <a:gd name="adj2" fmla="val -101897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o UI" pitchFamily="34" charset="0"/>
                <a:cs typeface="Lao UI" pitchFamily="34" charset="0"/>
              </a:rPr>
              <a:t>Click each application form to fill out and mark as complete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Lao UI" pitchFamily="34" charset="0"/>
              <a:cs typeface="Lao UI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4800600" y="5181600"/>
            <a:ext cx="2057400" cy="1219200"/>
          </a:xfrm>
          <a:prstGeom prst="wedgeRoundRectCallout">
            <a:avLst>
              <a:gd name="adj1" fmla="val -17583"/>
              <a:gd name="adj2" fmla="val -96233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o UI" pitchFamily="34" charset="0"/>
                <a:cs typeface="Lao UI" pitchFamily="34" charset="0"/>
              </a:rPr>
              <a:t>Once you mark a form as complete, a check mark is displayed here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o UI" pitchFamily="34" charset="0"/>
                <a:cs typeface="Lao UI" pitchFamily="34" charset="0"/>
              </a:rPr>
              <a:t>All forms must be marked as complete before submission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Lao UI" pitchFamily="34" charset="0"/>
              <a:cs typeface="Lao UI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7239000" y="2895600"/>
            <a:ext cx="1752600" cy="762000"/>
          </a:xfrm>
          <a:prstGeom prst="wedgeRoundRectCallout">
            <a:avLst>
              <a:gd name="adj1" fmla="val 1091"/>
              <a:gd name="adj2" fmla="val 95505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o UI" pitchFamily="34" charset="0"/>
                <a:cs typeface="Lao UI" pitchFamily="34" charset="0"/>
              </a:rPr>
              <a:t>Preview and submit your application here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Lao UI" pitchFamily="34" charset="0"/>
              <a:cs typeface="Lao UI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543800" y="4114800"/>
            <a:ext cx="1219200" cy="2286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hlinkClick r:id="rId4" action="ppaction://hlinksldjump"/>
          </p:cNvPr>
          <p:cNvSpPr/>
          <p:nvPr/>
        </p:nvSpPr>
        <p:spPr>
          <a:xfrm>
            <a:off x="114300" y="609600"/>
            <a:ext cx="1562100" cy="329184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latin typeface="Lao UI" pitchFamily="34" charset="0"/>
                <a:cs typeface="Lao UI" pitchFamily="34" charset="0"/>
              </a:rPr>
              <a:t>«</a:t>
            </a:r>
            <a:r>
              <a:rPr lang="en-US" sz="900" dirty="0">
                <a:latin typeface="Lao UI" pitchFamily="34" charset="0"/>
                <a:cs typeface="Lao UI" pitchFamily="34" charset="0"/>
              </a:rPr>
              <a:t> </a:t>
            </a:r>
            <a:r>
              <a:rPr lang="en-US" sz="800" dirty="0" smtClean="0">
                <a:latin typeface="Lao UI" pitchFamily="34" charset="0"/>
                <a:cs typeface="Lao UI" pitchFamily="34" charset="0"/>
              </a:rPr>
              <a:t>Back to 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348712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51434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14300" y="609600"/>
            <a:ext cx="8801100" cy="329184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4000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Lao UI" pitchFamily="34" charset="0"/>
                <a:cs typeface="Lao UI" pitchFamily="34" charset="0"/>
              </a:rPr>
              <a:t>Fill Out Application Information</a:t>
            </a:r>
            <a:endParaRPr lang="en-US" sz="1200" b="1" dirty="0">
              <a:latin typeface="Lao UI" pitchFamily="34" charset="0"/>
              <a:cs typeface="Lao UI" pitchFamily="34" charset="0"/>
            </a:endParaRP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07200" y="6356350"/>
            <a:ext cx="2133600" cy="365125"/>
          </a:xfrm>
        </p:spPr>
        <p:txBody>
          <a:bodyPr/>
          <a:lstStyle/>
          <a:p>
            <a:r>
              <a:rPr lang="en-US" sz="1000" dirty="0"/>
              <a:t>Page </a:t>
            </a:r>
            <a:r>
              <a:rPr lang="en-US" sz="1000" dirty="0" smtClean="0"/>
              <a:t>15</a:t>
            </a: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4300" y="609600"/>
            <a:ext cx="1409700" cy="329184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latin typeface="Lao UI" pitchFamily="34" charset="0"/>
                <a:cs typeface="Lao UI" pitchFamily="34" charset="0"/>
              </a:rPr>
              <a:t>«</a:t>
            </a:r>
            <a:r>
              <a:rPr lang="en-US" sz="900" dirty="0">
                <a:latin typeface="Lao UI" pitchFamily="34" charset="0"/>
                <a:cs typeface="Lao UI" pitchFamily="34" charset="0"/>
              </a:rPr>
              <a:t> </a:t>
            </a:r>
            <a:r>
              <a:rPr lang="en-US" sz="800" dirty="0" smtClean="0">
                <a:latin typeface="Lao UI" pitchFamily="34" charset="0"/>
                <a:cs typeface="Lao UI" pitchFamily="34" charset="0"/>
              </a:rPr>
              <a:t>Back to Table Content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82" b="5801"/>
          <a:stretch/>
        </p:blipFill>
        <p:spPr>
          <a:xfrm>
            <a:off x="228600" y="1066800"/>
            <a:ext cx="4648200" cy="5393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756" y="2354260"/>
            <a:ext cx="5141644" cy="2751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ounded Rectangular Callout 13"/>
          <p:cNvSpPr/>
          <p:nvPr/>
        </p:nvSpPr>
        <p:spPr>
          <a:xfrm>
            <a:off x="7162800" y="2895600"/>
            <a:ext cx="1752600" cy="533400"/>
          </a:xfrm>
          <a:prstGeom prst="wedgeRoundRectCallout">
            <a:avLst>
              <a:gd name="adj1" fmla="val -22592"/>
              <a:gd name="adj2" fmla="val 99501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o UI" pitchFamily="34" charset="0"/>
                <a:cs typeface="Lao UI" pitchFamily="34" charset="0"/>
              </a:rPr>
              <a:t>Mark as complete after filling out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Lao UI" pitchFamily="34" charset="0"/>
              <a:cs typeface="Lao UI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162800" y="3733800"/>
            <a:ext cx="838200" cy="265176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7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51434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14300" y="609600"/>
            <a:ext cx="8801100" cy="329184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4000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Lao UI" pitchFamily="34" charset="0"/>
                <a:cs typeface="Lao UI" pitchFamily="34" charset="0"/>
              </a:rPr>
              <a:t>Preview Your Application</a:t>
            </a:r>
            <a:endParaRPr lang="en-US" sz="1200" b="1" dirty="0">
              <a:latin typeface="Lao UI" pitchFamily="34" charset="0"/>
              <a:cs typeface="Lao UI" pitchFamily="34" charset="0"/>
            </a:endParaRP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07200" y="6356350"/>
            <a:ext cx="2133600" cy="365125"/>
          </a:xfrm>
        </p:spPr>
        <p:txBody>
          <a:bodyPr/>
          <a:lstStyle/>
          <a:p>
            <a:r>
              <a:rPr lang="en-US" sz="1000" dirty="0"/>
              <a:t>Page </a:t>
            </a:r>
            <a:r>
              <a:rPr lang="en-US" sz="1000" dirty="0" smtClean="0"/>
              <a:t>18</a:t>
            </a: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4300" y="609600"/>
            <a:ext cx="1409700" cy="329184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latin typeface="Lao UI" pitchFamily="34" charset="0"/>
                <a:cs typeface="Lao UI" pitchFamily="34" charset="0"/>
              </a:rPr>
              <a:t>«</a:t>
            </a:r>
            <a:r>
              <a:rPr lang="en-US" sz="900" dirty="0">
                <a:latin typeface="Lao UI" pitchFamily="34" charset="0"/>
                <a:cs typeface="Lao UI" pitchFamily="34" charset="0"/>
              </a:rPr>
              <a:t> </a:t>
            </a:r>
            <a:r>
              <a:rPr lang="en-US" sz="800" dirty="0" smtClean="0">
                <a:latin typeface="Lao UI" pitchFamily="34" charset="0"/>
                <a:cs typeface="Lao UI" pitchFamily="34" charset="0"/>
              </a:rPr>
              <a:t>Back to Table Content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00"/>
          <a:stretch/>
        </p:blipFill>
        <p:spPr>
          <a:xfrm>
            <a:off x="1638300" y="1066800"/>
            <a:ext cx="5867400" cy="5447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318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8458200" cy="2934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51434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14300" y="609600"/>
            <a:ext cx="8801100" cy="329184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4000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Lao UI" pitchFamily="34" charset="0"/>
                <a:cs typeface="Lao UI" pitchFamily="34" charset="0"/>
              </a:rPr>
              <a:t>Submit Your Application</a:t>
            </a:r>
            <a:endParaRPr lang="en-US" sz="1200" b="1" dirty="0">
              <a:latin typeface="Lao UI" pitchFamily="34" charset="0"/>
              <a:cs typeface="Lao UI" pitchFamily="34" charset="0"/>
            </a:endParaRP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07200" y="6356350"/>
            <a:ext cx="2133600" cy="365125"/>
          </a:xfrm>
        </p:spPr>
        <p:txBody>
          <a:bodyPr/>
          <a:lstStyle/>
          <a:p>
            <a:r>
              <a:rPr lang="en-US" sz="1000" dirty="0"/>
              <a:t>Page </a:t>
            </a:r>
            <a:r>
              <a:rPr lang="en-US" sz="1000" dirty="0" smtClean="0"/>
              <a:t>19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4300" y="609600"/>
            <a:ext cx="1409700" cy="329184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latin typeface="Lao UI" pitchFamily="34" charset="0"/>
                <a:cs typeface="Lao UI" pitchFamily="34" charset="0"/>
              </a:rPr>
              <a:t>«</a:t>
            </a:r>
            <a:r>
              <a:rPr lang="en-US" sz="900" dirty="0">
                <a:latin typeface="Lao UI" pitchFamily="34" charset="0"/>
                <a:cs typeface="Lao UI" pitchFamily="34" charset="0"/>
              </a:rPr>
              <a:t> </a:t>
            </a:r>
            <a:r>
              <a:rPr lang="en-US" sz="800" dirty="0" smtClean="0">
                <a:latin typeface="Lao UI" pitchFamily="34" charset="0"/>
                <a:cs typeface="Lao UI" pitchFamily="34" charset="0"/>
              </a:rPr>
              <a:t>Back to Table Content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211787" y="2353056"/>
            <a:ext cx="533400" cy="2286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6858000" y="3162795"/>
            <a:ext cx="1905000" cy="647205"/>
          </a:xfrm>
          <a:prstGeom prst="wedgeRoundRectCallout">
            <a:avLst>
              <a:gd name="adj1" fmla="val 32292"/>
              <a:gd name="adj2" fmla="val -13377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o UI" pitchFamily="34" charset="0"/>
                <a:cs typeface="Lao UI" pitchFamily="34" charset="0"/>
              </a:rPr>
              <a:t>Submit after all forms are marked as Complete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Lao UI" pitchFamily="34" charset="0"/>
              <a:cs typeface="Lao UI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29200" y="2508186"/>
            <a:ext cx="838200" cy="1378013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141" y="4724399"/>
            <a:ext cx="2819400" cy="14330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030" y="5181600"/>
            <a:ext cx="2839570" cy="13335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8" name="Rounded Rectangular Callout 17"/>
          <p:cNvSpPr/>
          <p:nvPr/>
        </p:nvSpPr>
        <p:spPr>
          <a:xfrm>
            <a:off x="176151" y="4793726"/>
            <a:ext cx="1905000" cy="647205"/>
          </a:xfrm>
          <a:prstGeom prst="wedgeRoundRectCallout">
            <a:avLst>
              <a:gd name="adj1" fmla="val 61591"/>
              <a:gd name="adj2" fmla="val 42373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o UI" pitchFamily="34" charset="0"/>
                <a:cs typeface="Lao UI" pitchFamily="34" charset="0"/>
              </a:rPr>
              <a:t>You may see some warning messages after you click Submit: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Lao UI" pitchFamily="34" charset="0"/>
              <a:cs typeface="Lao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13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51434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14300" y="609600"/>
            <a:ext cx="8801100" cy="329184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4000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Lao UI" pitchFamily="34" charset="0"/>
                <a:cs typeface="Lao UI" pitchFamily="34" charset="0"/>
              </a:rPr>
              <a:t>Successfully Submitted</a:t>
            </a:r>
            <a:endParaRPr lang="en-US" sz="1200" b="1" dirty="0">
              <a:latin typeface="Lao UI" pitchFamily="34" charset="0"/>
              <a:cs typeface="Lao UI" pitchFamily="34" charset="0"/>
            </a:endParaRP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07200" y="6356350"/>
            <a:ext cx="2133600" cy="365125"/>
          </a:xfrm>
        </p:spPr>
        <p:txBody>
          <a:bodyPr/>
          <a:lstStyle/>
          <a:p>
            <a:r>
              <a:rPr lang="en-US" sz="1000" dirty="0"/>
              <a:t>Page </a:t>
            </a:r>
            <a:r>
              <a:rPr lang="en-US" sz="1000" dirty="0" smtClean="0"/>
              <a:t>20</a:t>
            </a: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4300" y="609600"/>
            <a:ext cx="1409700" cy="329184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latin typeface="Lao UI" pitchFamily="34" charset="0"/>
                <a:cs typeface="Lao UI" pitchFamily="34" charset="0"/>
              </a:rPr>
              <a:t>«</a:t>
            </a:r>
            <a:r>
              <a:rPr lang="en-US" sz="900" dirty="0">
                <a:latin typeface="Lao UI" pitchFamily="34" charset="0"/>
                <a:cs typeface="Lao UI" pitchFamily="34" charset="0"/>
              </a:rPr>
              <a:t> </a:t>
            </a:r>
            <a:r>
              <a:rPr lang="en-US" sz="800" dirty="0" smtClean="0">
                <a:latin typeface="Lao UI" pitchFamily="34" charset="0"/>
                <a:cs typeface="Lao UI" pitchFamily="34" charset="0"/>
              </a:rPr>
              <a:t>Back to Table Content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600"/>
            <a:ext cx="701040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1"/>
          <p:cNvGrpSpPr/>
          <p:nvPr/>
        </p:nvGrpSpPr>
        <p:grpSpPr>
          <a:xfrm>
            <a:off x="914400" y="5257800"/>
            <a:ext cx="7165908" cy="838200"/>
            <a:chOff x="987492" y="5181600"/>
            <a:chExt cx="7165908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1600200" y="5181600"/>
              <a:ext cx="6553200" cy="838200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200" b="1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Lao UI" pitchFamily="34" charset="0"/>
                  <a:cs typeface="Lao UI" pitchFamily="34" charset="0"/>
                </a:rPr>
                <a:t>CONGRATULATIONS! </a:t>
              </a:r>
              <a:r>
                <a:rPr lang="en-US" sz="1200" i="1" dirty="0" smtClean="0">
                  <a:latin typeface="Lao UI" pitchFamily="34" charset="0"/>
                  <a:cs typeface="Lao UI" pitchFamily="34" charset="0"/>
                </a:rPr>
                <a:t>  </a:t>
              </a:r>
              <a:r>
                <a:rPr lang="en-US" sz="1200" dirty="0" smtClean="0">
                  <a:latin typeface="Lao UI" pitchFamily="34" charset="0"/>
                  <a:cs typeface="Lao UI" pitchFamily="34" charset="0"/>
                </a:rPr>
                <a:t>Well done! Next, you will receive email notification about your application status. If you have any questions, please contact the technology matching fund project manager.</a:t>
              </a:r>
              <a:endParaRPr lang="en-US" sz="1200" dirty="0">
                <a:latin typeface="Lao UI" pitchFamily="34" charset="0"/>
                <a:cs typeface="Lao UI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492" y="5334000"/>
              <a:ext cx="536508" cy="525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1615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" t="18890" r="21722" b="22207"/>
          <a:stretch/>
        </p:blipFill>
        <p:spPr bwMode="auto">
          <a:xfrm>
            <a:off x="762000" y="1371599"/>
            <a:ext cx="7467600" cy="4038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51434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14300" y="609600"/>
            <a:ext cx="8801100" cy="329184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4000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Lao UI" pitchFamily="34" charset="0"/>
                <a:cs typeface="Lao UI" pitchFamily="34" charset="0"/>
              </a:rPr>
              <a:t>Add More Primary Contacts</a:t>
            </a:r>
            <a:endParaRPr lang="en-US" sz="1200" b="1" dirty="0">
              <a:latin typeface="Lao UI" pitchFamily="34" charset="0"/>
              <a:cs typeface="Lao UI" pitchFamily="34" charset="0"/>
            </a:endParaRP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07200" y="6356350"/>
            <a:ext cx="2133600" cy="365125"/>
          </a:xfrm>
        </p:spPr>
        <p:txBody>
          <a:bodyPr/>
          <a:lstStyle/>
          <a:p>
            <a:r>
              <a:rPr lang="en-US" sz="1000" dirty="0"/>
              <a:t>Page </a:t>
            </a:r>
            <a:r>
              <a:rPr lang="en-US" sz="1000" dirty="0" smtClean="0"/>
              <a:t>10</a:t>
            </a:r>
            <a:endParaRPr lang="en-US" sz="10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5739740" y="3505198"/>
            <a:ext cx="2133600" cy="914401"/>
          </a:xfrm>
          <a:prstGeom prst="wedgeRoundRectCallout">
            <a:avLst>
              <a:gd name="adj1" fmla="val -68008"/>
              <a:gd name="adj2" fmla="val -16951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o UI" pitchFamily="34" charset="0"/>
                <a:cs typeface="Lao UI" pitchFamily="34" charset="0"/>
              </a:rPr>
              <a:t>Click My Profile to add more primary contacts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Lao UI" pitchFamily="34" charset="0"/>
              <a:cs typeface="Lao UI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66556" y="3715512"/>
            <a:ext cx="1767444" cy="246887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hlinkClick r:id="rId4" action="ppaction://hlinksldjump"/>
          </p:cNvPr>
          <p:cNvSpPr/>
          <p:nvPr/>
        </p:nvSpPr>
        <p:spPr>
          <a:xfrm>
            <a:off x="114300" y="609600"/>
            <a:ext cx="1562100" cy="329184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latin typeface="Lao UI" pitchFamily="34" charset="0"/>
                <a:cs typeface="Lao UI" pitchFamily="34" charset="0"/>
              </a:rPr>
              <a:t>«</a:t>
            </a:r>
            <a:r>
              <a:rPr lang="en-US" sz="900" dirty="0">
                <a:latin typeface="Lao UI" pitchFamily="34" charset="0"/>
                <a:cs typeface="Lao UI" pitchFamily="34" charset="0"/>
              </a:rPr>
              <a:t> </a:t>
            </a:r>
            <a:r>
              <a:rPr lang="en-US" sz="800" dirty="0" smtClean="0">
                <a:latin typeface="Lao UI" pitchFamily="34" charset="0"/>
                <a:cs typeface="Lao UI" pitchFamily="34" charset="0"/>
              </a:rPr>
              <a:t>Back to 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222717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8458200" cy="4985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51434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14300" y="609600"/>
            <a:ext cx="8801100" cy="329184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4000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Lao UI" pitchFamily="34" charset="0"/>
                <a:cs typeface="Lao UI" pitchFamily="34" charset="0"/>
              </a:rPr>
              <a:t>Add More Primary Contacts – My Profile</a:t>
            </a:r>
            <a:endParaRPr lang="en-US" sz="1200" b="1" dirty="0">
              <a:latin typeface="Lao UI" pitchFamily="34" charset="0"/>
              <a:cs typeface="Lao UI" pitchFamily="34" charset="0"/>
            </a:endParaRP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07200" y="6356350"/>
            <a:ext cx="2133600" cy="365125"/>
          </a:xfrm>
        </p:spPr>
        <p:txBody>
          <a:bodyPr/>
          <a:lstStyle/>
          <a:p>
            <a:r>
              <a:rPr lang="en-US" sz="1000" dirty="0"/>
              <a:t>Page </a:t>
            </a:r>
            <a:r>
              <a:rPr lang="en-US" sz="1000" dirty="0" smtClean="0"/>
              <a:t>11</a:t>
            </a:r>
            <a:endParaRPr lang="en-US" sz="10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3225140" y="4648200"/>
            <a:ext cx="1880260" cy="685801"/>
          </a:xfrm>
          <a:prstGeom prst="wedgeRoundRectCallout">
            <a:avLst>
              <a:gd name="adj1" fmla="val -50198"/>
              <a:gd name="adj2" fmla="val 85647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o UI" pitchFamily="34" charset="0"/>
                <a:cs typeface="Lao UI" pitchFamily="34" charset="0"/>
              </a:rPr>
              <a:t>Click name of associated organization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Lao UI" pitchFamily="34" charset="0"/>
              <a:cs typeface="Lao UI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" y="5715000"/>
            <a:ext cx="2895600" cy="201168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hlinkClick r:id="rId4" action="ppaction://hlinksldjump"/>
          </p:cNvPr>
          <p:cNvSpPr/>
          <p:nvPr/>
        </p:nvSpPr>
        <p:spPr>
          <a:xfrm>
            <a:off x="114300" y="609600"/>
            <a:ext cx="1562100" cy="329184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latin typeface="Lao UI" pitchFamily="34" charset="0"/>
                <a:cs typeface="Lao UI" pitchFamily="34" charset="0"/>
              </a:rPr>
              <a:t>«</a:t>
            </a:r>
            <a:r>
              <a:rPr lang="en-US" sz="900" dirty="0">
                <a:latin typeface="Lao UI" pitchFamily="34" charset="0"/>
                <a:cs typeface="Lao UI" pitchFamily="34" charset="0"/>
              </a:rPr>
              <a:t> </a:t>
            </a:r>
            <a:r>
              <a:rPr lang="en-US" sz="800" dirty="0" smtClean="0">
                <a:latin typeface="Lao UI" pitchFamily="34" charset="0"/>
                <a:cs typeface="Lao UI" pitchFamily="34" charset="0"/>
              </a:rPr>
              <a:t>Back to 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59892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8382000" cy="4750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51434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14300" y="609600"/>
            <a:ext cx="8801100" cy="329184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4000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Lao UI" pitchFamily="34" charset="0"/>
                <a:cs typeface="Lao UI" pitchFamily="34" charset="0"/>
              </a:rPr>
              <a:t>Add More Primary Contacts – Associated Organization</a:t>
            </a:r>
            <a:endParaRPr lang="en-US" sz="1200" b="1" dirty="0">
              <a:latin typeface="Lao UI" pitchFamily="34" charset="0"/>
              <a:cs typeface="Lao UI" pitchFamily="34" charset="0"/>
            </a:endParaRP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07200" y="6356350"/>
            <a:ext cx="2133600" cy="365125"/>
          </a:xfrm>
        </p:spPr>
        <p:txBody>
          <a:bodyPr/>
          <a:lstStyle/>
          <a:p>
            <a:r>
              <a:rPr lang="en-US" sz="1000" dirty="0"/>
              <a:t>Page </a:t>
            </a:r>
            <a:r>
              <a:rPr lang="en-US" sz="1000" dirty="0" smtClean="0"/>
              <a:t>12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7391400" y="4343400"/>
            <a:ext cx="1194460" cy="533400"/>
          </a:xfrm>
          <a:prstGeom prst="wedgeRoundRectCallout">
            <a:avLst>
              <a:gd name="adj1" fmla="val 34717"/>
              <a:gd name="adj2" fmla="val 83916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o UI" pitchFamily="34" charset="0"/>
                <a:cs typeface="Lao UI" pitchFamily="34" charset="0"/>
              </a:rPr>
              <a:t>Click Add 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Lao UI" pitchFamily="34" charset="0"/>
              <a:cs typeface="Lao UI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82000" y="5145024"/>
            <a:ext cx="347472" cy="265176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4300" y="609600"/>
            <a:ext cx="1562100" cy="329184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latin typeface="Lao UI" pitchFamily="34" charset="0"/>
                <a:cs typeface="Lao UI" pitchFamily="34" charset="0"/>
              </a:rPr>
              <a:t>«</a:t>
            </a:r>
            <a:r>
              <a:rPr lang="en-US" sz="900" dirty="0">
                <a:latin typeface="Lao UI" pitchFamily="34" charset="0"/>
                <a:cs typeface="Lao UI" pitchFamily="34" charset="0"/>
              </a:rPr>
              <a:t> </a:t>
            </a:r>
            <a:r>
              <a:rPr lang="en-US" sz="800" dirty="0" smtClean="0">
                <a:latin typeface="Lao UI" pitchFamily="34" charset="0"/>
                <a:cs typeface="Lao UI" pitchFamily="34" charset="0"/>
              </a:rPr>
              <a:t>Back to 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18227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8001000" cy="4841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51434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14300" y="609600"/>
            <a:ext cx="8801100" cy="329184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4000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Lao UI" pitchFamily="34" charset="0"/>
                <a:cs typeface="Lao UI" pitchFamily="34" charset="0"/>
              </a:rPr>
              <a:t>Add More Primary Contacts</a:t>
            </a:r>
            <a:endParaRPr lang="en-US" sz="1200" b="1" dirty="0">
              <a:latin typeface="Lao UI" pitchFamily="34" charset="0"/>
              <a:cs typeface="Lao UI" pitchFamily="34" charset="0"/>
            </a:endParaRP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07200" y="6356350"/>
            <a:ext cx="2133600" cy="365125"/>
          </a:xfrm>
        </p:spPr>
        <p:txBody>
          <a:bodyPr/>
          <a:lstStyle/>
          <a:p>
            <a:r>
              <a:rPr lang="en-US" sz="1000" dirty="0"/>
              <a:t>Page </a:t>
            </a:r>
            <a:r>
              <a:rPr lang="en-US" sz="1000" dirty="0" smtClean="0"/>
              <a:t>13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7010400" y="2133599"/>
            <a:ext cx="1905000" cy="1506591"/>
          </a:xfrm>
          <a:prstGeom prst="wedgeRoundRectCallout">
            <a:avLst>
              <a:gd name="adj1" fmla="val -1004"/>
              <a:gd name="adj2" fmla="val -68408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>
              <a:buAutoNum type="arabicPeriod"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o UI" pitchFamily="34" charset="0"/>
                <a:cs typeface="Lao UI" pitchFamily="34" charset="0"/>
              </a:rPr>
              <a:t>Fill out the form and click Save</a:t>
            </a:r>
          </a:p>
          <a:p>
            <a:pPr marL="228600" indent="-228600">
              <a:buAutoNum type="arabicPeriod"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o UI" pitchFamily="34" charset="0"/>
                <a:cs typeface="Lao UI" pitchFamily="34" charset="0"/>
              </a:rPr>
              <a:t>Now you can see the name in the dropdown list when creating an application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Lao UI" pitchFamily="34" charset="0"/>
              <a:cs typeface="Lao UI" pitchFamily="34" charset="0"/>
            </a:endParaRP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4300" y="609600"/>
            <a:ext cx="1562100" cy="329184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latin typeface="Lao UI" pitchFamily="34" charset="0"/>
                <a:cs typeface="Lao UI" pitchFamily="34" charset="0"/>
              </a:rPr>
              <a:t>«</a:t>
            </a:r>
            <a:r>
              <a:rPr lang="en-US" sz="900" dirty="0">
                <a:latin typeface="Lao UI" pitchFamily="34" charset="0"/>
                <a:cs typeface="Lao UI" pitchFamily="34" charset="0"/>
              </a:rPr>
              <a:t> </a:t>
            </a:r>
            <a:r>
              <a:rPr lang="en-US" sz="800" dirty="0" smtClean="0">
                <a:latin typeface="Lao UI" pitchFamily="34" charset="0"/>
                <a:cs typeface="Lao UI" pitchFamily="34" charset="0"/>
              </a:rPr>
              <a:t>Back to 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288721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066800"/>
            <a:ext cx="7620000" cy="400097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o UI" pitchFamily="34" charset="0"/>
                <a:cs typeface="Lao UI" pitchFamily="34" charset="0"/>
              </a:rPr>
              <a:t>Table of Contents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07200" y="6356350"/>
            <a:ext cx="2133600" cy="365125"/>
          </a:xfrm>
        </p:spPr>
        <p:txBody>
          <a:bodyPr/>
          <a:lstStyle/>
          <a:p>
            <a:r>
              <a:rPr lang="en-US" sz="1000" dirty="0"/>
              <a:t>Page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51434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33400" y="838199"/>
            <a:ext cx="8026400" cy="5410201"/>
          </a:xfrm>
          <a:prstGeom prst="roundRect">
            <a:avLst>
              <a:gd name="adj" fmla="val 4849"/>
            </a:avLst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1000" b="1" dirty="0"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Lao UI" pitchFamily="34" charset="0"/>
              <a:cs typeface="Lao UI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066800" y="1695498"/>
            <a:ext cx="4176156" cy="3165626"/>
            <a:chOff x="560773" y="1744955"/>
            <a:chExt cx="4176156" cy="3165626"/>
          </a:xfrm>
        </p:grpSpPr>
        <p:sp>
          <p:nvSpPr>
            <p:cNvPr id="4" name="TextBox 3">
              <a:hlinkClick r:id="rId3" action="ppaction://hlinksldjump"/>
            </p:cNvPr>
            <p:cNvSpPr txBox="1"/>
            <p:nvPr/>
          </p:nvSpPr>
          <p:spPr>
            <a:xfrm>
              <a:off x="724270" y="1744955"/>
              <a:ext cx="3048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Lao UI" pitchFamily="34" charset="0"/>
                  <a:cs typeface="Lao UI" pitchFamily="34" charset="0"/>
                </a:rPr>
                <a:t>2      Step 1 - Registration</a:t>
              </a:r>
              <a:endPara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o UI" pitchFamily="34" charset="0"/>
                <a:cs typeface="Lao UI" pitchFamily="34" charset="0"/>
              </a:endParaRPr>
            </a:p>
          </p:txBody>
        </p:sp>
        <p:sp>
          <p:nvSpPr>
            <p:cNvPr id="9" name="TextBox 8">
              <a:hlinkClick r:id="rId4" action="ppaction://hlinksldjump"/>
            </p:cNvPr>
            <p:cNvSpPr txBox="1"/>
            <p:nvPr/>
          </p:nvSpPr>
          <p:spPr>
            <a:xfrm>
              <a:off x="717811" y="2574884"/>
              <a:ext cx="3048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Lao UI" pitchFamily="34" charset="0"/>
                  <a:cs typeface="Lao UI" pitchFamily="34" charset="0"/>
                </a:rPr>
                <a:t>6</a:t>
              </a:r>
              <a:r>
                <a:rPr lang="en-US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Lao UI" pitchFamily="34" charset="0"/>
                  <a:cs typeface="Lao UI" pitchFamily="34" charset="0"/>
                </a:rPr>
                <a:t>      Step 2 - Getting Started</a:t>
              </a:r>
              <a:endPara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o UI" pitchFamily="34" charset="0"/>
                <a:cs typeface="Lao UI" pitchFamily="34" charset="0"/>
              </a:endParaRPr>
            </a:p>
          </p:txBody>
        </p:sp>
        <p:sp>
          <p:nvSpPr>
            <p:cNvPr id="11" name="TextBox 10">
              <a:hlinkClick r:id="rId5" action="ppaction://hlinksldjump"/>
            </p:cNvPr>
            <p:cNvSpPr txBox="1"/>
            <p:nvPr/>
          </p:nvSpPr>
          <p:spPr>
            <a:xfrm>
              <a:off x="560773" y="4391007"/>
              <a:ext cx="41761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Lao UI" pitchFamily="34" charset="0"/>
                  <a:cs typeface="Lao UI" pitchFamily="34" charset="0"/>
                </a:rPr>
                <a:t>26    Step 4 – Add Additional Users</a:t>
              </a:r>
              <a:endPara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o UI" pitchFamily="34" charset="0"/>
                <a:cs typeface="Lao UI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772157" y="2825559"/>
              <a:ext cx="3042731" cy="680268"/>
              <a:chOff x="745967" y="2825559"/>
              <a:chExt cx="3429000" cy="680268"/>
            </a:xfrm>
          </p:grpSpPr>
          <p:sp>
            <p:nvSpPr>
              <p:cNvPr id="2" name="TextBox 1">
                <a:hlinkClick r:id="rId6" action="ppaction://hlinksldjump"/>
              </p:cNvPr>
              <p:cNvSpPr txBox="1"/>
              <p:nvPr/>
            </p:nvSpPr>
            <p:spPr>
              <a:xfrm>
                <a:off x="745967" y="2825559"/>
                <a:ext cx="3429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o UI" pitchFamily="34" charset="0"/>
                    <a:cs typeface="Lao UI" pitchFamily="34" charset="0"/>
                  </a:rPr>
                  <a:t> 6             Start a new application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o UI" pitchFamily="34" charset="0"/>
                  <a:cs typeface="Lao UI" pitchFamily="34" charset="0"/>
                </a:endParaRPr>
              </a:p>
            </p:txBody>
          </p:sp>
          <p:sp>
            <p:nvSpPr>
              <p:cNvPr id="13" name="TextBox 12">
                <a:hlinkClick r:id="rId7" action="ppaction://hlinksldjump"/>
              </p:cNvPr>
              <p:cNvSpPr txBox="1"/>
              <p:nvPr/>
            </p:nvSpPr>
            <p:spPr>
              <a:xfrm>
                <a:off x="745967" y="3027470"/>
                <a:ext cx="3429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o UI" pitchFamily="34" charset="0"/>
                    <a:cs typeface="Lao UI" pitchFamily="34" charset="0"/>
                  </a:rPr>
                  <a:t> </a:t>
                </a:r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o UI" pitchFamily="34" charset="0"/>
                    <a:cs typeface="Lao UI" pitchFamily="34" charset="0"/>
                  </a:rPr>
                  <a:t>7             Selecting Grant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o UI" pitchFamily="34" charset="0"/>
                  <a:cs typeface="Lao UI" pitchFamily="34" charset="0"/>
                </a:endParaRPr>
              </a:p>
            </p:txBody>
          </p:sp>
          <p:sp>
            <p:nvSpPr>
              <p:cNvPr id="14" name="TextBox 13">
                <a:hlinkClick r:id="rId7" action="ppaction://hlinksldjump"/>
              </p:cNvPr>
              <p:cNvSpPr txBox="1"/>
              <p:nvPr/>
            </p:nvSpPr>
            <p:spPr>
              <a:xfrm>
                <a:off x="745967" y="3228828"/>
                <a:ext cx="3429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o UI" pitchFamily="34" charset="0"/>
                    <a:cs typeface="Lao UI" pitchFamily="34" charset="0"/>
                  </a:rPr>
                  <a:t> </a:t>
                </a:r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o UI" pitchFamily="34" charset="0"/>
                    <a:cs typeface="Lao UI" pitchFamily="34" charset="0"/>
                  </a:rPr>
                  <a:t>8             Applying for Grant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o UI" pitchFamily="34" charset="0"/>
                  <a:cs typeface="Lao UI" pitchFamily="34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685800" y="3427228"/>
              <a:ext cx="3578353" cy="1483353"/>
              <a:chOff x="595423" y="3427228"/>
              <a:chExt cx="4080848" cy="1483353"/>
            </a:xfrm>
          </p:grpSpPr>
          <p:sp>
            <p:nvSpPr>
              <p:cNvPr id="15" name="TextBox 14">
                <a:hlinkClick r:id="rId8" action="ppaction://hlinksldjump"/>
              </p:cNvPr>
              <p:cNvSpPr txBox="1"/>
              <p:nvPr/>
            </p:nvSpPr>
            <p:spPr>
              <a:xfrm>
                <a:off x="695789" y="3427228"/>
                <a:ext cx="3429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o UI" pitchFamily="34" charset="0"/>
                    <a:cs typeface="Lao UI" pitchFamily="34" charset="0"/>
                  </a:rPr>
                  <a:t> </a:t>
                </a:r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o UI" pitchFamily="34" charset="0"/>
                    <a:cs typeface="Lao UI" pitchFamily="34" charset="0"/>
                  </a:rPr>
                  <a:t>9             Select name for Grant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o UI" pitchFamily="34" charset="0"/>
                  <a:cs typeface="Lao UI" pitchFamily="34" charset="0"/>
                </a:endParaRPr>
              </a:p>
            </p:txBody>
          </p:sp>
          <p:sp>
            <p:nvSpPr>
              <p:cNvPr id="16" name="TextBox 15">
                <a:hlinkClick r:id="rId5" action="ppaction://hlinksldjump"/>
              </p:cNvPr>
              <p:cNvSpPr txBox="1"/>
              <p:nvPr/>
            </p:nvSpPr>
            <p:spPr>
              <a:xfrm>
                <a:off x="646888" y="3623375"/>
                <a:ext cx="3429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o UI" pitchFamily="34" charset="0"/>
                    <a:cs typeface="Lao UI" pitchFamily="34" charset="0"/>
                  </a:rPr>
                  <a:t>10             Fill out all forms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o UI" pitchFamily="34" charset="0"/>
                  <a:cs typeface="Lao UI" pitchFamily="34" charset="0"/>
                </a:endParaRPr>
              </a:p>
            </p:txBody>
          </p:sp>
          <p:sp>
            <p:nvSpPr>
              <p:cNvPr id="17" name="TextBox 16">
                <a:hlinkClick r:id="rId9" action="ppaction://hlinksldjump"/>
              </p:cNvPr>
              <p:cNvSpPr txBox="1"/>
              <p:nvPr/>
            </p:nvSpPr>
            <p:spPr>
              <a:xfrm>
                <a:off x="655438" y="3815711"/>
                <a:ext cx="342900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o UI" pitchFamily="34" charset="0"/>
                    <a:cs typeface="Lao UI" pitchFamily="34" charset="0"/>
                  </a:rPr>
                  <a:t>11             Mark all forms as complete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o UI" pitchFamily="34" charset="0"/>
                  <a:cs typeface="Lao UI" pitchFamily="34" charset="0"/>
                </a:endParaRPr>
              </a:p>
            </p:txBody>
          </p:sp>
          <p:sp>
            <p:nvSpPr>
              <p:cNvPr id="22" name="TextBox 21">
                <a:hlinkClick r:id="" action="ppaction://noaction"/>
              </p:cNvPr>
              <p:cNvSpPr txBox="1"/>
              <p:nvPr/>
            </p:nvSpPr>
            <p:spPr>
              <a:xfrm>
                <a:off x="595423" y="4008047"/>
                <a:ext cx="342900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o UI" pitchFamily="34" charset="0"/>
                    <a:cs typeface="Lao UI" pitchFamily="34" charset="0"/>
                  </a:rPr>
                  <a:t> 12             Review application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o UI" pitchFamily="34" charset="0"/>
                  <a:cs typeface="Lao UI" pitchFamily="34" charset="0"/>
                </a:endParaRPr>
              </a:p>
            </p:txBody>
          </p:sp>
          <p:sp>
            <p:nvSpPr>
              <p:cNvPr id="23" name="TextBox 22">
                <a:hlinkClick r:id="" action="ppaction://noaction"/>
              </p:cNvPr>
              <p:cNvSpPr txBox="1"/>
              <p:nvPr/>
            </p:nvSpPr>
            <p:spPr>
              <a:xfrm>
                <a:off x="601329" y="4200773"/>
                <a:ext cx="3429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o UI" pitchFamily="34" charset="0"/>
                    <a:cs typeface="Lao UI" pitchFamily="34" charset="0"/>
                  </a:rPr>
                  <a:t> 13             Submit Application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o UI" pitchFamily="34" charset="0"/>
                  <a:cs typeface="Lao UI" pitchFamily="34" charset="0"/>
                </a:endParaRPr>
              </a:p>
            </p:txBody>
          </p:sp>
          <p:sp>
            <p:nvSpPr>
              <p:cNvPr id="24" name="TextBox 23">
                <a:hlinkClick r:id="rId10" action="ppaction://hlinksldjump"/>
              </p:cNvPr>
              <p:cNvSpPr txBox="1"/>
              <p:nvPr/>
            </p:nvSpPr>
            <p:spPr>
              <a:xfrm>
                <a:off x="595423" y="4633582"/>
                <a:ext cx="40808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o UI" pitchFamily="34" charset="0"/>
                    <a:cs typeface="Lao UI" pitchFamily="34" charset="0"/>
                  </a:rPr>
                  <a:t> 15             Follow to add additional users to grant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o UI" pitchFamily="34" charset="0"/>
                  <a:cs typeface="Lao UI" pitchFamily="34" charset="0"/>
                </a:endParaRPr>
              </a:p>
            </p:txBody>
          </p:sp>
        </p:grpSp>
      </p:grpSp>
      <p:sp>
        <p:nvSpPr>
          <p:cNvPr id="29" name="TextBox 28">
            <a:hlinkClick r:id="rId6" action="ppaction://hlinksldjump"/>
          </p:cNvPr>
          <p:cNvSpPr txBox="1"/>
          <p:nvPr/>
        </p:nvSpPr>
        <p:spPr>
          <a:xfrm>
            <a:off x="1278184" y="1934908"/>
            <a:ext cx="3042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o UI" pitchFamily="34" charset="0"/>
                <a:cs typeface="Lao UI" pitchFamily="34" charset="0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ao UI" pitchFamily="34" charset="0"/>
                <a:cs typeface="Lao UI" pitchFamily="34" charset="0"/>
              </a:rPr>
              <a:t>3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o UI" pitchFamily="34" charset="0"/>
                <a:cs typeface="Lao UI" pitchFamily="34" charset="0"/>
              </a:rPr>
              <a:t>            Register or Sign in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Lao UI" pitchFamily="34" charset="0"/>
              <a:cs typeface="Lao UI" pitchFamily="34" charset="0"/>
            </a:endParaRPr>
          </a:p>
        </p:txBody>
      </p:sp>
      <p:sp>
        <p:nvSpPr>
          <p:cNvPr id="30" name="TextBox 29">
            <a:hlinkClick r:id="rId7" action="ppaction://hlinksldjump"/>
          </p:cNvPr>
          <p:cNvSpPr txBox="1"/>
          <p:nvPr/>
        </p:nvSpPr>
        <p:spPr>
          <a:xfrm>
            <a:off x="1278184" y="2120365"/>
            <a:ext cx="3042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o UI" pitchFamily="34" charset="0"/>
                <a:cs typeface="Lao UI" pitchFamily="34" charset="0"/>
              </a:rPr>
              <a:t> 4            If registering, fill in information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Lao UI" pitchFamily="34" charset="0"/>
              <a:cs typeface="Lao UI" pitchFamily="34" charset="0"/>
            </a:endParaRPr>
          </a:p>
        </p:txBody>
      </p:sp>
      <p:sp>
        <p:nvSpPr>
          <p:cNvPr id="31" name="TextBox 30">
            <a:hlinkClick r:id="rId7" action="ppaction://hlinksldjump"/>
          </p:cNvPr>
          <p:cNvSpPr txBox="1"/>
          <p:nvPr/>
        </p:nvSpPr>
        <p:spPr>
          <a:xfrm>
            <a:off x="1278184" y="2324974"/>
            <a:ext cx="3195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ao UI" pitchFamily="34" charset="0"/>
                <a:cs typeface="Lao UI" pitchFamily="34" charset="0"/>
              </a:rPr>
              <a:t> 5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o UI" pitchFamily="34" charset="0"/>
                <a:cs typeface="Lao UI" pitchFamily="34" charset="0"/>
              </a:rPr>
              <a:t>            If registering, wait for confirmation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Lao UI" pitchFamily="34" charset="0"/>
              <a:cs typeface="Lao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24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07200" y="6356350"/>
            <a:ext cx="2133600" cy="365125"/>
          </a:xfrm>
        </p:spPr>
        <p:txBody>
          <a:bodyPr/>
          <a:lstStyle/>
          <a:p>
            <a:r>
              <a:rPr lang="en-US" sz="1000" dirty="0"/>
              <a:t>Page 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51434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38200" y="5562600"/>
            <a:ext cx="7315200" cy="838200"/>
            <a:chOff x="685800" y="5410200"/>
            <a:chExt cx="7315200" cy="9906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5562600"/>
              <a:ext cx="609600" cy="609600"/>
            </a:xfrm>
            <a:prstGeom prst="rect">
              <a:avLst/>
            </a:prstGeom>
          </p:spPr>
        </p:pic>
        <p:sp>
          <p:nvSpPr>
            <p:cNvPr id="11" name="Rounded Rectangle 10"/>
            <p:cNvSpPr/>
            <p:nvPr/>
          </p:nvSpPr>
          <p:spPr>
            <a:xfrm>
              <a:off x="1447800" y="5410200"/>
              <a:ext cx="6553200" cy="990600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200" b="1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Lao UI" pitchFamily="34" charset="0"/>
                  <a:cs typeface="Lao UI" pitchFamily="34" charset="0"/>
                </a:rPr>
                <a:t>WARNING:</a:t>
              </a:r>
              <a:r>
                <a:rPr lang="en-US" sz="1200" i="1" dirty="0" smtClean="0">
                  <a:latin typeface="Lao UI" pitchFamily="34" charset="0"/>
                  <a:cs typeface="Lao UI" pitchFamily="34" charset="0"/>
                </a:rPr>
                <a:t>  </a:t>
              </a:r>
              <a:r>
                <a:rPr lang="en-US" sz="1200" b="1" dirty="0" smtClean="0">
                  <a:latin typeface="Lao UI" pitchFamily="34" charset="0"/>
                  <a:cs typeface="Lao UI" pitchFamily="34" charset="0"/>
                </a:rPr>
                <a:t>Password is case sensitive.</a:t>
              </a:r>
              <a:r>
                <a:rPr lang="en-US" sz="1200" dirty="0" smtClean="0">
                  <a:latin typeface="Lao UI" pitchFamily="34" charset="0"/>
                  <a:cs typeface="Lao UI" pitchFamily="34" charset="0"/>
                </a:rPr>
                <a:t>  If forgot your User ID, please contact 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o UI" pitchFamily="34" charset="0"/>
                  <a:cs typeface="Lao UI" pitchFamily="34" charset="0"/>
                </a:rPr>
                <a:t>Derrick Hall, derrick.hall@seattle.gov</a:t>
              </a:r>
              <a:endParaRPr lang="en-US" sz="1200" dirty="0">
                <a:latin typeface="Lao UI" pitchFamily="34" charset="0"/>
                <a:cs typeface="Lao UI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8600" y="1219200"/>
            <a:ext cx="8305800" cy="3810000"/>
            <a:chOff x="152400" y="914401"/>
            <a:chExt cx="8305800" cy="3810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0" t="18210" r="2370" b="16855"/>
            <a:stretch/>
          </p:blipFill>
          <p:spPr bwMode="auto">
            <a:xfrm>
              <a:off x="693285" y="914401"/>
              <a:ext cx="7764915" cy="381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ounded Rectangular Callout 3"/>
            <p:cNvSpPr/>
            <p:nvPr/>
          </p:nvSpPr>
          <p:spPr>
            <a:xfrm>
              <a:off x="6858000" y="3086100"/>
              <a:ext cx="1524000" cy="495300"/>
            </a:xfrm>
            <a:prstGeom prst="wedgeRoundRectCallout">
              <a:avLst>
                <a:gd name="adj1" fmla="val -69058"/>
                <a:gd name="adj2" fmla="val -7263"/>
                <a:gd name="adj3" fmla="val 1666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o UI" pitchFamily="34" charset="0"/>
                  <a:cs typeface="Lao UI" pitchFamily="34" charset="0"/>
                </a:rPr>
                <a:t>Click to Register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o UI" pitchFamily="34" charset="0"/>
                <a:cs typeface="Lao UI" pitchFamily="34" charset="0"/>
              </a:endParaRPr>
            </a:p>
          </p:txBody>
        </p:sp>
        <p:sp>
          <p:nvSpPr>
            <p:cNvPr id="8" name="Rounded Rectangular Callout 7"/>
            <p:cNvSpPr/>
            <p:nvPr/>
          </p:nvSpPr>
          <p:spPr>
            <a:xfrm>
              <a:off x="152400" y="2133600"/>
              <a:ext cx="1447800" cy="685801"/>
            </a:xfrm>
            <a:prstGeom prst="wedgeRoundRectCallout">
              <a:avLst>
                <a:gd name="adj1" fmla="val -1114"/>
                <a:gd name="adj2" fmla="val -124844"/>
                <a:gd name="adj3" fmla="val 1666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o UI" pitchFamily="34" charset="0"/>
                  <a:cs typeface="Lao UI" pitchFamily="34" charset="0"/>
                </a:rPr>
                <a:t>Click Help if you encounter any issues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o UI" pitchFamily="34" charset="0"/>
                <a:cs typeface="Lao UI" pitchFamily="34" charset="0"/>
              </a:endParaRPr>
            </a:p>
          </p:txBody>
        </p:sp>
        <p:sp>
          <p:nvSpPr>
            <p:cNvPr id="13" name="Rounded Rectangular Callout 12"/>
            <p:cNvSpPr/>
            <p:nvPr/>
          </p:nvSpPr>
          <p:spPr>
            <a:xfrm>
              <a:off x="3714750" y="3722913"/>
              <a:ext cx="1447800" cy="609601"/>
            </a:xfrm>
            <a:prstGeom prst="wedgeRoundRectCallout">
              <a:avLst>
                <a:gd name="adj1" fmla="val -6708"/>
                <a:gd name="adj2" fmla="val -137371"/>
                <a:gd name="adj3" fmla="val 1666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o UI" pitchFamily="34" charset="0"/>
                  <a:cs typeface="Lao UI" pitchFamily="34" charset="0"/>
                </a:rPr>
                <a:t>Password is case sensitive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o UI" pitchFamily="34" charset="0"/>
                <a:cs typeface="Lao UI" pitchFamily="34" charset="0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114300" y="609600"/>
            <a:ext cx="8801100" cy="329184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4000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Lao UI" pitchFamily="34" charset="0"/>
                <a:cs typeface="Lao UI" pitchFamily="34" charset="0"/>
              </a:rPr>
              <a:t>Login/Register</a:t>
            </a:r>
            <a:endParaRPr lang="en-US" sz="1200" b="1" dirty="0">
              <a:latin typeface="Lao UI" pitchFamily="34" charset="0"/>
              <a:cs typeface="Lao UI" pitchFamily="34" charset="0"/>
            </a:endParaRPr>
          </a:p>
        </p:txBody>
      </p:sp>
      <p:sp>
        <p:nvSpPr>
          <p:cNvPr id="2" name="Rounded Rectangle 1">
            <a:hlinkClick r:id="rId5" action="ppaction://hlinksldjump"/>
          </p:cNvPr>
          <p:cNvSpPr/>
          <p:nvPr/>
        </p:nvSpPr>
        <p:spPr>
          <a:xfrm>
            <a:off x="114300" y="609600"/>
            <a:ext cx="1562100" cy="329184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latin typeface="Lao UI" pitchFamily="34" charset="0"/>
                <a:cs typeface="Lao UI" pitchFamily="34" charset="0"/>
              </a:rPr>
              <a:t>«</a:t>
            </a:r>
            <a:r>
              <a:rPr lang="en-US" sz="900" dirty="0">
                <a:latin typeface="Lao UI" pitchFamily="34" charset="0"/>
                <a:cs typeface="Lao UI" pitchFamily="34" charset="0"/>
              </a:rPr>
              <a:t> </a:t>
            </a:r>
            <a:r>
              <a:rPr lang="en-US" sz="800" dirty="0" smtClean="0">
                <a:latin typeface="Lao UI" pitchFamily="34" charset="0"/>
                <a:cs typeface="Lao UI" pitchFamily="34" charset="0"/>
              </a:rPr>
              <a:t>Back to 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322633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07200" y="6356350"/>
            <a:ext cx="2133600" cy="365125"/>
          </a:xfrm>
        </p:spPr>
        <p:txBody>
          <a:bodyPr/>
          <a:lstStyle/>
          <a:p>
            <a:r>
              <a:rPr lang="en-US" sz="1000" dirty="0"/>
              <a:t>Page </a:t>
            </a:r>
            <a:r>
              <a:rPr lang="en-US" sz="1000" dirty="0" smtClean="0"/>
              <a:t>3</a:t>
            </a:r>
            <a:endParaRPr lang="en-US" sz="1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5143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8" r="36653" b="7533"/>
          <a:stretch/>
        </p:blipFill>
        <p:spPr>
          <a:xfrm>
            <a:off x="304800" y="1079500"/>
            <a:ext cx="5715000" cy="5497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114300" y="609600"/>
            <a:ext cx="8801100" cy="329184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4000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Lao UI" pitchFamily="34" charset="0"/>
                <a:cs typeface="Lao UI" pitchFamily="34" charset="0"/>
              </a:rPr>
              <a:t>Fill Out Registration </a:t>
            </a:r>
            <a:r>
              <a:rPr lang="en-US" sz="1200" b="1" dirty="0">
                <a:latin typeface="Lao UI" pitchFamily="34" charset="0"/>
                <a:cs typeface="Lao UI" pitchFamily="34" charset="0"/>
              </a:rPr>
              <a:t>F</a:t>
            </a:r>
            <a:r>
              <a:rPr lang="en-US" sz="1200" b="1" dirty="0" smtClean="0">
                <a:latin typeface="Lao UI" pitchFamily="34" charset="0"/>
                <a:cs typeface="Lao UI" pitchFamily="34" charset="0"/>
              </a:rPr>
              <a:t>orm</a:t>
            </a:r>
            <a:endParaRPr lang="en-US" sz="1200" b="1" dirty="0">
              <a:latin typeface="Lao UI" pitchFamily="34" charset="0"/>
              <a:cs typeface="Lao UI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553200" y="2514600"/>
            <a:ext cx="2209800" cy="1066800"/>
          </a:xfrm>
          <a:prstGeom prst="wedgeRoundRectCallout">
            <a:avLst>
              <a:gd name="adj1" fmla="val -77337"/>
              <a:gd name="adj2" fmla="val 107631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o UI" pitchFamily="34" charset="0"/>
                <a:cs typeface="Lao UI" pitchFamily="34" charset="0"/>
              </a:rPr>
              <a:t>Fill in your</a:t>
            </a:r>
          </a:p>
          <a:p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Lao UI" pitchFamily="34" charset="0"/>
              <a:cs typeface="Lao UI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o UI" pitchFamily="34" charset="0"/>
                <a:cs typeface="Lao UI" pitchFamily="34" charset="0"/>
              </a:rPr>
              <a:t>Personal Information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400" dirty="0" smtClean="0">
              <a:solidFill>
                <a:schemeClr val="tx1">
                  <a:lumMod val="85000"/>
                  <a:lumOff val="15000"/>
                </a:schemeClr>
              </a:solidFill>
              <a:latin typeface="Lao UI" pitchFamily="34" charset="0"/>
              <a:cs typeface="Lao UI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o UI" pitchFamily="34" charset="0"/>
                <a:cs typeface="Lao UI" pitchFamily="34" charset="0"/>
              </a:rPr>
              <a:t>Organization Information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Lao UI" pitchFamily="34" charset="0"/>
              <a:cs typeface="Lao UI" pitchFamily="34" charset="0"/>
            </a:endParaRPr>
          </a:p>
        </p:txBody>
      </p:sp>
      <p:sp>
        <p:nvSpPr>
          <p:cNvPr id="11" name="Rounded Rectangle 10">
            <a:hlinkClick r:id="rId4" action="ppaction://hlinksldjump"/>
          </p:cNvPr>
          <p:cNvSpPr/>
          <p:nvPr/>
        </p:nvSpPr>
        <p:spPr>
          <a:xfrm>
            <a:off x="114300" y="609600"/>
            <a:ext cx="1562100" cy="329184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latin typeface="Lao UI" pitchFamily="34" charset="0"/>
                <a:cs typeface="Lao UI" pitchFamily="34" charset="0"/>
              </a:rPr>
              <a:t>«</a:t>
            </a:r>
            <a:r>
              <a:rPr lang="en-US" sz="900" dirty="0">
                <a:latin typeface="Lao UI" pitchFamily="34" charset="0"/>
                <a:cs typeface="Lao UI" pitchFamily="34" charset="0"/>
              </a:rPr>
              <a:t> </a:t>
            </a:r>
            <a:r>
              <a:rPr lang="en-US" sz="800" dirty="0" smtClean="0">
                <a:latin typeface="Lao UI" pitchFamily="34" charset="0"/>
                <a:cs typeface="Lao UI" pitchFamily="34" charset="0"/>
              </a:rPr>
              <a:t>Back to 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263502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07200" y="6356350"/>
            <a:ext cx="2133600" cy="365125"/>
          </a:xfrm>
        </p:spPr>
        <p:txBody>
          <a:bodyPr/>
          <a:lstStyle/>
          <a:p>
            <a:r>
              <a:rPr lang="en-US" sz="1000" dirty="0"/>
              <a:t>Page </a:t>
            </a:r>
            <a:r>
              <a:rPr lang="en-US" sz="1000" dirty="0" smtClean="0"/>
              <a:t>4</a:t>
            </a:r>
            <a:endParaRPr lang="en-US" sz="1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51434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14300" y="609600"/>
            <a:ext cx="8801100" cy="329184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4000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Lao UI" pitchFamily="34" charset="0"/>
                <a:cs typeface="Lao UI" pitchFamily="34" charset="0"/>
              </a:rPr>
              <a:t>Receive Approval/Disapproval Email Notification</a:t>
            </a:r>
            <a:endParaRPr lang="en-US" sz="1200" b="1" dirty="0">
              <a:latin typeface="Lao UI" pitchFamily="34" charset="0"/>
              <a:cs typeface="Lao U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90625"/>
            <a:ext cx="5695579" cy="264795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272599"/>
            <a:ext cx="5695579" cy="19716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Rounded Rectangular Callout 7"/>
          <p:cNvSpPr/>
          <p:nvPr/>
        </p:nvSpPr>
        <p:spPr>
          <a:xfrm>
            <a:off x="6553200" y="1828800"/>
            <a:ext cx="2209800" cy="1295400"/>
          </a:xfrm>
          <a:prstGeom prst="wedgeRoundRectCallout">
            <a:avLst>
              <a:gd name="adj1" fmla="val -70888"/>
              <a:gd name="adj2" fmla="val 50859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o UI" pitchFamily="34" charset="0"/>
                <a:cs typeface="Lao UI" pitchFamily="34" charset="0"/>
              </a:rPr>
              <a:t>After approval, you will receive your user ID and password. </a:t>
            </a:r>
          </a:p>
          <a:p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Lao UI" pitchFamily="34" charset="0"/>
              <a:cs typeface="Lao UI" pitchFamily="34" charset="0"/>
            </a:endParaRPr>
          </a:p>
          <a:p>
            <a:r>
              <a:rPr lang="en-US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o UI" pitchFamily="34" charset="0"/>
                <a:cs typeface="Lao UI" pitchFamily="34" charset="0"/>
              </a:rPr>
              <a:t>* You can always change/reset your password in “My profile” after login</a:t>
            </a:r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  <a:latin typeface="Lao UI" pitchFamily="34" charset="0"/>
              <a:cs typeface="Lao UI" pitchFamily="34" charset="0"/>
            </a:endParaRPr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114300" y="609600"/>
            <a:ext cx="1562100" cy="329184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latin typeface="Lao UI" pitchFamily="34" charset="0"/>
                <a:cs typeface="Lao UI" pitchFamily="34" charset="0"/>
              </a:rPr>
              <a:t>«</a:t>
            </a:r>
            <a:r>
              <a:rPr lang="en-US" sz="900" dirty="0">
                <a:latin typeface="Lao UI" pitchFamily="34" charset="0"/>
                <a:cs typeface="Lao UI" pitchFamily="34" charset="0"/>
              </a:rPr>
              <a:t> </a:t>
            </a:r>
            <a:r>
              <a:rPr lang="en-US" sz="800" dirty="0" smtClean="0">
                <a:latin typeface="Lao UI" pitchFamily="34" charset="0"/>
                <a:cs typeface="Lao UI" pitchFamily="34" charset="0"/>
              </a:rPr>
              <a:t>Back to 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263502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51434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14300" y="609600"/>
            <a:ext cx="8801100" cy="329184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4000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Lao UI" pitchFamily="34" charset="0"/>
                <a:cs typeface="Lao UI" pitchFamily="34" charset="0"/>
              </a:rPr>
              <a:t>Getting Started</a:t>
            </a:r>
            <a:endParaRPr lang="en-US" sz="1200" b="1" dirty="0">
              <a:latin typeface="Lao UI" pitchFamily="34" charset="0"/>
              <a:cs typeface="Lao U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" t="18890" r="21722" b="22207"/>
          <a:stretch/>
        </p:blipFill>
        <p:spPr bwMode="auto">
          <a:xfrm>
            <a:off x="762000" y="1371599"/>
            <a:ext cx="7467600" cy="4038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07200" y="6356350"/>
            <a:ext cx="2133600" cy="365125"/>
          </a:xfrm>
        </p:spPr>
        <p:txBody>
          <a:bodyPr/>
          <a:lstStyle/>
          <a:p>
            <a:r>
              <a:rPr lang="en-US" sz="1000" dirty="0"/>
              <a:t>Page 5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6248400" y="3581399"/>
            <a:ext cx="2209800" cy="1066800"/>
          </a:xfrm>
          <a:prstGeom prst="wedgeRoundRectCallout">
            <a:avLst>
              <a:gd name="adj1" fmla="val -74112"/>
              <a:gd name="adj2" fmla="val -257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o UI" pitchFamily="34" charset="0"/>
                <a:cs typeface="Lao UI" pitchFamily="34" charset="0"/>
              </a:rPr>
              <a:t>After login,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o UI" pitchFamily="34" charset="0"/>
                <a:cs typeface="Lao UI" pitchFamily="34" charset="0"/>
              </a:rPr>
              <a:t>c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o UI" pitchFamily="34" charset="0"/>
                <a:cs typeface="Lao UI" pitchFamily="34" charset="0"/>
              </a:rPr>
              <a:t>lick Funding Opportunities to start a new application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Lao UI" pitchFamily="34" charset="0"/>
              <a:cs typeface="Lao UI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505200" y="3962399"/>
            <a:ext cx="2133600" cy="3048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hlinkClick r:id="rId4" action="ppaction://hlinksldjump"/>
          </p:cNvPr>
          <p:cNvSpPr/>
          <p:nvPr/>
        </p:nvSpPr>
        <p:spPr>
          <a:xfrm>
            <a:off x="114300" y="609600"/>
            <a:ext cx="1562100" cy="329184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latin typeface="Lao UI" pitchFamily="34" charset="0"/>
                <a:cs typeface="Lao UI" pitchFamily="34" charset="0"/>
              </a:rPr>
              <a:t>«</a:t>
            </a:r>
            <a:r>
              <a:rPr lang="en-US" sz="900" dirty="0">
                <a:latin typeface="Lao UI" pitchFamily="34" charset="0"/>
                <a:cs typeface="Lao UI" pitchFamily="34" charset="0"/>
              </a:rPr>
              <a:t> </a:t>
            </a:r>
            <a:r>
              <a:rPr lang="en-US" sz="800" dirty="0" smtClean="0">
                <a:latin typeface="Lao UI" pitchFamily="34" charset="0"/>
                <a:cs typeface="Lao UI" pitchFamily="34" charset="0"/>
              </a:rPr>
              <a:t>Back to 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394077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51434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14300" y="609600"/>
            <a:ext cx="8801100" cy="329184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4000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Lao UI" pitchFamily="34" charset="0"/>
                <a:cs typeface="Lao UI" pitchFamily="34" charset="0"/>
              </a:rPr>
              <a:t>Select Technology Matching Fund</a:t>
            </a:r>
            <a:endParaRPr lang="en-US" sz="1200" b="1" dirty="0">
              <a:latin typeface="Lao UI" pitchFamily="34" charset="0"/>
              <a:cs typeface="Lao U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8001000" cy="2021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ounded Rectangle 12"/>
          <p:cNvSpPr/>
          <p:nvPr/>
        </p:nvSpPr>
        <p:spPr>
          <a:xfrm>
            <a:off x="571500" y="3429000"/>
            <a:ext cx="8001000" cy="27918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838200" y="5334000"/>
            <a:ext cx="7315200" cy="838200"/>
            <a:chOff x="685800" y="5410200"/>
            <a:chExt cx="7315200" cy="9906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5562600"/>
              <a:ext cx="609600" cy="609600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>
            <a:xfrm>
              <a:off x="1447800" y="5410200"/>
              <a:ext cx="6553200" cy="990600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200" b="1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Lao UI" pitchFamily="34" charset="0"/>
                  <a:cs typeface="Lao UI" pitchFamily="34" charset="0"/>
                </a:rPr>
                <a:t>NOTE:</a:t>
              </a:r>
              <a:r>
                <a:rPr lang="en-US" sz="1200" i="1" dirty="0" smtClean="0">
                  <a:latin typeface="Lao UI" pitchFamily="34" charset="0"/>
                  <a:cs typeface="Lao UI" pitchFamily="34" charset="0"/>
                </a:rPr>
                <a:t>  </a:t>
              </a:r>
              <a:r>
                <a:rPr lang="en-US" sz="1200" dirty="0" smtClean="0">
                  <a:latin typeface="Lao UI" pitchFamily="34" charset="0"/>
                  <a:cs typeface="Lao UI" pitchFamily="34" charset="0"/>
                </a:rPr>
                <a:t>Select Technology Cable Broadband Program. You can also select the funding opportunities from Department of Neighborhoods or Community Technology.</a:t>
              </a:r>
              <a:endParaRPr lang="en-US" sz="1200" dirty="0">
                <a:latin typeface="Lao UI" pitchFamily="34" charset="0"/>
                <a:cs typeface="Lao UI" pitchFamily="34" charset="0"/>
              </a:endParaRPr>
            </a:p>
          </p:txBody>
        </p:sp>
      </p:grpSp>
      <p:sp>
        <p:nvSpPr>
          <p:cNvPr id="1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07200" y="6356350"/>
            <a:ext cx="2133600" cy="365125"/>
          </a:xfrm>
        </p:spPr>
        <p:txBody>
          <a:bodyPr/>
          <a:lstStyle/>
          <a:p>
            <a:r>
              <a:rPr lang="en-US" sz="1000" dirty="0"/>
              <a:t>Page 6</a:t>
            </a:r>
          </a:p>
        </p:txBody>
      </p:sp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114300" y="609600"/>
            <a:ext cx="1562100" cy="329184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latin typeface="Lao UI" pitchFamily="34" charset="0"/>
                <a:cs typeface="Lao UI" pitchFamily="34" charset="0"/>
              </a:rPr>
              <a:t>«</a:t>
            </a:r>
            <a:r>
              <a:rPr lang="en-US" sz="900" dirty="0">
                <a:latin typeface="Lao UI" pitchFamily="34" charset="0"/>
                <a:cs typeface="Lao UI" pitchFamily="34" charset="0"/>
              </a:rPr>
              <a:t> </a:t>
            </a:r>
            <a:r>
              <a:rPr lang="en-US" sz="800" dirty="0" smtClean="0">
                <a:latin typeface="Lao UI" pitchFamily="34" charset="0"/>
                <a:cs typeface="Lao UI" pitchFamily="34" charset="0"/>
              </a:rPr>
              <a:t>Back to 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16465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51434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14300" y="609600"/>
            <a:ext cx="8801100" cy="329184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4000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Lao UI" pitchFamily="34" charset="0"/>
                <a:cs typeface="Lao UI" pitchFamily="34" charset="0"/>
              </a:rPr>
              <a:t>Start a New </a:t>
            </a:r>
            <a:r>
              <a:rPr lang="en-US" sz="1200" b="1" dirty="0">
                <a:latin typeface="Lao UI" pitchFamily="34" charset="0"/>
                <a:cs typeface="Lao UI" pitchFamily="34" charset="0"/>
              </a:rPr>
              <a:t>A</a:t>
            </a:r>
            <a:r>
              <a:rPr lang="en-US" sz="1200" b="1" dirty="0" smtClean="0">
                <a:latin typeface="Lao UI" pitchFamily="34" charset="0"/>
                <a:cs typeface="Lao UI" pitchFamily="34" charset="0"/>
              </a:rPr>
              <a:t>pplication</a:t>
            </a:r>
            <a:endParaRPr lang="en-US" sz="1200" b="1" dirty="0">
              <a:latin typeface="Lao UI" pitchFamily="34" charset="0"/>
              <a:cs typeface="Lao U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38"/>
          <a:stretch/>
        </p:blipFill>
        <p:spPr>
          <a:xfrm>
            <a:off x="457200" y="1193622"/>
            <a:ext cx="7101444" cy="4902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ular Callout 5"/>
          <p:cNvSpPr/>
          <p:nvPr/>
        </p:nvSpPr>
        <p:spPr>
          <a:xfrm>
            <a:off x="6705600" y="3429000"/>
            <a:ext cx="2209800" cy="609601"/>
          </a:xfrm>
          <a:prstGeom prst="wedgeRoundRectCallout">
            <a:avLst>
              <a:gd name="adj1" fmla="val -40256"/>
              <a:gd name="adj2" fmla="val -8383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o UI" pitchFamily="34" charset="0"/>
                <a:cs typeface="Lao UI" pitchFamily="34" charset="0"/>
              </a:rPr>
              <a:t>Click here to start a new application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Lao UI" pitchFamily="34" charset="0"/>
              <a:cs typeface="Lao UI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48400" y="2971800"/>
            <a:ext cx="1310244" cy="2286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07200" y="6356350"/>
            <a:ext cx="2133600" cy="365125"/>
          </a:xfrm>
        </p:spPr>
        <p:txBody>
          <a:bodyPr/>
          <a:lstStyle/>
          <a:p>
            <a:r>
              <a:rPr lang="en-US" sz="1000" dirty="0"/>
              <a:t>Page 7</a:t>
            </a:r>
          </a:p>
        </p:txBody>
      </p:sp>
      <p:sp>
        <p:nvSpPr>
          <p:cNvPr id="13" name="Rounded Rectangle 12">
            <a:hlinkClick r:id="rId4" action="ppaction://hlinksldjump"/>
          </p:cNvPr>
          <p:cNvSpPr/>
          <p:nvPr/>
        </p:nvSpPr>
        <p:spPr>
          <a:xfrm>
            <a:off x="114300" y="609600"/>
            <a:ext cx="1562100" cy="329184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latin typeface="Lao UI" pitchFamily="34" charset="0"/>
                <a:cs typeface="Lao UI" pitchFamily="34" charset="0"/>
              </a:rPr>
              <a:t>«</a:t>
            </a:r>
            <a:r>
              <a:rPr lang="en-US" sz="900" dirty="0">
                <a:latin typeface="Lao UI" pitchFamily="34" charset="0"/>
                <a:cs typeface="Lao UI" pitchFamily="34" charset="0"/>
              </a:rPr>
              <a:t> </a:t>
            </a:r>
            <a:r>
              <a:rPr lang="en-US" sz="800" dirty="0" smtClean="0">
                <a:latin typeface="Lao UI" pitchFamily="34" charset="0"/>
                <a:cs typeface="Lao UI" pitchFamily="34" charset="0"/>
              </a:rPr>
              <a:t>Back to 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254636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51434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14300" y="609600"/>
            <a:ext cx="8801100" cy="329184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4000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Lao UI" pitchFamily="34" charset="0"/>
                <a:cs typeface="Lao UI" pitchFamily="34" charset="0"/>
              </a:rPr>
              <a:t>Start a New </a:t>
            </a:r>
            <a:r>
              <a:rPr lang="en-US" sz="1200" b="1" dirty="0">
                <a:latin typeface="Lao UI" pitchFamily="34" charset="0"/>
                <a:cs typeface="Lao UI" pitchFamily="34" charset="0"/>
              </a:rPr>
              <a:t>A</a:t>
            </a:r>
            <a:r>
              <a:rPr lang="en-US" sz="1200" b="1" dirty="0" smtClean="0">
                <a:latin typeface="Lao UI" pitchFamily="34" charset="0"/>
                <a:cs typeface="Lao UI" pitchFamily="34" charset="0"/>
              </a:rPr>
              <a:t>pplication</a:t>
            </a:r>
            <a:endParaRPr lang="en-US" sz="1200" b="1" dirty="0">
              <a:latin typeface="Lao UI" pitchFamily="34" charset="0"/>
              <a:cs typeface="Lao U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7924800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ular Callout 5"/>
          <p:cNvSpPr/>
          <p:nvPr/>
        </p:nvSpPr>
        <p:spPr>
          <a:xfrm>
            <a:off x="7315200" y="2285999"/>
            <a:ext cx="1371600" cy="838201"/>
          </a:xfrm>
          <a:prstGeom prst="wedgeRoundRectCallout">
            <a:avLst>
              <a:gd name="adj1" fmla="val 19982"/>
              <a:gd name="adj2" fmla="val -91980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o UI" pitchFamily="34" charset="0"/>
                <a:cs typeface="Lao UI" pitchFamily="34" charset="0"/>
              </a:rPr>
              <a:t>Click Save to complete this section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Lao UI" pitchFamily="34" charset="0"/>
              <a:cs typeface="Lao UI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33400" y="5562600"/>
            <a:ext cx="7315200" cy="838200"/>
            <a:chOff x="685800" y="5410200"/>
            <a:chExt cx="7315200" cy="9906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5562600"/>
              <a:ext cx="609600" cy="609600"/>
            </a:xfrm>
            <a:prstGeom prst="rect">
              <a:avLst/>
            </a:prstGeom>
          </p:spPr>
        </p:pic>
        <p:sp>
          <p:nvSpPr>
            <p:cNvPr id="12" name="Rounded Rectangle 11"/>
            <p:cNvSpPr/>
            <p:nvPr/>
          </p:nvSpPr>
          <p:spPr>
            <a:xfrm>
              <a:off x="1447800" y="5410200"/>
              <a:ext cx="6553200" cy="990600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200" b="1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Lao UI" pitchFamily="34" charset="0"/>
                  <a:cs typeface="Lao UI" pitchFamily="34" charset="0"/>
                </a:rPr>
                <a:t>NOTE:</a:t>
              </a:r>
              <a:r>
                <a:rPr lang="en-US" sz="1200" i="1" dirty="0" smtClean="0">
                  <a:latin typeface="Lao UI" pitchFamily="34" charset="0"/>
                  <a:cs typeface="Lao UI" pitchFamily="34" charset="0"/>
                </a:rPr>
                <a:t>  </a:t>
              </a:r>
              <a:r>
                <a:rPr lang="en-US" sz="1200" b="1" dirty="0" smtClean="0">
                  <a:latin typeface="Lao UI" pitchFamily="34" charset="0"/>
                  <a:cs typeface="Lao UI" pitchFamily="34" charset="0"/>
                </a:rPr>
                <a:t>How do I add more primary contacts?</a:t>
              </a:r>
              <a:r>
                <a:rPr lang="en-US" sz="1200" dirty="0" smtClean="0">
                  <a:latin typeface="Lao UI" pitchFamily="34" charset="0"/>
                  <a:cs typeface="Lao UI" pitchFamily="34" charset="0"/>
                </a:rPr>
                <a:t> Go to My Profile and click on your </a:t>
              </a:r>
            </a:p>
            <a:p>
              <a:endParaRPr lang="en-US" sz="800" dirty="0">
                <a:latin typeface="Lao UI" pitchFamily="34" charset="0"/>
                <a:cs typeface="Lao UI" pitchFamily="34" charset="0"/>
              </a:endParaRPr>
            </a:p>
            <a:p>
              <a:r>
                <a:rPr lang="en-US" sz="1200" dirty="0" smtClean="0">
                  <a:latin typeface="Lao UI" pitchFamily="34" charset="0"/>
                  <a:cs typeface="Lao UI" pitchFamily="34" charset="0"/>
                </a:rPr>
                <a:t>organization to add. </a:t>
              </a:r>
              <a:endParaRPr lang="en-US" sz="1200" dirty="0">
                <a:latin typeface="Lao UI" pitchFamily="34" charset="0"/>
                <a:cs typeface="Lao UI" pitchFamily="34" charset="0"/>
              </a:endParaRPr>
            </a:p>
          </p:txBody>
        </p:sp>
      </p:grpSp>
      <p:sp>
        <p:nvSpPr>
          <p:cNvPr id="3" name="Rounded Rectangle 2">
            <a:hlinkClick r:id="rId5" action="ppaction://hlinksldjump"/>
          </p:cNvPr>
          <p:cNvSpPr/>
          <p:nvPr/>
        </p:nvSpPr>
        <p:spPr>
          <a:xfrm>
            <a:off x="2895600" y="5974080"/>
            <a:ext cx="1447800" cy="274320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Lao UI" pitchFamily="34" charset="0"/>
                <a:cs typeface="Lao UI" pitchFamily="34" charset="0"/>
              </a:rPr>
              <a:t>See more </a:t>
            </a:r>
            <a:r>
              <a:rPr lang="en-US" sz="1200" dirty="0">
                <a:latin typeface="Lao UI" pitchFamily="34" charset="0"/>
                <a:cs typeface="Lao UI" pitchFamily="34" charset="0"/>
              </a:rPr>
              <a:t>detail »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07200" y="6356350"/>
            <a:ext cx="2133600" cy="365125"/>
          </a:xfrm>
        </p:spPr>
        <p:txBody>
          <a:bodyPr/>
          <a:lstStyle/>
          <a:p>
            <a:r>
              <a:rPr lang="en-US" sz="1000" dirty="0"/>
              <a:t>Page </a:t>
            </a:r>
            <a:r>
              <a:rPr lang="en-US" sz="1000" dirty="0" smtClean="0"/>
              <a:t>8</a:t>
            </a:r>
            <a:endParaRPr lang="en-US" sz="1000" dirty="0"/>
          </a:p>
        </p:txBody>
      </p:sp>
      <p:sp>
        <p:nvSpPr>
          <p:cNvPr id="16" name="Rounded Rectangle 15">
            <a:hlinkClick r:id="rId6" action="ppaction://hlinksldjump"/>
          </p:cNvPr>
          <p:cNvSpPr/>
          <p:nvPr/>
        </p:nvSpPr>
        <p:spPr>
          <a:xfrm>
            <a:off x="114300" y="609600"/>
            <a:ext cx="1562100" cy="329184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latin typeface="Lao UI" pitchFamily="34" charset="0"/>
                <a:cs typeface="Lao UI" pitchFamily="34" charset="0"/>
              </a:rPr>
              <a:t>«</a:t>
            </a:r>
            <a:r>
              <a:rPr lang="en-US" sz="900" dirty="0">
                <a:latin typeface="Lao UI" pitchFamily="34" charset="0"/>
                <a:cs typeface="Lao UI" pitchFamily="34" charset="0"/>
              </a:rPr>
              <a:t> </a:t>
            </a:r>
            <a:r>
              <a:rPr lang="en-US" sz="800" dirty="0" smtClean="0">
                <a:latin typeface="Lao UI" pitchFamily="34" charset="0"/>
                <a:cs typeface="Lao UI" pitchFamily="34" charset="0"/>
              </a:rPr>
              <a:t>Back to 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357451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48DD4"/>
      </a:hlink>
      <a:folHlink>
        <a:srgbClr val="548DD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bg1">
                <a:lumMod val="85000"/>
              </a:schemeClr>
            </a:gs>
            <a:gs pos="40000">
              <a:schemeClr val="bg1">
                <a:lumMod val="75000"/>
              </a:schemeClr>
            </a:gs>
            <a:gs pos="100000">
              <a:schemeClr val="bg1">
                <a:lumMod val="50000"/>
              </a:schemeClr>
            </a:gs>
          </a:gsLst>
          <a:lin ang="5400000" scaled="0"/>
        </a:gradFill>
        <a:ln w="9525">
          <a:solidFill>
            <a:schemeClr val="bg1">
              <a:lumMod val="75000"/>
            </a:schemeClr>
          </a:solidFill>
        </a:ln>
      </a:spPr>
      <a:bodyPr rtlCol="0" anchor="ctr"/>
      <a:lstStyle>
        <a:defPPr algn="ctr">
          <a:defRPr sz="1200" b="1" dirty="0" smtClean="0">
            <a:latin typeface="Lao UI" pitchFamily="34" charset="0"/>
            <a:cs typeface="Lao U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2189</TotalTime>
  <Words>584</Words>
  <Application>Microsoft Office PowerPoint</Application>
  <PresentationFormat>On-screen Show (4:3)</PresentationFormat>
  <Paragraphs>110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Lao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</dc:creator>
  <cp:lastModifiedBy>Yuki, Vicky</cp:lastModifiedBy>
  <cp:revision>231</cp:revision>
  <cp:lastPrinted>2014-11-04T20:17:14Z</cp:lastPrinted>
  <dcterms:created xsi:type="dcterms:W3CDTF">2006-08-16T00:00:00Z</dcterms:created>
  <dcterms:modified xsi:type="dcterms:W3CDTF">2015-03-25T15:51:35Z</dcterms:modified>
</cp:coreProperties>
</file>