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7" r:id="rId2"/>
    <p:sldId id="310" r:id="rId3"/>
    <p:sldId id="294" r:id="rId4"/>
    <p:sldId id="318" r:id="rId5"/>
    <p:sldId id="319" r:id="rId6"/>
    <p:sldId id="323" r:id="rId7"/>
    <p:sldId id="325" r:id="rId8"/>
    <p:sldId id="324" r:id="rId9"/>
    <p:sldId id="305" r:id="rId10"/>
    <p:sldId id="312" r:id="rId11"/>
    <p:sldId id="313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14" r:id="rId21"/>
    <p:sldId id="309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eedman, Nicole" initials="F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9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092" autoAdjust="0"/>
  </p:normalViewPr>
  <p:slideViewPr>
    <p:cSldViewPr>
      <p:cViewPr>
        <p:scale>
          <a:sx n="80" d="100"/>
          <a:sy n="80" d="100"/>
        </p:scale>
        <p:origin x="-2514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3714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eedmn\Downloads\Business%20Plan%20Charts%20v2,%202015.12.0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b="1" i="0" baseline="0">
                <a:effectLst/>
              </a:rPr>
              <a:t>2015 Recovery Rates By System</a:t>
            </a:r>
            <a:endParaRPr lang="en-US" sz="1600">
              <a:effectLst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679672252506899"/>
          <c:y val="0.13387103423421506"/>
          <c:w val="0.84969900397065756"/>
          <c:h val="0.589994241768588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'Recovery Rate'!$M$3</c:f>
              <c:strCache>
                <c:ptCount val="1"/>
                <c:pt idx="0">
                  <c:v>Fare Recovery Rate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'Recovery Rate'!$Q$4:$Q$10</c:f>
              <c:strCache>
                <c:ptCount val="7"/>
                <c:pt idx="0">
                  <c:v>43 
Fort Worth</c:v>
                </c:pt>
                <c:pt idx="1">
                  <c:v>54
Seattle</c:v>
                </c:pt>
                <c:pt idx="2">
                  <c:v>86
Denver</c:v>
                </c:pt>
                <c:pt idx="3">
                  <c:v>141
Boston</c:v>
                </c:pt>
                <c:pt idx="4">
                  <c:v>169
Minneapolis</c:v>
                </c:pt>
                <c:pt idx="5">
                  <c:v>339
Washington DC</c:v>
                </c:pt>
                <c:pt idx="6">
                  <c:v>476
Chicago</c:v>
                </c:pt>
              </c:strCache>
            </c:strRef>
          </c:cat>
          <c:val>
            <c:numRef>
              <c:f>'Recovery Rate'!$R$4:$R$10</c:f>
              <c:numCache>
                <c:formatCode>0%</c:formatCode>
                <c:ptCount val="7"/>
                <c:pt idx="0">
                  <c:v>0.45</c:v>
                </c:pt>
                <c:pt idx="1">
                  <c:v>0.59</c:v>
                </c:pt>
                <c:pt idx="2">
                  <c:v>0.51</c:v>
                </c:pt>
                <c:pt idx="3">
                  <c:v>0.76</c:v>
                </c:pt>
                <c:pt idx="4">
                  <c:v>0.79</c:v>
                </c:pt>
                <c:pt idx="5">
                  <c:v>0.92</c:v>
                </c:pt>
                <c:pt idx="6">
                  <c:v>0.98</c:v>
                </c:pt>
              </c:numCache>
            </c:numRef>
          </c:val>
        </c:ser>
        <c:ser>
          <c:idx val="1"/>
          <c:order val="1"/>
          <c:tx>
            <c:strRef>
              <c:f>'Recovery Rate'!$O$3</c:f>
              <c:strCache>
                <c:ptCount val="1"/>
                <c:pt idx="0">
                  <c:v>Total recovery rate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trendlineType val="linear"/>
            <c:dispRSqr val="0"/>
            <c:dispEq val="0"/>
          </c:trendline>
          <c:cat>
            <c:strRef>
              <c:f>'Recovery Rate'!$Q$4:$Q$10</c:f>
              <c:strCache>
                <c:ptCount val="7"/>
                <c:pt idx="0">
                  <c:v>43 
Fort Worth</c:v>
                </c:pt>
                <c:pt idx="1">
                  <c:v>54
Seattle</c:v>
                </c:pt>
                <c:pt idx="2">
                  <c:v>86
Denver</c:v>
                </c:pt>
                <c:pt idx="3">
                  <c:v>141
Boston</c:v>
                </c:pt>
                <c:pt idx="4">
                  <c:v>169
Minneapolis</c:v>
                </c:pt>
                <c:pt idx="5">
                  <c:v>339
Washington DC</c:v>
                </c:pt>
                <c:pt idx="6">
                  <c:v>476
Chicago</c:v>
                </c:pt>
              </c:strCache>
            </c:strRef>
          </c:cat>
          <c:val>
            <c:numRef>
              <c:f>'Recovery Rate'!$T$4:$T$10</c:f>
              <c:numCache>
                <c:formatCode>0%</c:formatCode>
                <c:ptCount val="7"/>
                <c:pt idx="0">
                  <c:v>1.06</c:v>
                </c:pt>
                <c:pt idx="1">
                  <c:v>0.86</c:v>
                </c:pt>
                <c:pt idx="2">
                  <c:v>0.86</c:v>
                </c:pt>
                <c:pt idx="3">
                  <c:v>1.42</c:v>
                </c:pt>
                <c:pt idx="4">
                  <c:v>1.71</c:v>
                </c:pt>
                <c:pt idx="5">
                  <c:v>1.01</c:v>
                </c:pt>
                <c:pt idx="6">
                  <c:v>1.61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256256"/>
        <c:axId val="133710208"/>
      </c:barChart>
      <c:catAx>
        <c:axId val="1302562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Station Count and City</a:t>
                </a:r>
              </a:p>
            </c:rich>
          </c:tx>
          <c:layout>
            <c:manualLayout>
              <c:xMode val="edge"/>
              <c:yMode val="edge"/>
              <c:x val="0.3955725486237297"/>
              <c:y val="0.8956288058929342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33710208"/>
        <c:crosses val="autoZero"/>
        <c:auto val="1"/>
        <c:lblAlgn val="ctr"/>
        <c:lblOffset val="100"/>
        <c:noMultiLvlLbl val="0"/>
      </c:catAx>
      <c:valAx>
        <c:axId val="13371020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Recovery Rate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1302562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0504F5-FE05-4EE2-8B61-8EA7700737D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97895C-A8EB-4873-B205-B2298B01CCC0}">
      <dgm:prSet phldrT="[Text]"/>
      <dgm:spPr/>
      <dgm:t>
        <a:bodyPr/>
        <a:lstStyle/>
        <a:p>
          <a:r>
            <a:rPr lang="en-US"/>
            <a:t>Public</a:t>
          </a:r>
        </a:p>
        <a:p>
          <a:r>
            <a:rPr lang="en-US"/>
            <a:t>(Government Owns &amp;</a:t>
          </a:r>
        </a:p>
        <a:p>
          <a:r>
            <a:rPr lang="en-US"/>
            <a:t>3rd Party Operates)</a:t>
          </a:r>
        </a:p>
      </dgm:t>
    </dgm:pt>
    <dgm:pt modelId="{B1EE4394-23DE-4B51-A042-09230286DE8E}" type="parTrans" cxnId="{4EF0DE78-E811-4584-B13C-4CD6C552274F}">
      <dgm:prSet/>
      <dgm:spPr/>
      <dgm:t>
        <a:bodyPr/>
        <a:lstStyle/>
        <a:p>
          <a:endParaRPr lang="en-US"/>
        </a:p>
      </dgm:t>
    </dgm:pt>
    <dgm:pt modelId="{C2724B02-65B7-413D-8865-3D5A8F7BD5C2}" type="sibTrans" cxnId="{4EF0DE78-E811-4584-B13C-4CD6C552274F}">
      <dgm:prSet/>
      <dgm:spPr/>
      <dgm:t>
        <a:bodyPr/>
        <a:lstStyle/>
        <a:p>
          <a:endParaRPr lang="en-US"/>
        </a:p>
      </dgm:t>
    </dgm:pt>
    <dgm:pt modelId="{29AB297F-3DB5-47CD-908D-93B28E4EC4A3}">
      <dgm:prSet phldrT="[Text]"/>
      <dgm:spPr/>
      <dgm:t>
        <a:bodyPr/>
        <a:lstStyle/>
        <a:p>
          <a:r>
            <a:rPr lang="en-US"/>
            <a:t>Cities - Boston, Chicago, London, Los Angeles, Philadelphia, Washington DC</a:t>
          </a:r>
        </a:p>
      </dgm:t>
    </dgm:pt>
    <dgm:pt modelId="{0B01B4C8-94F9-408C-85C7-CF00BCC9C134}" type="parTrans" cxnId="{F2840493-9F7B-4AA5-B06E-875B3E0B5C90}">
      <dgm:prSet/>
      <dgm:spPr/>
      <dgm:t>
        <a:bodyPr/>
        <a:lstStyle/>
        <a:p>
          <a:endParaRPr lang="en-US"/>
        </a:p>
      </dgm:t>
    </dgm:pt>
    <dgm:pt modelId="{686CB913-BBB6-46E3-BCE4-285F9C39C47E}" type="sibTrans" cxnId="{F2840493-9F7B-4AA5-B06E-875B3E0B5C90}">
      <dgm:prSet/>
      <dgm:spPr/>
      <dgm:t>
        <a:bodyPr/>
        <a:lstStyle/>
        <a:p>
          <a:endParaRPr lang="en-US"/>
        </a:p>
      </dgm:t>
    </dgm:pt>
    <dgm:pt modelId="{A457EE44-2FAF-4B16-9F83-EB8DE31A0F7B}">
      <dgm:prSet phldrT="[Text]"/>
      <dgm:spPr/>
      <dgm:t>
        <a:bodyPr/>
        <a:lstStyle/>
        <a:p>
          <a:r>
            <a:rPr lang="en-US"/>
            <a:t>Pros - City controls system and oversees operator.  City determines station locations,  prices, SLA's. City can drive expansion to make bike share a true extension of transit. Public systems tend to be largest.</a:t>
          </a:r>
        </a:p>
      </dgm:t>
    </dgm:pt>
    <dgm:pt modelId="{F95A5893-3BCA-4E0E-A71F-655BB400668B}" type="parTrans" cxnId="{071655D3-27E0-4785-9F75-BFC74B5D115A}">
      <dgm:prSet/>
      <dgm:spPr/>
      <dgm:t>
        <a:bodyPr/>
        <a:lstStyle/>
        <a:p>
          <a:endParaRPr lang="en-US"/>
        </a:p>
      </dgm:t>
    </dgm:pt>
    <dgm:pt modelId="{0C9EFB33-6CCF-4363-8448-CA59FF26E8F7}" type="sibTrans" cxnId="{071655D3-27E0-4785-9F75-BFC74B5D115A}">
      <dgm:prSet/>
      <dgm:spPr/>
      <dgm:t>
        <a:bodyPr/>
        <a:lstStyle/>
        <a:p>
          <a:endParaRPr lang="en-US"/>
        </a:p>
      </dgm:t>
    </dgm:pt>
    <dgm:pt modelId="{CB37DF8A-7C7C-4C1B-B2D6-571E48FF2BDD}">
      <dgm:prSet phldrT="[Text]"/>
      <dgm:spPr/>
      <dgm:t>
        <a:bodyPr/>
        <a:lstStyle/>
        <a:p>
          <a:r>
            <a:rPr lang="en-US"/>
            <a:t>Non-Profit </a:t>
          </a:r>
        </a:p>
        <a:p>
          <a:r>
            <a:rPr lang="en-US"/>
            <a:t>(Non-Profit Owns &amp; Operates)</a:t>
          </a:r>
        </a:p>
      </dgm:t>
    </dgm:pt>
    <dgm:pt modelId="{34FB48F6-2BBD-4832-88FD-CDC9D106EA1B}" type="parTrans" cxnId="{BFD75907-BDA5-45FD-AB27-2B081A1A4662}">
      <dgm:prSet/>
      <dgm:spPr/>
      <dgm:t>
        <a:bodyPr/>
        <a:lstStyle/>
        <a:p>
          <a:endParaRPr lang="en-US"/>
        </a:p>
      </dgm:t>
    </dgm:pt>
    <dgm:pt modelId="{C329BB94-2B00-42AA-B169-34B5C5146970}" type="sibTrans" cxnId="{BFD75907-BDA5-45FD-AB27-2B081A1A4662}">
      <dgm:prSet/>
      <dgm:spPr/>
      <dgm:t>
        <a:bodyPr/>
        <a:lstStyle/>
        <a:p>
          <a:endParaRPr lang="en-US"/>
        </a:p>
      </dgm:t>
    </dgm:pt>
    <dgm:pt modelId="{165CD7B9-69D5-47E3-9FDE-1C49895DA850}">
      <dgm:prSet phldrT="[Text]"/>
      <dgm:spPr/>
      <dgm:t>
        <a:bodyPr/>
        <a:lstStyle/>
        <a:p>
          <a:r>
            <a:rPr lang="en-US"/>
            <a:t>Cities - Aspen, Buffalo, Boulder, Denver, Honolulu, Memphis, Minneapolis</a:t>
          </a:r>
        </a:p>
      </dgm:t>
    </dgm:pt>
    <dgm:pt modelId="{78F2C8C6-B24C-43B6-9927-B743DB8EE757}" type="parTrans" cxnId="{5B8B8455-B6B5-4371-9088-80C900FAE309}">
      <dgm:prSet/>
      <dgm:spPr/>
      <dgm:t>
        <a:bodyPr/>
        <a:lstStyle/>
        <a:p>
          <a:endParaRPr lang="en-US"/>
        </a:p>
      </dgm:t>
    </dgm:pt>
    <dgm:pt modelId="{BD8F5AEF-A0EA-4433-89CD-9C706A2D513E}" type="sibTrans" cxnId="{5B8B8455-B6B5-4371-9088-80C900FAE309}">
      <dgm:prSet/>
      <dgm:spPr/>
      <dgm:t>
        <a:bodyPr/>
        <a:lstStyle/>
        <a:p>
          <a:endParaRPr lang="en-US"/>
        </a:p>
      </dgm:t>
    </dgm:pt>
    <dgm:pt modelId="{B3CAE9FF-4783-4904-8364-FAC059B8AF5B}">
      <dgm:prSet phldrT="[Text]"/>
      <dgm:spPr/>
      <dgm:t>
        <a:bodyPr/>
        <a:lstStyle/>
        <a:p>
          <a:r>
            <a:rPr lang="en-US"/>
            <a:t>Private </a:t>
          </a:r>
        </a:p>
        <a:p>
          <a:r>
            <a:rPr lang="en-US"/>
            <a:t>(For-Profit Owns &amp; Operates)</a:t>
          </a:r>
        </a:p>
      </dgm:t>
    </dgm:pt>
    <dgm:pt modelId="{7557EB81-3027-44EB-83DC-F74221F82000}" type="parTrans" cxnId="{B5DDA2D3-C8A2-4196-9BD5-9EFD28E22C59}">
      <dgm:prSet/>
      <dgm:spPr/>
      <dgm:t>
        <a:bodyPr/>
        <a:lstStyle/>
        <a:p>
          <a:endParaRPr lang="en-US"/>
        </a:p>
      </dgm:t>
    </dgm:pt>
    <dgm:pt modelId="{1ED5F459-6E3C-47D5-A3D9-CBC2484EF03A}" type="sibTrans" cxnId="{B5DDA2D3-C8A2-4196-9BD5-9EFD28E22C59}">
      <dgm:prSet/>
      <dgm:spPr/>
      <dgm:t>
        <a:bodyPr/>
        <a:lstStyle/>
        <a:p>
          <a:endParaRPr lang="en-US"/>
        </a:p>
      </dgm:t>
    </dgm:pt>
    <dgm:pt modelId="{0483A124-D4BC-482E-A7CC-F3B9E9B45295}">
      <dgm:prSet phldrT="[Text]"/>
      <dgm:spPr/>
      <dgm:t>
        <a:bodyPr/>
        <a:lstStyle/>
        <a:p>
          <a:r>
            <a:rPr lang="en-US"/>
            <a:t>Cities - NYC, Miami Beach</a:t>
          </a:r>
        </a:p>
      </dgm:t>
    </dgm:pt>
    <dgm:pt modelId="{666A8619-8CFC-47DB-ACB9-74E27D16A586}" type="parTrans" cxnId="{7F9DF063-1F5B-4440-A56F-0382D6061209}">
      <dgm:prSet/>
      <dgm:spPr/>
      <dgm:t>
        <a:bodyPr/>
        <a:lstStyle/>
        <a:p>
          <a:endParaRPr lang="en-US"/>
        </a:p>
      </dgm:t>
    </dgm:pt>
    <dgm:pt modelId="{708AFEB5-51BB-417A-A63B-756BA71A3257}" type="sibTrans" cxnId="{7F9DF063-1F5B-4440-A56F-0382D6061209}">
      <dgm:prSet/>
      <dgm:spPr/>
      <dgm:t>
        <a:bodyPr/>
        <a:lstStyle/>
        <a:p>
          <a:endParaRPr lang="en-US"/>
        </a:p>
      </dgm:t>
    </dgm:pt>
    <dgm:pt modelId="{6565ACBD-69B4-4912-8EE5-0CDBA7C00AEA}">
      <dgm:prSet phldrT="[Text]"/>
      <dgm:spPr/>
      <dgm:t>
        <a:bodyPr/>
        <a:lstStyle/>
        <a:p>
          <a:r>
            <a:rPr lang="en-US"/>
            <a:t>Cons - City responsible for some or all of  finances</a:t>
          </a:r>
        </a:p>
      </dgm:t>
    </dgm:pt>
    <dgm:pt modelId="{D8596E22-D4A3-4840-ADB0-D3AAB6E599BD}" type="parTrans" cxnId="{F3C2531E-FA7B-4BA3-BF99-32DB14983261}">
      <dgm:prSet/>
      <dgm:spPr/>
      <dgm:t>
        <a:bodyPr/>
        <a:lstStyle/>
        <a:p>
          <a:endParaRPr lang="en-US"/>
        </a:p>
      </dgm:t>
    </dgm:pt>
    <dgm:pt modelId="{0856F055-60A4-40F7-9D9B-725B6333ABA7}" type="sibTrans" cxnId="{F3C2531E-FA7B-4BA3-BF99-32DB14983261}">
      <dgm:prSet/>
      <dgm:spPr/>
      <dgm:t>
        <a:bodyPr/>
        <a:lstStyle/>
        <a:p>
          <a:endParaRPr lang="en-US"/>
        </a:p>
      </dgm:t>
    </dgm:pt>
    <dgm:pt modelId="{5FCDAA36-A1B7-40A6-B1BC-10063E1C2795}">
      <dgm:prSet phldrT="[Text]"/>
      <dgm:spPr/>
      <dgm:t>
        <a:bodyPr/>
        <a:lstStyle/>
        <a:p>
          <a:r>
            <a:rPr lang="en-US"/>
            <a:t>Pros - City not responsible for finances. Local operations can achieve lower costs. </a:t>
          </a:r>
        </a:p>
      </dgm:t>
    </dgm:pt>
    <dgm:pt modelId="{02F7DAE3-5874-43F9-8DB1-619AB8C5C107}" type="parTrans" cxnId="{B640437C-0B51-4B85-8995-B80A95FF7E4C}">
      <dgm:prSet/>
      <dgm:spPr/>
      <dgm:t>
        <a:bodyPr/>
        <a:lstStyle/>
        <a:p>
          <a:endParaRPr lang="en-US"/>
        </a:p>
      </dgm:t>
    </dgm:pt>
    <dgm:pt modelId="{8450AA0E-68A8-4E8D-954A-95CA71F2E838}" type="sibTrans" cxnId="{B640437C-0B51-4B85-8995-B80A95FF7E4C}">
      <dgm:prSet/>
      <dgm:spPr/>
      <dgm:t>
        <a:bodyPr/>
        <a:lstStyle/>
        <a:p>
          <a:endParaRPr lang="en-US"/>
        </a:p>
      </dgm:t>
    </dgm:pt>
    <dgm:pt modelId="{6B42CDF1-CAD1-46AD-83E9-97D1C7448A7E}">
      <dgm:prSet phldrT="[Text]"/>
      <dgm:spPr/>
      <dgm:t>
        <a:bodyPr/>
        <a:lstStyle/>
        <a:p>
          <a:r>
            <a:rPr lang="en-US"/>
            <a:t>Cons - City minimal control or input. City cannot drive expansion; systems tend to be smaller.</a:t>
          </a:r>
        </a:p>
      </dgm:t>
    </dgm:pt>
    <dgm:pt modelId="{0431FABD-33F4-47F9-BBD1-688EBA1DB3C2}" type="parTrans" cxnId="{09B073B3-F8BD-49F9-8910-E0520A78BDE3}">
      <dgm:prSet/>
      <dgm:spPr/>
      <dgm:t>
        <a:bodyPr/>
        <a:lstStyle/>
        <a:p>
          <a:endParaRPr lang="en-US"/>
        </a:p>
      </dgm:t>
    </dgm:pt>
    <dgm:pt modelId="{717946EB-6B55-49AE-BDE0-EF3852D98A29}" type="sibTrans" cxnId="{09B073B3-F8BD-49F9-8910-E0520A78BDE3}">
      <dgm:prSet/>
      <dgm:spPr/>
      <dgm:t>
        <a:bodyPr/>
        <a:lstStyle/>
        <a:p>
          <a:endParaRPr lang="en-US"/>
        </a:p>
      </dgm:t>
    </dgm:pt>
    <dgm:pt modelId="{8E863EF0-6160-4B45-9689-4E08F26AEC42}">
      <dgm:prSet phldrT="[Text]"/>
      <dgm:spPr/>
      <dgm:t>
        <a:bodyPr/>
        <a:lstStyle/>
        <a:p>
          <a:r>
            <a:rPr lang="en-US"/>
            <a:t>Pros - City not responsible for finances or management</a:t>
          </a:r>
        </a:p>
      </dgm:t>
    </dgm:pt>
    <dgm:pt modelId="{85CB2B38-4479-4BD4-8841-99E7BEFA8C9D}" type="parTrans" cxnId="{3FD0F609-A925-4FC2-8BD8-75FCCF4875C7}">
      <dgm:prSet/>
      <dgm:spPr/>
      <dgm:t>
        <a:bodyPr/>
        <a:lstStyle/>
        <a:p>
          <a:endParaRPr lang="en-US"/>
        </a:p>
      </dgm:t>
    </dgm:pt>
    <dgm:pt modelId="{448CE407-4743-4F0D-8855-EC6AB2E5FAD6}" type="sibTrans" cxnId="{3FD0F609-A925-4FC2-8BD8-75FCCF4875C7}">
      <dgm:prSet/>
      <dgm:spPr/>
      <dgm:t>
        <a:bodyPr/>
        <a:lstStyle/>
        <a:p>
          <a:endParaRPr lang="en-US"/>
        </a:p>
      </dgm:t>
    </dgm:pt>
    <dgm:pt modelId="{96BFF2CA-EDFD-49E9-8B0D-A77C773FDD7D}">
      <dgm:prSet phldrT="[Text]"/>
      <dgm:spPr/>
      <dgm:t>
        <a:bodyPr/>
        <a:lstStyle/>
        <a:p>
          <a:r>
            <a:rPr lang="en-US"/>
            <a:t>Cons - City minimal control or input.   For-profit goals not always aligned with city's.</a:t>
          </a:r>
        </a:p>
      </dgm:t>
    </dgm:pt>
    <dgm:pt modelId="{D564F4AB-221F-448A-94D9-6F5FC0E87703}" type="parTrans" cxnId="{3BD63D1D-180C-4E89-A52C-AC24C2F6C136}">
      <dgm:prSet/>
      <dgm:spPr/>
      <dgm:t>
        <a:bodyPr/>
        <a:lstStyle/>
        <a:p>
          <a:endParaRPr lang="en-US"/>
        </a:p>
      </dgm:t>
    </dgm:pt>
    <dgm:pt modelId="{38AB4049-9FAB-43EB-A744-28678E227728}" type="sibTrans" cxnId="{3BD63D1D-180C-4E89-A52C-AC24C2F6C136}">
      <dgm:prSet/>
      <dgm:spPr/>
      <dgm:t>
        <a:bodyPr/>
        <a:lstStyle/>
        <a:p>
          <a:endParaRPr lang="en-US"/>
        </a:p>
      </dgm:t>
    </dgm:pt>
    <dgm:pt modelId="{DADAA31D-ACDB-4AA1-A558-7C946A46E810}">
      <dgm:prSet phldrT="[Text]"/>
      <dgm:spPr/>
      <dgm:t>
        <a:bodyPr/>
        <a:lstStyle/>
        <a:p>
          <a:endParaRPr lang="en-US"/>
        </a:p>
      </dgm:t>
    </dgm:pt>
    <dgm:pt modelId="{4B5DFC94-834A-4935-B68C-90B989234129}" type="parTrans" cxnId="{36ACAB71-38FB-46F9-9AC7-429FFDAC2B5C}">
      <dgm:prSet/>
      <dgm:spPr/>
      <dgm:t>
        <a:bodyPr/>
        <a:lstStyle/>
        <a:p>
          <a:endParaRPr lang="en-US"/>
        </a:p>
      </dgm:t>
    </dgm:pt>
    <dgm:pt modelId="{B89429EA-2FCF-444E-9984-E7B7A1B3155A}" type="sibTrans" cxnId="{36ACAB71-38FB-46F9-9AC7-429FFDAC2B5C}">
      <dgm:prSet/>
      <dgm:spPr/>
      <dgm:t>
        <a:bodyPr/>
        <a:lstStyle/>
        <a:p>
          <a:endParaRPr lang="en-US"/>
        </a:p>
      </dgm:t>
    </dgm:pt>
    <dgm:pt modelId="{3C730484-A806-49D0-A913-949A2388CC2B}">
      <dgm:prSet phldrT="[Text]"/>
      <dgm:spPr/>
      <dgm:t>
        <a:bodyPr/>
        <a:lstStyle/>
        <a:p>
          <a:endParaRPr lang="en-US"/>
        </a:p>
      </dgm:t>
    </dgm:pt>
    <dgm:pt modelId="{18AB05FA-94ED-46CC-A3A8-BE37864F1B06}" type="parTrans" cxnId="{A6145B32-94B8-4C9C-A784-6C10986419DC}">
      <dgm:prSet/>
      <dgm:spPr/>
      <dgm:t>
        <a:bodyPr/>
        <a:lstStyle/>
        <a:p>
          <a:endParaRPr lang="en-US"/>
        </a:p>
      </dgm:t>
    </dgm:pt>
    <dgm:pt modelId="{7A87A218-A2E2-4BB2-AF72-E930D4B82AAE}" type="sibTrans" cxnId="{A6145B32-94B8-4C9C-A784-6C10986419DC}">
      <dgm:prSet/>
      <dgm:spPr/>
      <dgm:t>
        <a:bodyPr/>
        <a:lstStyle/>
        <a:p>
          <a:endParaRPr lang="en-US"/>
        </a:p>
      </dgm:t>
    </dgm:pt>
    <dgm:pt modelId="{809C4B7C-0448-4767-8A3A-61A8E7732453}">
      <dgm:prSet phldrT="[Text]"/>
      <dgm:spPr/>
      <dgm:t>
        <a:bodyPr/>
        <a:lstStyle/>
        <a:p>
          <a:endParaRPr lang="en-US"/>
        </a:p>
      </dgm:t>
    </dgm:pt>
    <dgm:pt modelId="{188E2E55-FEE6-40AF-83B3-8B0219366431}" type="parTrans" cxnId="{8A87B4DC-8EA1-4C48-826B-FB76D606C81E}">
      <dgm:prSet/>
      <dgm:spPr/>
      <dgm:t>
        <a:bodyPr/>
        <a:lstStyle/>
        <a:p>
          <a:endParaRPr lang="en-US"/>
        </a:p>
      </dgm:t>
    </dgm:pt>
    <dgm:pt modelId="{27E1E936-44D6-4D50-9D28-8DF56C51DCA1}" type="sibTrans" cxnId="{8A87B4DC-8EA1-4C48-826B-FB76D606C81E}">
      <dgm:prSet/>
      <dgm:spPr/>
      <dgm:t>
        <a:bodyPr/>
        <a:lstStyle/>
        <a:p>
          <a:endParaRPr lang="en-US"/>
        </a:p>
      </dgm:t>
    </dgm:pt>
    <dgm:pt modelId="{F2F62CF7-3A8E-4D4C-963F-B4718D21F4D3}">
      <dgm:prSet phldrT="[Text]"/>
      <dgm:spPr/>
      <dgm:t>
        <a:bodyPr/>
        <a:lstStyle/>
        <a:p>
          <a:endParaRPr lang="en-US"/>
        </a:p>
      </dgm:t>
    </dgm:pt>
    <dgm:pt modelId="{C7BE2EF1-4632-4975-BC48-AC1B5CB12C17}" type="parTrans" cxnId="{93D577DF-B20B-4613-9DDB-CB2B600B3FE7}">
      <dgm:prSet/>
      <dgm:spPr/>
      <dgm:t>
        <a:bodyPr/>
        <a:lstStyle/>
        <a:p>
          <a:endParaRPr lang="en-US"/>
        </a:p>
      </dgm:t>
    </dgm:pt>
    <dgm:pt modelId="{DFFE8C7F-FEC3-46D3-B1E6-DD4BB4A1B203}" type="sibTrans" cxnId="{93D577DF-B20B-4613-9DDB-CB2B600B3FE7}">
      <dgm:prSet/>
      <dgm:spPr/>
      <dgm:t>
        <a:bodyPr/>
        <a:lstStyle/>
        <a:p>
          <a:endParaRPr lang="en-US"/>
        </a:p>
      </dgm:t>
    </dgm:pt>
    <dgm:pt modelId="{401E3461-7D27-40D0-8B02-6448165D01B0}">
      <dgm:prSet phldrT="[Text]"/>
      <dgm:spPr/>
      <dgm:t>
        <a:bodyPr/>
        <a:lstStyle/>
        <a:p>
          <a:endParaRPr lang="en-US"/>
        </a:p>
      </dgm:t>
    </dgm:pt>
    <dgm:pt modelId="{F4148791-D576-4CA8-A3D8-6C15E7CBF8DF}" type="parTrans" cxnId="{43A7AFD9-B458-48CB-86C7-0A7383BE915E}">
      <dgm:prSet/>
      <dgm:spPr/>
      <dgm:t>
        <a:bodyPr/>
        <a:lstStyle/>
        <a:p>
          <a:endParaRPr lang="en-US"/>
        </a:p>
      </dgm:t>
    </dgm:pt>
    <dgm:pt modelId="{91CC8490-E8AF-47C6-9C52-2E059394564F}" type="sibTrans" cxnId="{43A7AFD9-B458-48CB-86C7-0A7383BE915E}">
      <dgm:prSet/>
      <dgm:spPr/>
      <dgm:t>
        <a:bodyPr/>
        <a:lstStyle/>
        <a:p>
          <a:endParaRPr lang="en-US"/>
        </a:p>
      </dgm:t>
    </dgm:pt>
    <dgm:pt modelId="{2E8081B4-8886-4A2D-8A90-1C23D1C00D52}">
      <dgm:prSet phldrT="[Text]"/>
      <dgm:spPr/>
      <dgm:t>
        <a:bodyPr/>
        <a:lstStyle/>
        <a:p>
          <a:r>
            <a:rPr lang="en-US"/>
            <a:t>Best for- Small and mid-sized cities and systems where local operations are feasible and cost-effective. </a:t>
          </a:r>
        </a:p>
      </dgm:t>
    </dgm:pt>
    <dgm:pt modelId="{05C06C25-ED1D-4594-8C14-AFD7631BFCD0}" type="parTrans" cxnId="{B43B3143-186F-4579-9CC2-6C8A52D72753}">
      <dgm:prSet/>
      <dgm:spPr/>
      <dgm:t>
        <a:bodyPr/>
        <a:lstStyle/>
        <a:p>
          <a:endParaRPr lang="en-US"/>
        </a:p>
      </dgm:t>
    </dgm:pt>
    <dgm:pt modelId="{ADEBB293-04C0-46B8-8C05-C202D63A76B0}" type="sibTrans" cxnId="{B43B3143-186F-4579-9CC2-6C8A52D72753}">
      <dgm:prSet/>
      <dgm:spPr/>
      <dgm:t>
        <a:bodyPr/>
        <a:lstStyle/>
        <a:p>
          <a:endParaRPr lang="en-US"/>
        </a:p>
      </dgm:t>
    </dgm:pt>
    <dgm:pt modelId="{0542C4D4-DF95-4E24-A6F0-9A49052EC8BF}">
      <dgm:prSet phldrT="[Text]"/>
      <dgm:spPr/>
      <dgm:t>
        <a:bodyPr/>
        <a:lstStyle/>
        <a:p>
          <a:endParaRPr lang="en-US"/>
        </a:p>
      </dgm:t>
    </dgm:pt>
    <dgm:pt modelId="{8BB324B5-DFC0-4906-A7F2-FA1FD87411F8}" type="parTrans" cxnId="{9EC65CE9-F264-4589-9B52-DD7E340BF5EF}">
      <dgm:prSet/>
      <dgm:spPr/>
      <dgm:t>
        <a:bodyPr/>
        <a:lstStyle/>
        <a:p>
          <a:endParaRPr lang="en-US"/>
        </a:p>
      </dgm:t>
    </dgm:pt>
    <dgm:pt modelId="{D824DCC3-DEDD-49C2-B27C-81A8A85C5B2F}" type="sibTrans" cxnId="{9EC65CE9-F264-4589-9B52-DD7E340BF5EF}">
      <dgm:prSet/>
      <dgm:spPr/>
      <dgm:t>
        <a:bodyPr/>
        <a:lstStyle/>
        <a:p>
          <a:endParaRPr lang="en-US"/>
        </a:p>
      </dgm:t>
    </dgm:pt>
    <dgm:pt modelId="{C0476F83-8F7F-4D7A-A269-E2ADEC8319BF}">
      <dgm:prSet phldrT="[Text]"/>
      <dgm:spPr/>
      <dgm:t>
        <a:bodyPr/>
        <a:lstStyle/>
        <a:p>
          <a:r>
            <a:rPr lang="en-US"/>
            <a:t>Best for - Larger cities invested in making bike share part of the public transportation system.</a:t>
          </a:r>
        </a:p>
      </dgm:t>
    </dgm:pt>
    <dgm:pt modelId="{7DEF40A3-FA99-4B41-B9EC-FF4385B8DBE4}" type="parTrans" cxnId="{0200D166-579E-4C1C-AE6D-7503769A7F7F}">
      <dgm:prSet/>
      <dgm:spPr/>
      <dgm:t>
        <a:bodyPr/>
        <a:lstStyle/>
        <a:p>
          <a:endParaRPr lang="en-US"/>
        </a:p>
      </dgm:t>
    </dgm:pt>
    <dgm:pt modelId="{69A03AD9-AC88-4EF0-823A-0D9F3FBB6251}" type="sibTrans" cxnId="{0200D166-579E-4C1C-AE6D-7503769A7F7F}">
      <dgm:prSet/>
      <dgm:spPr/>
      <dgm:t>
        <a:bodyPr/>
        <a:lstStyle/>
        <a:p>
          <a:endParaRPr lang="en-US"/>
        </a:p>
      </dgm:t>
    </dgm:pt>
    <dgm:pt modelId="{0910415A-1E6D-466B-A082-1E62B587BD7F}">
      <dgm:prSet phldrT="[Text]"/>
      <dgm:spPr/>
      <dgm:t>
        <a:bodyPr/>
        <a:lstStyle/>
        <a:p>
          <a:endParaRPr lang="en-US"/>
        </a:p>
      </dgm:t>
    </dgm:pt>
    <dgm:pt modelId="{4CCB1980-3803-4A81-9593-71D549D9A0BB}" type="parTrans" cxnId="{A2D6DE06-1CCA-427E-9413-2F14E5F2C15B}">
      <dgm:prSet/>
      <dgm:spPr/>
      <dgm:t>
        <a:bodyPr/>
        <a:lstStyle/>
        <a:p>
          <a:endParaRPr lang="en-US"/>
        </a:p>
      </dgm:t>
    </dgm:pt>
    <dgm:pt modelId="{01009D88-A9C7-43F2-8223-288B1E22A7F4}" type="sibTrans" cxnId="{A2D6DE06-1CCA-427E-9413-2F14E5F2C15B}">
      <dgm:prSet/>
      <dgm:spPr/>
      <dgm:t>
        <a:bodyPr/>
        <a:lstStyle/>
        <a:p>
          <a:endParaRPr lang="en-US"/>
        </a:p>
      </dgm:t>
    </dgm:pt>
    <dgm:pt modelId="{92EEF4BF-D6DF-4617-B9E0-5604D734C246}">
      <dgm:prSet phldrT="[Text]"/>
      <dgm:spPr/>
      <dgm:t>
        <a:bodyPr/>
        <a:lstStyle/>
        <a:p>
          <a:r>
            <a:rPr lang="en-US"/>
            <a:t>Best for - Cities with exceptional private revenue potential from sponsorship, advertisements or tourists.</a:t>
          </a:r>
        </a:p>
      </dgm:t>
    </dgm:pt>
    <dgm:pt modelId="{3FBFF128-96D0-47DA-B584-6637F7E84F01}" type="parTrans" cxnId="{4CC6D2E4-DFA1-4E0D-BF5F-DF9FC9B5BAA5}">
      <dgm:prSet/>
      <dgm:spPr/>
      <dgm:t>
        <a:bodyPr/>
        <a:lstStyle/>
        <a:p>
          <a:endParaRPr lang="en-US"/>
        </a:p>
      </dgm:t>
    </dgm:pt>
    <dgm:pt modelId="{3BD13833-A007-4DEF-96C8-2A1D6100132D}" type="sibTrans" cxnId="{4CC6D2E4-DFA1-4E0D-BF5F-DF9FC9B5BAA5}">
      <dgm:prSet/>
      <dgm:spPr/>
      <dgm:t>
        <a:bodyPr/>
        <a:lstStyle/>
        <a:p>
          <a:endParaRPr lang="en-US"/>
        </a:p>
      </dgm:t>
    </dgm:pt>
    <dgm:pt modelId="{7EF395CF-236E-4A44-9350-84C08F528F31}">
      <dgm:prSet phldrT="[Text]"/>
      <dgm:spPr/>
      <dgm:t>
        <a:bodyPr/>
        <a:lstStyle/>
        <a:p>
          <a:endParaRPr lang="en-US"/>
        </a:p>
      </dgm:t>
    </dgm:pt>
    <dgm:pt modelId="{0BFA4BF4-16F3-4DCA-BFDC-A7A690C1CB09}" type="parTrans" cxnId="{DB380A59-72E4-422D-B7BC-27DD5B423706}">
      <dgm:prSet/>
      <dgm:spPr/>
      <dgm:t>
        <a:bodyPr/>
        <a:lstStyle/>
        <a:p>
          <a:endParaRPr lang="en-US"/>
        </a:p>
      </dgm:t>
    </dgm:pt>
    <dgm:pt modelId="{6E1FB703-742F-486D-BB2E-D2EC7D30FE73}" type="sibTrans" cxnId="{DB380A59-72E4-422D-B7BC-27DD5B423706}">
      <dgm:prSet/>
      <dgm:spPr/>
      <dgm:t>
        <a:bodyPr/>
        <a:lstStyle/>
        <a:p>
          <a:endParaRPr lang="en-US"/>
        </a:p>
      </dgm:t>
    </dgm:pt>
    <dgm:pt modelId="{0F873328-DBEB-4F13-8646-E420D147A2FA}">
      <dgm:prSet phldrT="[Text]"/>
      <dgm:spPr/>
      <dgm:t>
        <a:bodyPr/>
        <a:lstStyle/>
        <a:p>
          <a:endParaRPr lang="en-US"/>
        </a:p>
      </dgm:t>
    </dgm:pt>
    <dgm:pt modelId="{30728908-B166-47BC-9603-E939AF241B88}" type="parTrans" cxnId="{C2CA663C-88E4-4CB3-9E1D-6CE6477FFEA2}">
      <dgm:prSet/>
      <dgm:spPr/>
      <dgm:t>
        <a:bodyPr/>
        <a:lstStyle/>
        <a:p>
          <a:endParaRPr lang="en-US"/>
        </a:p>
      </dgm:t>
    </dgm:pt>
    <dgm:pt modelId="{91E0B137-F97F-4F92-AF74-D53F75E6DD5D}" type="sibTrans" cxnId="{C2CA663C-88E4-4CB3-9E1D-6CE6477FFEA2}">
      <dgm:prSet/>
      <dgm:spPr/>
      <dgm:t>
        <a:bodyPr/>
        <a:lstStyle/>
        <a:p>
          <a:endParaRPr lang="en-US"/>
        </a:p>
      </dgm:t>
    </dgm:pt>
    <dgm:pt modelId="{12B50C48-3C11-4CC1-ACDF-A89E501D2363}">
      <dgm:prSet phldrT="[Text]"/>
      <dgm:spPr/>
      <dgm:t>
        <a:bodyPr/>
        <a:lstStyle/>
        <a:p>
          <a:endParaRPr lang="en-US"/>
        </a:p>
      </dgm:t>
    </dgm:pt>
    <dgm:pt modelId="{F3DCC4ED-3B90-4B46-8377-35EB3A3EC8C5}" type="parTrans" cxnId="{6BBE5BBE-F5DC-4D91-A769-7911410E88F3}">
      <dgm:prSet/>
      <dgm:spPr/>
      <dgm:t>
        <a:bodyPr/>
        <a:lstStyle/>
        <a:p>
          <a:endParaRPr lang="en-US"/>
        </a:p>
      </dgm:t>
    </dgm:pt>
    <dgm:pt modelId="{6EADC301-6647-4B9B-B49F-46B1A715C237}" type="sibTrans" cxnId="{6BBE5BBE-F5DC-4D91-A769-7911410E88F3}">
      <dgm:prSet/>
      <dgm:spPr/>
      <dgm:t>
        <a:bodyPr/>
        <a:lstStyle/>
        <a:p>
          <a:endParaRPr lang="en-US"/>
        </a:p>
      </dgm:t>
    </dgm:pt>
    <dgm:pt modelId="{3B555B3B-4C3F-43C8-A89D-73DE96453307}" type="pres">
      <dgm:prSet presAssocID="{550504F5-FE05-4EE2-8B61-8EA7700737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062C7C-6DCD-4B76-BA16-AA4FFA474A2A}" type="pres">
      <dgm:prSet presAssocID="{AE97895C-A8EB-4873-B205-B2298B01CCC0}" presName="composite" presStyleCnt="0"/>
      <dgm:spPr/>
      <dgm:t>
        <a:bodyPr/>
        <a:lstStyle/>
        <a:p>
          <a:endParaRPr lang="en-US"/>
        </a:p>
      </dgm:t>
    </dgm:pt>
    <dgm:pt modelId="{B5F07B22-7609-489D-AED6-87BB18D229B6}" type="pres">
      <dgm:prSet presAssocID="{AE97895C-A8EB-4873-B205-B2298B01CCC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B29732-B93D-459E-B485-F84574689274}" type="pres">
      <dgm:prSet presAssocID="{AE97895C-A8EB-4873-B205-B2298B01CCC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E5402C-CA9F-4B3D-909F-CC169A6E4072}" type="pres">
      <dgm:prSet presAssocID="{C2724B02-65B7-413D-8865-3D5A8F7BD5C2}" presName="space" presStyleCnt="0"/>
      <dgm:spPr/>
      <dgm:t>
        <a:bodyPr/>
        <a:lstStyle/>
        <a:p>
          <a:endParaRPr lang="en-US"/>
        </a:p>
      </dgm:t>
    </dgm:pt>
    <dgm:pt modelId="{8CF91415-8B5C-44F4-888E-47394898621C}" type="pres">
      <dgm:prSet presAssocID="{CB37DF8A-7C7C-4C1B-B2D6-571E48FF2BDD}" presName="composite" presStyleCnt="0"/>
      <dgm:spPr/>
      <dgm:t>
        <a:bodyPr/>
        <a:lstStyle/>
        <a:p>
          <a:endParaRPr lang="en-US"/>
        </a:p>
      </dgm:t>
    </dgm:pt>
    <dgm:pt modelId="{825411CA-AE2C-4D9A-BD82-3DB1E80AA236}" type="pres">
      <dgm:prSet presAssocID="{CB37DF8A-7C7C-4C1B-B2D6-571E48FF2BD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AC0BE-7304-4102-B9E8-395EA431E928}" type="pres">
      <dgm:prSet presAssocID="{CB37DF8A-7C7C-4C1B-B2D6-571E48FF2BD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0A878-3635-421B-9EB6-033B74371347}" type="pres">
      <dgm:prSet presAssocID="{C329BB94-2B00-42AA-B169-34B5C5146970}" presName="space" presStyleCnt="0"/>
      <dgm:spPr/>
      <dgm:t>
        <a:bodyPr/>
        <a:lstStyle/>
        <a:p>
          <a:endParaRPr lang="en-US"/>
        </a:p>
      </dgm:t>
    </dgm:pt>
    <dgm:pt modelId="{CEBBAAB7-EBA5-4126-A5AC-882305052198}" type="pres">
      <dgm:prSet presAssocID="{B3CAE9FF-4783-4904-8364-FAC059B8AF5B}" presName="composite" presStyleCnt="0"/>
      <dgm:spPr/>
      <dgm:t>
        <a:bodyPr/>
        <a:lstStyle/>
        <a:p>
          <a:endParaRPr lang="en-US"/>
        </a:p>
      </dgm:t>
    </dgm:pt>
    <dgm:pt modelId="{F8666494-7FDF-4024-B805-DC0E2B654445}" type="pres">
      <dgm:prSet presAssocID="{B3CAE9FF-4783-4904-8364-FAC059B8AF5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E18726-A81C-4264-A704-86B54DFE9EA4}" type="pres">
      <dgm:prSet presAssocID="{B3CAE9FF-4783-4904-8364-FAC059B8AF5B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8D5F88-1BFA-4DA7-9F09-AD99845845E5}" type="presOf" srcId="{6B42CDF1-CAD1-46AD-83E9-97D1C7448A7E}" destId="{BD8AC0BE-7304-4102-B9E8-395EA431E928}" srcOrd="0" destOrd="4" presId="urn:microsoft.com/office/officeart/2005/8/layout/hList1"/>
    <dgm:cxn modelId="{4EF0DE78-E811-4584-B13C-4CD6C552274F}" srcId="{550504F5-FE05-4EE2-8B61-8EA7700737D4}" destId="{AE97895C-A8EB-4873-B205-B2298B01CCC0}" srcOrd="0" destOrd="0" parTransId="{B1EE4394-23DE-4B51-A042-09230286DE8E}" sibTransId="{C2724B02-65B7-413D-8865-3D5A8F7BD5C2}"/>
    <dgm:cxn modelId="{5017D579-129F-404B-9F6C-CF0DA3AC6936}" type="presOf" srcId="{A457EE44-2FAF-4B16-9F83-EB8DE31A0F7B}" destId="{F3B29732-B93D-459E-B485-F84574689274}" srcOrd="0" destOrd="2" presId="urn:microsoft.com/office/officeart/2005/8/layout/hList1"/>
    <dgm:cxn modelId="{C37275DB-11BE-4179-A303-B9AC9272E0C5}" type="presOf" srcId="{0542C4D4-DF95-4E24-A6F0-9A49052EC8BF}" destId="{BD8AC0BE-7304-4102-B9E8-395EA431E928}" srcOrd="0" destOrd="5" presId="urn:microsoft.com/office/officeart/2005/8/layout/hList1"/>
    <dgm:cxn modelId="{ED138BB0-027A-4BB1-A004-8A5EED8427D8}" type="presOf" srcId="{809C4B7C-0448-4767-8A3A-61A8E7732453}" destId="{BD8AC0BE-7304-4102-B9E8-395EA431E928}" srcOrd="0" destOrd="1" presId="urn:microsoft.com/office/officeart/2005/8/layout/hList1"/>
    <dgm:cxn modelId="{071655D3-27E0-4785-9F75-BFC74B5D115A}" srcId="{AE97895C-A8EB-4873-B205-B2298B01CCC0}" destId="{A457EE44-2FAF-4B16-9F83-EB8DE31A0F7B}" srcOrd="2" destOrd="0" parTransId="{F95A5893-3BCA-4E0E-A71F-655BB400668B}" sibTransId="{0C9EFB33-6CCF-4363-8448-CA59FF26E8F7}"/>
    <dgm:cxn modelId="{BFD75907-BDA5-45FD-AB27-2B081A1A4662}" srcId="{550504F5-FE05-4EE2-8B61-8EA7700737D4}" destId="{CB37DF8A-7C7C-4C1B-B2D6-571E48FF2BDD}" srcOrd="1" destOrd="0" parTransId="{34FB48F6-2BBD-4832-88FD-CDC9D106EA1B}" sibTransId="{C329BB94-2B00-42AA-B169-34B5C5146970}"/>
    <dgm:cxn modelId="{7F9DF063-1F5B-4440-A56F-0382D6061209}" srcId="{B3CAE9FF-4783-4904-8364-FAC059B8AF5B}" destId="{0483A124-D4BC-482E-A7CC-F3B9E9B45295}" srcOrd="0" destOrd="0" parTransId="{666A8619-8CFC-47DB-ACB9-74E27D16A586}" sibTransId="{708AFEB5-51BB-417A-A63B-756BA71A3257}"/>
    <dgm:cxn modelId="{A4E08EBF-A9E8-4921-87E3-B1A2FA06FCED}" type="presOf" srcId="{29AB297F-3DB5-47CD-908D-93B28E4EC4A3}" destId="{F3B29732-B93D-459E-B485-F84574689274}" srcOrd="0" destOrd="0" presId="urn:microsoft.com/office/officeart/2005/8/layout/hList1"/>
    <dgm:cxn modelId="{B43B3143-186F-4579-9CC2-6C8A52D72753}" srcId="{CB37DF8A-7C7C-4C1B-B2D6-571E48FF2BDD}" destId="{2E8081B4-8886-4A2D-8A90-1C23D1C00D52}" srcOrd="6" destOrd="0" parTransId="{05C06C25-ED1D-4594-8C14-AFD7631BFCD0}" sibTransId="{ADEBB293-04C0-46B8-8C05-C202D63A76B0}"/>
    <dgm:cxn modelId="{1B1AD973-E250-4E67-BE72-E4DF44F6EB19}" type="presOf" srcId="{6565ACBD-69B4-4912-8EE5-0CDBA7C00AEA}" destId="{F3B29732-B93D-459E-B485-F84574689274}" srcOrd="0" destOrd="4" presId="urn:microsoft.com/office/officeart/2005/8/layout/hList1"/>
    <dgm:cxn modelId="{6BBE5BBE-F5DC-4D91-A769-7911410E88F3}" srcId="{B3CAE9FF-4783-4904-8364-FAC059B8AF5B}" destId="{12B50C48-3C11-4CC1-ACDF-A89E501D2363}" srcOrd="1" destOrd="0" parTransId="{F3DCC4ED-3B90-4B46-8377-35EB3A3EC8C5}" sibTransId="{6EADC301-6647-4B9B-B49F-46B1A715C237}"/>
    <dgm:cxn modelId="{A6145B32-94B8-4C9C-A784-6C10986419DC}" srcId="{AE97895C-A8EB-4873-B205-B2298B01CCC0}" destId="{3C730484-A806-49D0-A913-949A2388CC2B}" srcOrd="3" destOrd="0" parTransId="{18AB05FA-94ED-46CC-A3A8-BE37864F1B06}" sibTransId="{7A87A218-A2E2-4BB2-AF72-E930D4B82AAE}"/>
    <dgm:cxn modelId="{B5DDA2D3-C8A2-4196-9BD5-9EFD28E22C59}" srcId="{550504F5-FE05-4EE2-8B61-8EA7700737D4}" destId="{B3CAE9FF-4783-4904-8364-FAC059B8AF5B}" srcOrd="2" destOrd="0" parTransId="{7557EB81-3027-44EB-83DC-F74221F82000}" sibTransId="{1ED5F459-6E3C-47D5-A3D9-CBC2484EF03A}"/>
    <dgm:cxn modelId="{93D577DF-B20B-4613-9DDB-CB2B600B3FE7}" srcId="{CB37DF8A-7C7C-4C1B-B2D6-571E48FF2BDD}" destId="{F2F62CF7-3A8E-4D4C-963F-B4718D21F4D3}" srcOrd="3" destOrd="0" parTransId="{C7BE2EF1-4632-4975-BC48-AC1B5CB12C17}" sibTransId="{DFFE8C7F-FEC3-46D3-B1E6-DD4BB4A1B203}"/>
    <dgm:cxn modelId="{9C1955A7-B737-4EC4-A8D6-058A2284CB58}" type="presOf" srcId="{B3CAE9FF-4783-4904-8364-FAC059B8AF5B}" destId="{F8666494-7FDF-4024-B805-DC0E2B654445}" srcOrd="0" destOrd="0" presId="urn:microsoft.com/office/officeart/2005/8/layout/hList1"/>
    <dgm:cxn modelId="{BC8D6192-4CC0-495E-9715-99471C8C1C51}" type="presOf" srcId="{0F873328-DBEB-4F13-8646-E420D147A2FA}" destId="{38E18726-A81C-4264-A704-86B54DFE9EA4}" srcOrd="0" destOrd="4" presId="urn:microsoft.com/office/officeart/2005/8/layout/hList1"/>
    <dgm:cxn modelId="{5B8B8455-B6B5-4371-9088-80C900FAE309}" srcId="{CB37DF8A-7C7C-4C1B-B2D6-571E48FF2BDD}" destId="{165CD7B9-69D5-47E3-9FDE-1C49895DA850}" srcOrd="0" destOrd="0" parTransId="{78F2C8C6-B24C-43B6-9927-B743DB8EE757}" sibTransId="{BD8F5AEF-A0EA-4433-89CD-9C706A2D513E}"/>
    <dgm:cxn modelId="{3FD0F609-A925-4FC2-8BD8-75FCCF4875C7}" srcId="{B3CAE9FF-4783-4904-8364-FAC059B8AF5B}" destId="{8E863EF0-6160-4B45-9689-4E08F26AEC42}" srcOrd="3" destOrd="0" parTransId="{85CB2B38-4479-4BD4-8841-99E7BEFA8C9D}" sibTransId="{448CE407-4743-4F0D-8855-EC6AB2E5FAD6}"/>
    <dgm:cxn modelId="{F3C2531E-FA7B-4BA3-BF99-32DB14983261}" srcId="{AE97895C-A8EB-4873-B205-B2298B01CCC0}" destId="{6565ACBD-69B4-4912-8EE5-0CDBA7C00AEA}" srcOrd="4" destOrd="0" parTransId="{D8596E22-D4A3-4840-ADB0-D3AAB6E599BD}" sibTransId="{0856F055-60A4-40F7-9D9B-725B6333ABA7}"/>
    <dgm:cxn modelId="{2F8C65D0-20AF-4778-8B6E-09FB473E8A24}" type="presOf" srcId="{AE97895C-A8EB-4873-B205-B2298B01CCC0}" destId="{B5F07B22-7609-489D-AED6-87BB18D229B6}" srcOrd="0" destOrd="0" presId="urn:microsoft.com/office/officeart/2005/8/layout/hList1"/>
    <dgm:cxn modelId="{03106D5B-5151-40D8-92ED-9BEA38759265}" type="presOf" srcId="{C0476F83-8F7F-4D7A-A269-E2ADEC8319BF}" destId="{F3B29732-B93D-459E-B485-F84574689274}" srcOrd="0" destOrd="6" presId="urn:microsoft.com/office/officeart/2005/8/layout/hList1"/>
    <dgm:cxn modelId="{9EC65CE9-F264-4589-9B52-DD7E340BF5EF}" srcId="{CB37DF8A-7C7C-4C1B-B2D6-571E48FF2BDD}" destId="{0542C4D4-DF95-4E24-A6F0-9A49052EC8BF}" srcOrd="5" destOrd="0" parTransId="{8BB324B5-DFC0-4906-A7F2-FA1FD87411F8}" sibTransId="{D824DCC3-DEDD-49C2-B27C-81A8A85C5B2F}"/>
    <dgm:cxn modelId="{6E5AEEBC-4EB1-440D-8E13-D7F7AF7956A0}" type="presOf" srcId="{0910415A-1E6D-466B-A082-1E62B587BD7F}" destId="{F3B29732-B93D-459E-B485-F84574689274}" srcOrd="0" destOrd="5" presId="urn:microsoft.com/office/officeart/2005/8/layout/hList1"/>
    <dgm:cxn modelId="{E803BB6E-430E-4BCD-B284-A940A4B62673}" type="presOf" srcId="{401E3461-7D27-40D0-8B02-6448165D01B0}" destId="{38E18726-A81C-4264-A704-86B54DFE9EA4}" srcOrd="0" destOrd="2" presId="urn:microsoft.com/office/officeart/2005/8/layout/hList1"/>
    <dgm:cxn modelId="{7E3C26D9-6879-442B-8EB1-93ED18B1C487}" type="presOf" srcId="{2E8081B4-8886-4A2D-8A90-1C23D1C00D52}" destId="{BD8AC0BE-7304-4102-B9E8-395EA431E928}" srcOrd="0" destOrd="6" presId="urn:microsoft.com/office/officeart/2005/8/layout/hList1"/>
    <dgm:cxn modelId="{36ACAB71-38FB-46F9-9AC7-429FFDAC2B5C}" srcId="{AE97895C-A8EB-4873-B205-B2298B01CCC0}" destId="{DADAA31D-ACDB-4AA1-A558-7C946A46E810}" srcOrd="1" destOrd="0" parTransId="{4B5DFC94-834A-4935-B68C-90B989234129}" sibTransId="{B89429EA-2FCF-444E-9984-E7B7A1B3155A}"/>
    <dgm:cxn modelId="{8A87B4DC-8EA1-4C48-826B-FB76D606C81E}" srcId="{CB37DF8A-7C7C-4C1B-B2D6-571E48FF2BDD}" destId="{809C4B7C-0448-4767-8A3A-61A8E7732453}" srcOrd="1" destOrd="0" parTransId="{188E2E55-FEE6-40AF-83B3-8B0219366431}" sibTransId="{27E1E936-44D6-4D50-9D28-8DF56C51DCA1}"/>
    <dgm:cxn modelId="{DB380A59-72E4-422D-B7BC-27DD5B423706}" srcId="{B3CAE9FF-4783-4904-8364-FAC059B8AF5B}" destId="{7EF395CF-236E-4A44-9350-84C08F528F31}" srcOrd="6" destOrd="0" parTransId="{0BFA4BF4-16F3-4DCA-BFDC-A7A690C1CB09}" sibTransId="{6E1FB703-742F-486D-BB2E-D2EC7D30FE73}"/>
    <dgm:cxn modelId="{AEFDDCB3-DBF4-47A5-A19C-303C25F059EA}" type="presOf" srcId="{96BFF2CA-EDFD-49E9-8B0D-A77C773FDD7D}" destId="{38E18726-A81C-4264-A704-86B54DFE9EA4}" srcOrd="0" destOrd="5" presId="urn:microsoft.com/office/officeart/2005/8/layout/hList1"/>
    <dgm:cxn modelId="{3BD63D1D-180C-4E89-A52C-AC24C2F6C136}" srcId="{B3CAE9FF-4783-4904-8364-FAC059B8AF5B}" destId="{96BFF2CA-EDFD-49E9-8B0D-A77C773FDD7D}" srcOrd="5" destOrd="0" parTransId="{D564F4AB-221F-448A-94D9-6F5FC0E87703}" sibTransId="{38AB4049-9FAB-43EB-A744-28678E227728}"/>
    <dgm:cxn modelId="{7E0A3BFA-95D5-4B6D-B24B-574EE831E420}" type="presOf" srcId="{8E863EF0-6160-4B45-9689-4E08F26AEC42}" destId="{38E18726-A81C-4264-A704-86B54DFE9EA4}" srcOrd="0" destOrd="3" presId="urn:microsoft.com/office/officeart/2005/8/layout/hList1"/>
    <dgm:cxn modelId="{EF008465-1CA2-4693-A2F4-61E8376026C5}" type="presOf" srcId="{12B50C48-3C11-4CC1-ACDF-A89E501D2363}" destId="{38E18726-A81C-4264-A704-86B54DFE9EA4}" srcOrd="0" destOrd="1" presId="urn:microsoft.com/office/officeart/2005/8/layout/hList1"/>
    <dgm:cxn modelId="{C2CA663C-88E4-4CB3-9E1D-6CE6477FFEA2}" srcId="{B3CAE9FF-4783-4904-8364-FAC059B8AF5B}" destId="{0F873328-DBEB-4F13-8646-E420D147A2FA}" srcOrd="4" destOrd="0" parTransId="{30728908-B166-47BC-9603-E939AF241B88}" sibTransId="{91E0B137-F97F-4F92-AF74-D53F75E6DD5D}"/>
    <dgm:cxn modelId="{0200D166-579E-4C1C-AE6D-7503769A7F7F}" srcId="{AE97895C-A8EB-4873-B205-B2298B01CCC0}" destId="{C0476F83-8F7F-4D7A-A269-E2ADEC8319BF}" srcOrd="6" destOrd="0" parTransId="{7DEF40A3-FA99-4B41-B9EC-FF4385B8DBE4}" sibTransId="{69A03AD9-AC88-4EF0-823A-0D9F3FBB6251}"/>
    <dgm:cxn modelId="{D0106232-1FE7-46D9-95B6-05DF315100A0}" type="presOf" srcId="{CB37DF8A-7C7C-4C1B-B2D6-571E48FF2BDD}" destId="{825411CA-AE2C-4D9A-BD82-3DB1E80AA236}" srcOrd="0" destOrd="0" presId="urn:microsoft.com/office/officeart/2005/8/layout/hList1"/>
    <dgm:cxn modelId="{B640437C-0B51-4B85-8995-B80A95FF7E4C}" srcId="{CB37DF8A-7C7C-4C1B-B2D6-571E48FF2BDD}" destId="{5FCDAA36-A1B7-40A6-B1BC-10063E1C2795}" srcOrd="2" destOrd="0" parTransId="{02F7DAE3-5874-43F9-8DB1-619AB8C5C107}" sibTransId="{8450AA0E-68A8-4E8D-954A-95CA71F2E838}"/>
    <dgm:cxn modelId="{138C1C17-0C1D-4BBE-874A-36F5C8F249CE}" type="presOf" srcId="{7EF395CF-236E-4A44-9350-84C08F528F31}" destId="{38E18726-A81C-4264-A704-86B54DFE9EA4}" srcOrd="0" destOrd="6" presId="urn:microsoft.com/office/officeart/2005/8/layout/hList1"/>
    <dgm:cxn modelId="{F2840493-9F7B-4AA5-B06E-875B3E0B5C90}" srcId="{AE97895C-A8EB-4873-B205-B2298B01CCC0}" destId="{29AB297F-3DB5-47CD-908D-93B28E4EC4A3}" srcOrd="0" destOrd="0" parTransId="{0B01B4C8-94F9-408C-85C7-CF00BCC9C134}" sibTransId="{686CB913-BBB6-46E3-BCE4-285F9C39C47E}"/>
    <dgm:cxn modelId="{4C48FDF3-B294-4691-99DA-21EE1631369B}" type="presOf" srcId="{165CD7B9-69D5-47E3-9FDE-1C49895DA850}" destId="{BD8AC0BE-7304-4102-B9E8-395EA431E928}" srcOrd="0" destOrd="0" presId="urn:microsoft.com/office/officeart/2005/8/layout/hList1"/>
    <dgm:cxn modelId="{1418F431-F989-4E2E-99CD-77087144BF58}" type="presOf" srcId="{0483A124-D4BC-482E-A7CC-F3B9E9B45295}" destId="{38E18726-A81C-4264-A704-86B54DFE9EA4}" srcOrd="0" destOrd="0" presId="urn:microsoft.com/office/officeart/2005/8/layout/hList1"/>
    <dgm:cxn modelId="{43A7AFD9-B458-48CB-86C7-0A7383BE915E}" srcId="{B3CAE9FF-4783-4904-8364-FAC059B8AF5B}" destId="{401E3461-7D27-40D0-8B02-6448165D01B0}" srcOrd="2" destOrd="0" parTransId="{F4148791-D576-4CA8-A3D8-6C15E7CBF8DF}" sibTransId="{91CC8490-E8AF-47C6-9C52-2E059394564F}"/>
    <dgm:cxn modelId="{4CC6D2E4-DFA1-4E0D-BF5F-DF9FC9B5BAA5}" srcId="{B3CAE9FF-4783-4904-8364-FAC059B8AF5B}" destId="{92EEF4BF-D6DF-4617-B9E0-5604D734C246}" srcOrd="7" destOrd="0" parTransId="{3FBFF128-96D0-47DA-B584-6637F7E84F01}" sibTransId="{3BD13833-A007-4DEF-96C8-2A1D6100132D}"/>
    <dgm:cxn modelId="{FC6273E4-CFF6-4472-B1C7-325B6ECD849E}" type="presOf" srcId="{92EEF4BF-D6DF-4617-B9E0-5604D734C246}" destId="{38E18726-A81C-4264-A704-86B54DFE9EA4}" srcOrd="0" destOrd="7" presId="urn:microsoft.com/office/officeart/2005/8/layout/hList1"/>
    <dgm:cxn modelId="{18634AA1-BEFB-42B0-874A-AF982B1540DE}" type="presOf" srcId="{550504F5-FE05-4EE2-8B61-8EA7700737D4}" destId="{3B555B3B-4C3F-43C8-A89D-73DE96453307}" srcOrd="0" destOrd="0" presId="urn:microsoft.com/office/officeart/2005/8/layout/hList1"/>
    <dgm:cxn modelId="{683E2F84-F42F-4870-960C-F788C5B576B0}" type="presOf" srcId="{5FCDAA36-A1B7-40A6-B1BC-10063E1C2795}" destId="{BD8AC0BE-7304-4102-B9E8-395EA431E928}" srcOrd="0" destOrd="2" presId="urn:microsoft.com/office/officeart/2005/8/layout/hList1"/>
    <dgm:cxn modelId="{472F82E3-A7CE-4551-A069-506CB2EA7F42}" type="presOf" srcId="{3C730484-A806-49D0-A913-949A2388CC2B}" destId="{F3B29732-B93D-459E-B485-F84574689274}" srcOrd="0" destOrd="3" presId="urn:microsoft.com/office/officeart/2005/8/layout/hList1"/>
    <dgm:cxn modelId="{A2D6DE06-1CCA-427E-9413-2F14E5F2C15B}" srcId="{AE97895C-A8EB-4873-B205-B2298B01CCC0}" destId="{0910415A-1E6D-466B-A082-1E62B587BD7F}" srcOrd="5" destOrd="0" parTransId="{4CCB1980-3803-4A81-9593-71D549D9A0BB}" sibTransId="{01009D88-A9C7-43F2-8223-288B1E22A7F4}"/>
    <dgm:cxn modelId="{D4E24AF0-F662-4524-8896-FA63196E218E}" type="presOf" srcId="{F2F62CF7-3A8E-4D4C-963F-B4718D21F4D3}" destId="{BD8AC0BE-7304-4102-B9E8-395EA431E928}" srcOrd="0" destOrd="3" presId="urn:microsoft.com/office/officeart/2005/8/layout/hList1"/>
    <dgm:cxn modelId="{09B073B3-F8BD-49F9-8910-E0520A78BDE3}" srcId="{CB37DF8A-7C7C-4C1B-B2D6-571E48FF2BDD}" destId="{6B42CDF1-CAD1-46AD-83E9-97D1C7448A7E}" srcOrd="4" destOrd="0" parTransId="{0431FABD-33F4-47F9-BBD1-688EBA1DB3C2}" sibTransId="{717946EB-6B55-49AE-BDE0-EF3852D98A29}"/>
    <dgm:cxn modelId="{DF5C7DE4-5302-4DF3-8B46-63435B6F82F7}" type="presOf" srcId="{DADAA31D-ACDB-4AA1-A558-7C946A46E810}" destId="{F3B29732-B93D-459E-B485-F84574689274}" srcOrd="0" destOrd="1" presId="urn:microsoft.com/office/officeart/2005/8/layout/hList1"/>
    <dgm:cxn modelId="{68FB5994-E662-4823-BEF4-29C50F401E35}" type="presParOf" srcId="{3B555B3B-4C3F-43C8-A89D-73DE96453307}" destId="{A1062C7C-6DCD-4B76-BA16-AA4FFA474A2A}" srcOrd="0" destOrd="0" presId="urn:microsoft.com/office/officeart/2005/8/layout/hList1"/>
    <dgm:cxn modelId="{405ACF54-C7D6-454F-AA2A-03D9938D6612}" type="presParOf" srcId="{A1062C7C-6DCD-4B76-BA16-AA4FFA474A2A}" destId="{B5F07B22-7609-489D-AED6-87BB18D229B6}" srcOrd="0" destOrd="0" presId="urn:microsoft.com/office/officeart/2005/8/layout/hList1"/>
    <dgm:cxn modelId="{46B0D75B-1100-4684-926B-FA1E4362ADEE}" type="presParOf" srcId="{A1062C7C-6DCD-4B76-BA16-AA4FFA474A2A}" destId="{F3B29732-B93D-459E-B485-F84574689274}" srcOrd="1" destOrd="0" presId="urn:microsoft.com/office/officeart/2005/8/layout/hList1"/>
    <dgm:cxn modelId="{0CF28AC1-6236-4418-9E35-2E6B67E6F892}" type="presParOf" srcId="{3B555B3B-4C3F-43C8-A89D-73DE96453307}" destId="{EBE5402C-CA9F-4B3D-909F-CC169A6E4072}" srcOrd="1" destOrd="0" presId="urn:microsoft.com/office/officeart/2005/8/layout/hList1"/>
    <dgm:cxn modelId="{481A9F91-26C1-4012-8388-B6A88ABD7533}" type="presParOf" srcId="{3B555B3B-4C3F-43C8-A89D-73DE96453307}" destId="{8CF91415-8B5C-44F4-888E-47394898621C}" srcOrd="2" destOrd="0" presId="urn:microsoft.com/office/officeart/2005/8/layout/hList1"/>
    <dgm:cxn modelId="{ADA767BA-5569-45FC-B1AD-A2AE37964E49}" type="presParOf" srcId="{8CF91415-8B5C-44F4-888E-47394898621C}" destId="{825411CA-AE2C-4D9A-BD82-3DB1E80AA236}" srcOrd="0" destOrd="0" presId="urn:microsoft.com/office/officeart/2005/8/layout/hList1"/>
    <dgm:cxn modelId="{5EA71832-5F0C-4F92-8AD4-633B4FC1437B}" type="presParOf" srcId="{8CF91415-8B5C-44F4-888E-47394898621C}" destId="{BD8AC0BE-7304-4102-B9E8-395EA431E928}" srcOrd="1" destOrd="0" presId="urn:microsoft.com/office/officeart/2005/8/layout/hList1"/>
    <dgm:cxn modelId="{8A14BCB6-872F-4172-92B4-131E461661D2}" type="presParOf" srcId="{3B555B3B-4C3F-43C8-A89D-73DE96453307}" destId="{31F0A878-3635-421B-9EB6-033B74371347}" srcOrd="3" destOrd="0" presId="urn:microsoft.com/office/officeart/2005/8/layout/hList1"/>
    <dgm:cxn modelId="{6E73FBA7-E99A-474D-A045-58FD7DE23DBC}" type="presParOf" srcId="{3B555B3B-4C3F-43C8-A89D-73DE96453307}" destId="{CEBBAAB7-EBA5-4126-A5AC-882305052198}" srcOrd="4" destOrd="0" presId="urn:microsoft.com/office/officeart/2005/8/layout/hList1"/>
    <dgm:cxn modelId="{A6FE40E2-8D55-4917-9AF3-0AA51652479C}" type="presParOf" srcId="{CEBBAAB7-EBA5-4126-A5AC-882305052198}" destId="{F8666494-7FDF-4024-B805-DC0E2B654445}" srcOrd="0" destOrd="0" presId="urn:microsoft.com/office/officeart/2005/8/layout/hList1"/>
    <dgm:cxn modelId="{459880CA-01EF-45C5-9C11-D31BC1280CC2}" type="presParOf" srcId="{CEBBAAB7-EBA5-4126-A5AC-882305052198}" destId="{38E18726-A81C-4264-A704-86B54DFE9EA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0504F5-FE05-4EE2-8B61-8EA7700737D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97895C-A8EB-4873-B205-B2298B01CCC0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Generation 3.0</a:t>
          </a:r>
        </a:p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Station-Based</a:t>
          </a:r>
        </a:p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Smart-Dock</a:t>
          </a:r>
        </a:p>
      </dgm:t>
    </dgm:pt>
    <dgm:pt modelId="{B1EE4394-23DE-4B51-A042-09230286DE8E}" type="parTrans" cxnId="{4EF0DE78-E811-4584-B13C-4CD6C552274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724B02-65B7-413D-8865-3D5A8F7BD5C2}" type="sibTrans" cxnId="{4EF0DE78-E811-4584-B13C-4CD6C552274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AB297F-3DB5-47CD-908D-93B28E4EC4A3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Vendors- 8D, Bcycle, PBSC</a:t>
          </a:r>
        </a:p>
      </dgm:t>
    </dgm:pt>
    <dgm:pt modelId="{0B01B4C8-94F9-408C-85C7-CF00BCC9C134}" type="parTrans" cxnId="{F2840493-9F7B-4AA5-B06E-875B3E0B5C9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6CB913-BBB6-46E3-BCE4-285F9C39C47E}" type="sibTrans" cxnId="{F2840493-9F7B-4AA5-B06E-875B3E0B5C9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37DF8A-7C7C-4C1B-B2D6-571E48FF2BDD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Generation 3b</a:t>
          </a:r>
        </a:p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Station-Optional</a:t>
          </a:r>
        </a:p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Smart-Bike</a:t>
          </a:r>
        </a:p>
      </dgm:t>
    </dgm:pt>
    <dgm:pt modelId="{34FB48F6-2BBD-4832-88FD-CDC9D106EA1B}" type="parTrans" cxnId="{BFD75907-BDA5-45FD-AB27-2B081A1A466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29BB94-2B00-42AA-B169-34B5C5146970}" type="sibTrans" cxnId="{BFD75907-BDA5-45FD-AB27-2B081A1A466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5CD7B9-69D5-47E3-9FDE-1C49895DA850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Vendors - Sobi</a:t>
          </a:r>
        </a:p>
      </dgm:t>
    </dgm:pt>
    <dgm:pt modelId="{78F2C8C6-B24C-43B6-9927-B743DB8EE757}" type="parTrans" cxnId="{5B8B8455-B6B5-4371-9088-80C900FAE30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8F5AEF-A0EA-4433-89CD-9C706A2D513E}" type="sibTrans" cxnId="{5B8B8455-B6B5-4371-9088-80C900FAE30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CAE9FF-4783-4904-8364-FAC059B8AF5B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Generation 4.0</a:t>
          </a:r>
        </a:p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Station-Optionsl Smart-Bikes with  Pedal Assist Electric Technology</a:t>
          </a:r>
        </a:p>
      </dgm:t>
    </dgm:pt>
    <dgm:pt modelId="{7557EB81-3027-44EB-83DC-F74221F82000}" type="parTrans" cxnId="{B5DDA2D3-C8A2-4196-9BD5-9EFD28E22C5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D5F459-6E3C-47D5-A3D9-CBC2484EF03A}" type="sibTrans" cxnId="{B5DDA2D3-C8A2-4196-9BD5-9EFD28E22C5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83A124-D4BC-482E-A7CC-F3B9E9B45295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Vendors - Beweggen</a:t>
          </a:r>
        </a:p>
      </dgm:t>
    </dgm:pt>
    <dgm:pt modelId="{666A8619-8CFC-47DB-ACB9-74E27D16A586}" type="parTrans" cxnId="{7F9DF063-1F5B-4440-A56F-0382D606120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8AFEB5-51BB-417A-A63B-756BA71A3257}" type="sibTrans" cxnId="{7F9DF063-1F5B-4440-A56F-0382D606120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65ACBD-69B4-4912-8EE5-0CDBA7C00AEA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Pros - Highly robust, proven equipment. Operational in US since 2010. Dominant technology of large U.S. cities.  Planned upgrades to include features from newer systerms including potential electric retrofits..</a:t>
          </a:r>
        </a:p>
      </dgm:t>
    </dgm:pt>
    <dgm:pt modelId="{D8596E22-D4A3-4840-ADB0-D3AAB6E599BD}" type="parTrans" cxnId="{F3C2531E-FA7B-4BA3-BF99-32DB1498326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56F055-60A4-40F7-9D9B-725B6333ABA7}" type="sibTrans" cxnId="{F3C2531E-FA7B-4BA3-BF99-32DB1498326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CDAA36-A1B7-40A6-B1BC-10063E1C2795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Pros - Lower cost because technology in bikes. More nimble. Advanced features. Stations not required.</a:t>
          </a:r>
        </a:p>
      </dgm:t>
    </dgm:pt>
    <dgm:pt modelId="{02F7DAE3-5874-43F9-8DB1-619AB8C5C107}" type="parTrans" cxnId="{B640437C-0B51-4B85-8995-B80A95FF7E4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50AA0E-68A8-4E8D-954A-95CA71F2E838}" type="sibTrans" cxnId="{B640437C-0B51-4B85-8995-B80A95FF7E4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42CDF1-CAD1-46AD-83E9-97D1C7448A7E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Cons -Less proven system.  Stationless systems are less visible. Equipment not as robust. Statoinless increases rebalancing challenges. Not compatible with existing equipment.</a:t>
          </a:r>
        </a:p>
      </dgm:t>
    </dgm:pt>
    <dgm:pt modelId="{0431FABD-33F4-47F9-BBD1-688EBA1DB3C2}" type="parTrans" cxnId="{09B073B3-F8BD-49F9-8910-E0520A78BDE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7946EB-6B55-49AE-BDE0-EF3852D98A29}" type="sibTrans" cxnId="{09B073B3-F8BD-49F9-8910-E0520A78BDE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863EF0-6160-4B45-9689-4E08F26AEC42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Pros - Electric increases pool of riders and revenue potential. Advanced features.Next generation of equipment.</a:t>
          </a:r>
        </a:p>
      </dgm:t>
    </dgm:pt>
    <dgm:pt modelId="{85CB2B38-4479-4BD4-8841-99E7BEFA8C9D}" type="parTrans" cxnId="{3FD0F609-A925-4FC2-8BD8-75FCCF4875C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8CE407-4743-4F0D-8855-EC6AB2E5FAD6}" type="sibTrans" cxnId="{3FD0F609-A925-4FC2-8BD8-75FCCF4875C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BFF2CA-EDFD-49E9-8B0D-A77C773FDD7D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Cons - New technology. Early adopter challenges. Likely requires hardwiring stations. Not compatible with existing equipment.</a:t>
          </a:r>
        </a:p>
      </dgm:t>
    </dgm:pt>
    <dgm:pt modelId="{D564F4AB-221F-448A-94D9-6F5FC0E87703}" type="parTrans" cxnId="{3BD63D1D-180C-4E89-A52C-AC24C2F6C13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AB4049-9FAB-43EB-A744-28678E227728}" type="sibTrans" cxnId="{3BD63D1D-180C-4E89-A52C-AC24C2F6C13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730484-A806-49D0-A913-949A2388CC2B}">
      <dgm:prSet phldrT="[Text]"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AB05FA-94ED-46CC-A3A8-BE37864F1B06}" type="parTrans" cxnId="{A6145B32-94B8-4C9C-A784-6C10986419D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7A218-A2E2-4BB2-AF72-E930D4B82AAE}" type="sibTrans" cxnId="{A6145B32-94B8-4C9C-A784-6C10986419D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476F83-8F7F-4D7A-A269-E2ADEC8319BF}">
      <dgm:prSet phldrT="[Text]"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EF40A3-FA99-4B41-B9EC-FF4385B8DBE4}" type="parTrans" cxnId="{0200D166-579E-4C1C-AE6D-7503769A7F7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A03AD9-AC88-4EF0-823A-0D9F3FBB6251}" type="sibTrans" cxnId="{0200D166-579E-4C1C-AE6D-7503769A7F7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10415A-1E6D-466B-A082-1E62B587BD7F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Cons - Most expensive because technology in docks is duplicative. Lacks some newer features. Requires stations.</a:t>
          </a:r>
        </a:p>
      </dgm:t>
    </dgm:pt>
    <dgm:pt modelId="{4CCB1980-3803-4A81-9593-71D549D9A0BB}" type="parTrans" cxnId="{A2D6DE06-1CCA-427E-9413-2F14E5F2C15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009D88-A9C7-43F2-8223-288B1E22A7F4}" type="sibTrans" cxnId="{A2D6DE06-1CCA-427E-9413-2F14E5F2C15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F395CF-236E-4A44-9350-84C08F528F31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Cities - Birmingham</a:t>
          </a:r>
        </a:p>
      </dgm:t>
    </dgm:pt>
    <dgm:pt modelId="{0BFA4BF4-16F3-4DCA-BFDC-A7A690C1CB09}" type="parTrans" cxnId="{DB380A59-72E4-422D-B7BC-27DD5B42370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1FB703-742F-486D-BB2E-D2EC7D30FE73}" type="sibTrans" cxnId="{DB380A59-72E4-422D-B7BC-27DD5B42370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873328-DBEB-4F13-8646-E420D147A2FA}">
      <dgm:prSet phldrT="[Text]"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728908-B166-47BC-9603-E939AF241B88}" type="parTrans" cxnId="{C2CA663C-88E4-4CB3-9E1D-6CE6477FFEA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E0B137-F97F-4F92-AF74-D53F75E6DD5D}" type="sibTrans" cxnId="{C2CA663C-88E4-4CB3-9E1D-6CE6477FFEA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4A4F37-5E0C-4B66-9296-919393EA1F05}">
      <dgm:prSet phldrT="[Text]"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81B324-4CDE-4556-B569-12F4D4DE8718}" type="parTrans" cxnId="{22A6F840-A43A-43D8-A896-B21FA40442C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74A1EF-13F1-4FB8-A332-5239C54E715B}" type="sibTrans" cxnId="{22A6F840-A43A-43D8-A896-B21FA40442C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479651-97AB-42A2-A7A2-334D50245594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Cities - Boston, Milwaukee, Philadelphia, Chicago, Washington DC, Seattle, NYC, Denver, Minneapolis</a:t>
          </a:r>
        </a:p>
      </dgm:t>
    </dgm:pt>
    <dgm:pt modelId="{A5E7FCCC-A018-428E-B49E-54334450FCCC}" type="parTrans" cxnId="{45B47A90-66E8-4B57-BCD3-995E88B02E4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93D1B0-7607-4AF3-BEB3-513A602E757B}" type="sibTrans" cxnId="{45B47A90-66E8-4B57-BCD3-995E88B02E4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196535-0CEC-4968-90BA-727737B87016}">
      <dgm:prSet phldrT="[Text]"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B0D1DD-45C1-4900-A0AF-AAE031EA2359}" type="parTrans" cxnId="{9CAB1B7A-7332-43A8-96D7-BD3BAB8F98B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C4BE81-2336-4DC3-A96B-AC5A079FE497}" type="sibTrans" cxnId="{9CAB1B7A-7332-43A8-96D7-BD3BAB8F98B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F41909-9729-421C-B507-96C46B3096D0}">
      <dgm:prSet phldrT="[Text]"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D6BF43-BDE1-49EF-B9FF-5C7A6C885AF5}" type="parTrans" cxnId="{BE947438-95E8-49C5-992E-6D4AD0C53F3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55BDA5-0A00-43D2-AF28-2262E7B333EA}" type="sibTrans" cxnId="{BE947438-95E8-49C5-992E-6D4AD0C53F3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865040-5446-4597-B158-6BD1EECE105A}">
      <dgm:prSet phldrT="[Text]"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9BD489-4FDC-42F8-A5A7-7E211CC72F4A}" type="parTrans" cxnId="{54CE50A5-CDB3-4842-80A5-7FDA8769953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472848-C244-48BC-89D0-67EDBD31B286}" type="sibTrans" cxnId="{54CE50A5-CDB3-4842-80A5-7FDA8769953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992B51-61A9-4FF3-A183-1D7AB5E51A7A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Cities -Portland, Buffalo, Hamilton, Phoenix, Orlando, Long Beach</a:t>
          </a:r>
        </a:p>
      </dgm:t>
    </dgm:pt>
    <dgm:pt modelId="{B94B1C7F-9E1C-4571-9488-9BC4E0F1616F}" type="parTrans" cxnId="{61445E99-FAA5-4597-9A5E-310F6BD7A1D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148C85-CA03-4AB4-9548-E86637F4A268}" type="sibTrans" cxnId="{61445E99-FAA5-4597-9A5E-310F6BD7A1D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09FAD9-A42C-44C6-A355-95BE4E08910C}">
      <dgm:prSet phldrT="[Text]"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3EBB1F-0749-4098-93C2-6FAC16DD21FC}" type="parTrans" cxnId="{E22DD6A5-84B2-48AA-8767-7A8EE9AF54A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C151B3-0CE4-4F0C-9843-841D31836770}" type="sibTrans" cxnId="{E22DD6A5-84B2-48AA-8767-7A8EE9AF54A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A0549D-39B6-410B-8EAB-79F2D97F2DA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6F317A-E16F-4005-AD38-F6DB63C402AA}" type="parTrans" cxnId="{44D7535F-FA5F-473A-B97E-5C879101B2D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8E42B3-E93E-4602-93C2-610F36BF8A92}" type="sibTrans" cxnId="{44D7535F-FA5F-473A-B97E-5C879101B2D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9DDD00-BF1F-492C-AFD8-EE570D97695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62846F-1A66-4D3C-8E6D-499301E5CBE5}" type="parTrans" cxnId="{F027CF8A-1C65-4D19-9F01-7AAC4F52798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E9062C-CDC4-4432-A5D4-345DF25EC882}" type="sibTrans" cxnId="{F027CF8A-1C65-4D19-9F01-7AAC4F52798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052B4D-8498-4DF2-8F9A-8177B981ACF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559F59-6DF3-4597-9FDE-35E17F069748}" type="parTrans" cxnId="{E275B53D-E4F3-403F-A1A7-1FC60DD5674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13B4ED-B1EB-4338-86EE-CFC2CD1DDAF5}" type="sibTrans" cxnId="{E275B53D-E4F3-403F-A1A7-1FC60DD5674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25F6D7-39F8-4B3F-A769-A69E6A63B239}">
      <dgm:prSet phldrT="[Text]"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327B3D-0C0F-499C-9D65-0D7D741B403E}" type="parTrans" cxnId="{D97C6C37-9005-4670-B6EE-2B422389F2C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256D10-0D5A-46A6-A60D-55EFCAD8E9D3}" type="sibTrans" cxnId="{D97C6C37-9005-4670-B6EE-2B422389F2C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31B694-9BD1-431C-A46B-6C5DFDCD3959}">
      <dgm:prSet phldrT="[Text]"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B0729F-CC3D-4068-A999-0FD425FD44B0}" type="parTrans" cxnId="{874EA63D-1A39-4553-B6E7-F3E6B3919F4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E079A1-A997-476B-80DB-DCEA5CF5B277}" type="sibTrans" cxnId="{874EA63D-1A39-4553-B6E7-F3E6B3919F4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1AB246-6549-418C-82F2-BA5BB8555C0D}">
      <dgm:prSet phldrT="[Text]"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EEA86A-D5F9-4094-B2DA-08A464C9BB3E}" type="parTrans" cxnId="{2205A8C9-AF1A-410F-992F-6E28310EFCA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9C1D16-CCE5-4CC5-A6C7-8A9531725A1A}" type="sibTrans" cxnId="{2205A8C9-AF1A-410F-992F-6E28310EFCA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EE0643-13DF-4AD3-8076-47BCBF7C19E6}">
      <dgm:prSet phldrT="[Text]"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DFEEB2-E9B8-4D05-ABE1-9F8780098E2E}" type="parTrans" cxnId="{AAD43050-EE1E-438E-A2B3-AF60CD1B6C2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1FF93C-AF80-4FF3-9D3F-4E96DE81083D}" type="sibTrans" cxnId="{AAD43050-EE1E-438E-A2B3-AF60CD1B6C2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964DEC-F2CE-4276-AC1D-63B3B2C207F9}">
      <dgm:prSet phldrT="[Text]"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93C13E-EAE2-4980-97D0-308EE1B2E127}" type="parTrans" cxnId="{34DD5534-7A9F-40B5-8572-E94EFB54E2F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707579-6080-4DC6-ABBF-95455A08654C}" type="sibTrans" cxnId="{34DD5534-7A9F-40B5-8572-E94EFB54E2F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D12297-07BB-4688-812F-965617F98199}">
      <dgm:prSet phldrT="[Text]"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1FD7B0-2CC7-4565-B97C-A123C385FB6E}" type="parTrans" cxnId="{CE898E58-4239-4381-8952-F700B169345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521ECE-E5F6-47D5-8FB1-D06D0397EE0A}" type="sibTrans" cxnId="{CE898E58-4239-4381-8952-F700B169345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6912AE-C66A-41A4-A023-F05E831A488F}">
      <dgm:prSet phldrT="[Text]"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1FD45D-21C3-4B76-B460-D08220E7F584}" type="parTrans" cxnId="{92BBAE1E-711B-4B4B-A94E-131BC4F4893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A6CBE9-ACBD-49EF-B63D-F0B774AA9843}" type="sibTrans" cxnId="{92BBAE1E-711B-4B4B-A94E-131BC4F4893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F62CF7-3A8E-4D4C-963F-B4718D21F4D3}">
      <dgm:prSet phldrT="[Text]"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FE8C7F-FEC3-46D3-B1E6-DD4BB4A1B203}" type="sibTrans" cxnId="{93D577DF-B20B-4613-9DDB-CB2B600B3FE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BE2EF1-4632-4975-BC48-AC1B5CB12C17}" type="parTrans" cxnId="{93D577DF-B20B-4613-9DDB-CB2B600B3FE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92091B-2C0B-4008-A6BF-51018E719AC0}">
      <dgm:prSet phldrT="[Text]"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ED4A0F-F916-492D-B27B-A30BF8B2473E}" type="parTrans" cxnId="{05069F56-85D2-4C42-9576-6391CE848AB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D97933-7703-46BE-93EA-BD19A8415563}" type="sibTrans" cxnId="{05069F56-85D2-4C42-9576-6391CE848AB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555B3B-4C3F-43C8-A89D-73DE96453307}" type="pres">
      <dgm:prSet presAssocID="{550504F5-FE05-4EE2-8B61-8EA7700737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062C7C-6DCD-4B76-BA16-AA4FFA474A2A}" type="pres">
      <dgm:prSet presAssocID="{AE97895C-A8EB-4873-B205-B2298B01CCC0}" presName="composite" presStyleCnt="0"/>
      <dgm:spPr/>
      <dgm:t>
        <a:bodyPr/>
        <a:lstStyle/>
        <a:p>
          <a:endParaRPr lang="en-US"/>
        </a:p>
      </dgm:t>
    </dgm:pt>
    <dgm:pt modelId="{B5F07B22-7609-489D-AED6-87BB18D229B6}" type="pres">
      <dgm:prSet presAssocID="{AE97895C-A8EB-4873-B205-B2298B01CCC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B29732-B93D-459E-B485-F84574689274}" type="pres">
      <dgm:prSet presAssocID="{AE97895C-A8EB-4873-B205-B2298B01CCC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E5402C-CA9F-4B3D-909F-CC169A6E4072}" type="pres">
      <dgm:prSet presAssocID="{C2724B02-65B7-413D-8865-3D5A8F7BD5C2}" presName="space" presStyleCnt="0"/>
      <dgm:spPr/>
      <dgm:t>
        <a:bodyPr/>
        <a:lstStyle/>
        <a:p>
          <a:endParaRPr lang="en-US"/>
        </a:p>
      </dgm:t>
    </dgm:pt>
    <dgm:pt modelId="{8CF91415-8B5C-44F4-888E-47394898621C}" type="pres">
      <dgm:prSet presAssocID="{CB37DF8A-7C7C-4C1B-B2D6-571E48FF2BDD}" presName="composite" presStyleCnt="0"/>
      <dgm:spPr/>
      <dgm:t>
        <a:bodyPr/>
        <a:lstStyle/>
        <a:p>
          <a:endParaRPr lang="en-US"/>
        </a:p>
      </dgm:t>
    </dgm:pt>
    <dgm:pt modelId="{825411CA-AE2C-4D9A-BD82-3DB1E80AA236}" type="pres">
      <dgm:prSet presAssocID="{CB37DF8A-7C7C-4C1B-B2D6-571E48FF2BD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AC0BE-7304-4102-B9E8-395EA431E928}" type="pres">
      <dgm:prSet presAssocID="{CB37DF8A-7C7C-4C1B-B2D6-571E48FF2BD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0A878-3635-421B-9EB6-033B74371347}" type="pres">
      <dgm:prSet presAssocID="{C329BB94-2B00-42AA-B169-34B5C5146970}" presName="space" presStyleCnt="0"/>
      <dgm:spPr/>
      <dgm:t>
        <a:bodyPr/>
        <a:lstStyle/>
        <a:p>
          <a:endParaRPr lang="en-US"/>
        </a:p>
      </dgm:t>
    </dgm:pt>
    <dgm:pt modelId="{CEBBAAB7-EBA5-4126-A5AC-882305052198}" type="pres">
      <dgm:prSet presAssocID="{B3CAE9FF-4783-4904-8364-FAC059B8AF5B}" presName="composite" presStyleCnt="0"/>
      <dgm:spPr/>
      <dgm:t>
        <a:bodyPr/>
        <a:lstStyle/>
        <a:p>
          <a:endParaRPr lang="en-US"/>
        </a:p>
      </dgm:t>
    </dgm:pt>
    <dgm:pt modelId="{F8666494-7FDF-4024-B805-DC0E2B654445}" type="pres">
      <dgm:prSet presAssocID="{B3CAE9FF-4783-4904-8364-FAC059B8AF5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E18726-A81C-4264-A704-86B54DFE9EA4}" type="pres">
      <dgm:prSet presAssocID="{B3CAE9FF-4783-4904-8364-FAC059B8AF5B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E88BF9-FE68-4131-8A0F-5B2896A7BCDD}" type="presOf" srcId="{3F6912AE-C66A-41A4-A023-F05E831A488F}" destId="{38E18726-A81C-4264-A704-86B54DFE9EA4}" srcOrd="0" destOrd="5" presId="urn:microsoft.com/office/officeart/2005/8/layout/hList1"/>
    <dgm:cxn modelId="{BFD75907-BDA5-45FD-AB27-2B081A1A4662}" srcId="{550504F5-FE05-4EE2-8B61-8EA7700737D4}" destId="{CB37DF8A-7C7C-4C1B-B2D6-571E48FF2BDD}" srcOrd="1" destOrd="0" parTransId="{34FB48F6-2BBD-4832-88FD-CDC9D106EA1B}" sibTransId="{C329BB94-2B00-42AA-B169-34B5C5146970}"/>
    <dgm:cxn modelId="{DB380A59-72E4-422D-B7BC-27DD5B423706}" srcId="{B3CAE9FF-4783-4904-8364-FAC059B8AF5B}" destId="{7EF395CF-236E-4A44-9350-84C08F528F31}" srcOrd="10" destOrd="0" parTransId="{0BFA4BF4-16F3-4DCA-BFDC-A7A690C1CB09}" sibTransId="{6E1FB703-742F-486D-BB2E-D2EC7D30FE73}"/>
    <dgm:cxn modelId="{272B5BFF-471D-4913-8E7E-5F5773A33FF9}" type="presOf" srcId="{96BFF2CA-EDFD-49E9-8B0D-A77C773FDD7D}" destId="{38E18726-A81C-4264-A704-86B54DFE9EA4}" srcOrd="0" destOrd="7" presId="urn:microsoft.com/office/officeart/2005/8/layout/hList1"/>
    <dgm:cxn modelId="{1789D9C3-03A6-412C-92EA-0F67C8D9AA9D}" type="presOf" srcId="{C6A0549D-39B6-410B-8EAB-79F2D97F2DAF}" destId="{38E18726-A81C-4264-A704-86B54DFE9EA4}" srcOrd="0" destOrd="11" presId="urn:microsoft.com/office/officeart/2005/8/layout/hList1"/>
    <dgm:cxn modelId="{CC194E95-6CA2-42A9-993B-EBE7CE2FBFF4}" type="presOf" srcId="{73964DEC-F2CE-4276-AC1D-63B3B2C207F9}" destId="{38E18726-A81C-4264-A704-86B54DFE9EA4}" srcOrd="0" destOrd="3" presId="urn:microsoft.com/office/officeart/2005/8/layout/hList1"/>
    <dgm:cxn modelId="{09B073B3-F8BD-49F9-8910-E0520A78BDE3}" srcId="{CB37DF8A-7C7C-4C1B-B2D6-571E48FF2BDD}" destId="{6B42CDF1-CAD1-46AD-83E9-97D1C7448A7E}" srcOrd="7" destOrd="0" parTransId="{0431FABD-33F4-47F9-BBD1-688EBA1DB3C2}" sibTransId="{717946EB-6B55-49AE-BDE0-EF3852D98A29}"/>
    <dgm:cxn modelId="{F3C2531E-FA7B-4BA3-BF99-32DB14983261}" srcId="{AE97895C-A8EB-4873-B205-B2298B01CCC0}" destId="{6565ACBD-69B4-4912-8EE5-0CDBA7C00AEA}" srcOrd="2" destOrd="0" parTransId="{D8596E22-D4A3-4840-ADB0-D3AAB6E599BD}" sibTransId="{0856F055-60A4-40F7-9D9B-725B6333ABA7}"/>
    <dgm:cxn modelId="{B57A04C0-C2EA-41C1-B941-ED538D041012}" type="presOf" srcId="{B2EE0643-13DF-4AD3-8076-47BCBF7C19E6}" destId="{BD8AC0BE-7304-4102-B9E8-395EA431E928}" srcOrd="0" destOrd="5" presId="urn:microsoft.com/office/officeart/2005/8/layout/hList1"/>
    <dgm:cxn modelId="{45B47A90-66E8-4B57-BCD3-995E88B02E43}" srcId="{AE97895C-A8EB-4873-B205-B2298B01CCC0}" destId="{42479651-97AB-42A2-A7A2-334D50245594}" srcOrd="6" destOrd="0" parTransId="{A5E7FCCC-A018-428E-B49E-54334450FCCC}" sibTransId="{D393D1B0-7607-4AF3-BEB3-513A602E757B}"/>
    <dgm:cxn modelId="{202CE836-1994-4CAB-926D-B506E4981D6E}" type="presOf" srcId="{8E863EF0-6160-4B45-9689-4E08F26AEC42}" destId="{38E18726-A81C-4264-A704-86B54DFE9EA4}" srcOrd="0" destOrd="2" presId="urn:microsoft.com/office/officeart/2005/8/layout/hList1"/>
    <dgm:cxn modelId="{BE947438-95E8-49C5-992E-6D4AD0C53F3D}" srcId="{B3CAE9FF-4783-4904-8364-FAC059B8AF5B}" destId="{C0F41909-9729-421C-B507-96C46B3096D0}" srcOrd="1" destOrd="0" parTransId="{EED6BF43-BDE1-49EF-B9FF-5C7A6C885AF5}" sibTransId="{A255BDA5-0A00-43D2-AF28-2262E7B333EA}"/>
    <dgm:cxn modelId="{04279E38-187C-4757-963F-37F311EE1412}" type="presOf" srcId="{871AB246-6549-418C-82F2-BA5BB8555C0D}" destId="{38E18726-A81C-4264-A704-86B54DFE9EA4}" srcOrd="0" destOrd="9" presId="urn:microsoft.com/office/officeart/2005/8/layout/hList1"/>
    <dgm:cxn modelId="{874EA63D-1A39-4553-B6E7-F3E6B3919F41}" srcId="{B3CAE9FF-4783-4904-8364-FAC059B8AF5B}" destId="{5131B694-9BD1-431C-A46B-6C5DFDCD3959}" srcOrd="8" destOrd="0" parTransId="{EBB0729F-CC3D-4068-A999-0FD425FD44B0}" sibTransId="{16E079A1-A997-476B-80DB-DCEA5CF5B277}"/>
    <dgm:cxn modelId="{D034CDCA-D87E-4318-9CAF-4A6F37D0D03A}" type="presOf" srcId="{AF992B51-61A9-4FF3-A183-1D7AB5E51A7A}" destId="{BD8AC0BE-7304-4102-B9E8-395EA431E928}" srcOrd="0" destOrd="9" presId="urn:microsoft.com/office/officeart/2005/8/layout/hList1"/>
    <dgm:cxn modelId="{A6145B32-94B8-4C9C-A784-6C10986419DC}" srcId="{AE97895C-A8EB-4873-B205-B2298B01CCC0}" destId="{3C730484-A806-49D0-A913-949A2388CC2B}" srcOrd="1" destOrd="0" parTransId="{18AB05FA-94ED-46CC-A3A8-BE37864F1B06}" sibTransId="{7A87A218-A2E2-4BB2-AF72-E930D4B82AAE}"/>
    <dgm:cxn modelId="{16F705E3-DC2E-4CEB-A6CC-D6E7FAB64E72}" type="presOf" srcId="{29AB297F-3DB5-47CD-908D-93B28E4EC4A3}" destId="{F3B29732-B93D-459E-B485-F84574689274}" srcOrd="0" destOrd="0" presId="urn:microsoft.com/office/officeart/2005/8/layout/hList1"/>
    <dgm:cxn modelId="{F027CF8A-1C65-4D19-9F01-7AAC4F52798F}" srcId="{B3CAE9FF-4783-4904-8364-FAC059B8AF5B}" destId="{419DDD00-BF1F-492C-AFD8-EE570D976959}" srcOrd="12" destOrd="0" parTransId="{1862846F-1A66-4D3C-8E6D-499301E5CBE5}" sibTransId="{AFE9062C-CDC4-4432-A5D4-345DF25EC882}"/>
    <dgm:cxn modelId="{05069F56-85D2-4C42-9576-6391CE848AB3}" srcId="{CB37DF8A-7C7C-4C1B-B2D6-571E48FF2BDD}" destId="{7F92091B-2C0B-4008-A6BF-51018E719AC0}" srcOrd="4" destOrd="0" parTransId="{9EED4A0F-F916-492D-B27B-A30BF8B2473E}" sibTransId="{B5D97933-7703-46BE-93EA-BD19A8415563}"/>
    <dgm:cxn modelId="{8687C1B8-EE5E-41CC-A05B-163BD2013482}" type="presOf" srcId="{42479651-97AB-42A2-A7A2-334D50245594}" destId="{F3B29732-B93D-459E-B485-F84574689274}" srcOrd="0" destOrd="6" presId="urn:microsoft.com/office/officeart/2005/8/layout/hList1"/>
    <dgm:cxn modelId="{2205A8C9-AF1A-410F-992F-6E28310EFCA2}" srcId="{B3CAE9FF-4783-4904-8364-FAC059B8AF5B}" destId="{871AB246-6549-418C-82F2-BA5BB8555C0D}" srcOrd="9" destOrd="0" parTransId="{C0EEA86A-D5F9-4094-B2DA-08A464C9BB3E}" sibTransId="{F69C1D16-CCE5-4CC5-A6C7-8A9531725A1A}"/>
    <dgm:cxn modelId="{61445E99-FAA5-4597-9A5E-310F6BD7A1D0}" srcId="{CB37DF8A-7C7C-4C1B-B2D6-571E48FF2BDD}" destId="{AF992B51-61A9-4FF3-A183-1D7AB5E51A7A}" srcOrd="9" destOrd="0" parTransId="{B94B1C7F-9E1C-4571-9488-9BC4E0F1616F}" sibTransId="{C1148C85-CA03-4AB4-9548-E86637F4A268}"/>
    <dgm:cxn modelId="{7FADD4BC-AA46-457F-8079-DC6124034412}" type="presOf" srcId="{C0476F83-8F7F-4D7A-A269-E2ADEC8319BF}" destId="{F3B29732-B93D-459E-B485-F84574689274}" srcOrd="0" destOrd="7" presId="urn:microsoft.com/office/officeart/2005/8/layout/hList1"/>
    <dgm:cxn modelId="{7ECA639A-68CC-4F0B-A3A1-C8D44F75B484}" type="presOf" srcId="{C0F41909-9729-421C-B507-96C46B3096D0}" destId="{38E18726-A81C-4264-A704-86B54DFE9EA4}" srcOrd="0" destOrd="1" presId="urn:microsoft.com/office/officeart/2005/8/layout/hList1"/>
    <dgm:cxn modelId="{D40D3BAF-07B2-4E75-9EAE-DE4C00D0E0D8}" type="presOf" srcId="{48052B4D-8498-4DF2-8F9A-8177B981ACFC}" destId="{38E18726-A81C-4264-A704-86B54DFE9EA4}" srcOrd="0" destOrd="13" presId="urn:microsoft.com/office/officeart/2005/8/layout/hList1"/>
    <dgm:cxn modelId="{642D88CE-753C-4445-AD89-DF136FD348D3}" type="presOf" srcId="{5131B694-9BD1-431C-A46B-6C5DFDCD3959}" destId="{38E18726-A81C-4264-A704-86B54DFE9EA4}" srcOrd="0" destOrd="8" presId="urn:microsoft.com/office/officeart/2005/8/layout/hList1"/>
    <dgm:cxn modelId="{E22DD6A5-84B2-48AA-8767-7A8EE9AF54AB}" srcId="{CB37DF8A-7C7C-4C1B-B2D6-571E48FF2BDD}" destId="{0B09FAD9-A42C-44C6-A355-95BE4E08910C}" srcOrd="8" destOrd="0" parTransId="{3F3EBB1F-0749-4098-93C2-6FAC16DD21FC}" sibTransId="{21C151B3-0CE4-4F0C-9843-841D31836770}"/>
    <dgm:cxn modelId="{7F69B571-777C-4F0D-9581-519DB059FD9D}" type="presOf" srcId="{165CD7B9-69D5-47E3-9FDE-1C49895DA850}" destId="{BD8AC0BE-7304-4102-B9E8-395EA431E928}" srcOrd="0" destOrd="0" presId="urn:microsoft.com/office/officeart/2005/8/layout/hList1"/>
    <dgm:cxn modelId="{AF328131-AD9D-4979-9153-7EAF15654D88}" type="presOf" srcId="{6E865040-5446-4597-B158-6BD1EECE105A}" destId="{F3B29732-B93D-459E-B485-F84574689274}" srcOrd="0" destOrd="5" presId="urn:microsoft.com/office/officeart/2005/8/layout/hList1"/>
    <dgm:cxn modelId="{B5DDA2D3-C8A2-4196-9BD5-9EFD28E22C59}" srcId="{550504F5-FE05-4EE2-8B61-8EA7700737D4}" destId="{B3CAE9FF-4783-4904-8364-FAC059B8AF5B}" srcOrd="2" destOrd="0" parTransId="{7557EB81-3027-44EB-83DC-F74221F82000}" sibTransId="{1ED5F459-6E3C-47D5-A3D9-CBC2484EF03A}"/>
    <dgm:cxn modelId="{CC9246DF-2113-48AA-ACF8-E58FFB0C2313}" type="presOf" srcId="{550504F5-FE05-4EE2-8B61-8EA7700737D4}" destId="{3B555B3B-4C3F-43C8-A89D-73DE96453307}" srcOrd="0" destOrd="0" presId="urn:microsoft.com/office/officeart/2005/8/layout/hList1"/>
    <dgm:cxn modelId="{B640437C-0B51-4B85-8995-B80A95FF7E4C}" srcId="{CB37DF8A-7C7C-4C1B-B2D6-571E48FF2BDD}" destId="{5FCDAA36-A1B7-40A6-B1BC-10063E1C2795}" srcOrd="2" destOrd="0" parTransId="{02F7DAE3-5874-43F9-8DB1-619AB8C5C107}" sibTransId="{8450AA0E-68A8-4E8D-954A-95CA71F2E838}"/>
    <dgm:cxn modelId="{D97C6C37-9005-4670-B6EE-2B422389F2CA}" srcId="{CB37DF8A-7C7C-4C1B-B2D6-571E48FF2BDD}" destId="{7E25F6D7-39F8-4B3F-A769-A69E6A63B239}" srcOrd="3" destOrd="0" parTransId="{FA327B3D-0C0F-499C-9D65-0D7D741B403E}" sibTransId="{54256D10-0D5A-46A6-A60D-55EFCAD8E9D3}"/>
    <dgm:cxn modelId="{E275B53D-E4F3-403F-A1A7-1FC60DD5674A}" srcId="{B3CAE9FF-4783-4904-8364-FAC059B8AF5B}" destId="{48052B4D-8498-4DF2-8F9A-8177B981ACFC}" srcOrd="13" destOrd="0" parTransId="{96559F59-6DF3-4597-9FDE-35E17F069748}" sibTransId="{EA13B4ED-B1EB-4338-86EE-CFC2CD1DDAF5}"/>
    <dgm:cxn modelId="{9E547621-FE0D-4D21-8E69-D937829D6267}" type="presOf" srcId="{7E25F6D7-39F8-4B3F-A769-A69E6A63B239}" destId="{BD8AC0BE-7304-4102-B9E8-395EA431E928}" srcOrd="0" destOrd="3" presId="urn:microsoft.com/office/officeart/2005/8/layout/hList1"/>
    <dgm:cxn modelId="{C794BD36-B5EF-472D-BE5C-54743D78F56B}" type="presOf" srcId="{404A4F37-5E0C-4B66-9296-919393EA1F05}" destId="{F3B29732-B93D-459E-B485-F84574689274}" srcOrd="0" destOrd="3" presId="urn:microsoft.com/office/officeart/2005/8/layout/hList1"/>
    <dgm:cxn modelId="{3BD63D1D-180C-4E89-A52C-AC24C2F6C136}" srcId="{B3CAE9FF-4783-4904-8364-FAC059B8AF5B}" destId="{96BFF2CA-EDFD-49E9-8B0D-A77C773FDD7D}" srcOrd="7" destOrd="0" parTransId="{D564F4AB-221F-448A-94D9-6F5FC0E87703}" sibTransId="{38AB4049-9FAB-43EB-A744-28678E227728}"/>
    <dgm:cxn modelId="{92BBAE1E-711B-4B4B-A94E-131BC4F48938}" srcId="{B3CAE9FF-4783-4904-8364-FAC059B8AF5B}" destId="{3F6912AE-C66A-41A4-A023-F05E831A488F}" srcOrd="5" destOrd="0" parTransId="{3C1FD45D-21C3-4B76-B460-D08220E7F584}" sibTransId="{52A6CBE9-ACBD-49EF-B63D-F0B774AA9843}"/>
    <dgm:cxn modelId="{AAD43050-EE1E-438E-A2B3-AF60CD1B6C2F}" srcId="{CB37DF8A-7C7C-4C1B-B2D6-571E48FF2BDD}" destId="{B2EE0643-13DF-4AD3-8076-47BCBF7C19E6}" srcOrd="5" destOrd="0" parTransId="{14DFEEB2-E9B8-4D05-ABE1-9F8780098E2E}" sibTransId="{D31FF93C-AF80-4FF3-9D3F-4E96DE81083D}"/>
    <dgm:cxn modelId="{C2CA663C-88E4-4CB3-9E1D-6CE6477FFEA2}" srcId="{B3CAE9FF-4783-4904-8364-FAC059B8AF5B}" destId="{0F873328-DBEB-4F13-8646-E420D147A2FA}" srcOrd="6" destOrd="0" parTransId="{30728908-B166-47BC-9603-E939AF241B88}" sibTransId="{91E0B137-F97F-4F92-AF74-D53F75E6DD5D}"/>
    <dgm:cxn modelId="{4497428B-AF7A-4C5E-8319-B6ADFE3F0961}" type="presOf" srcId="{0483A124-D4BC-482E-A7CC-F3B9E9B45295}" destId="{38E18726-A81C-4264-A704-86B54DFE9EA4}" srcOrd="0" destOrd="0" presId="urn:microsoft.com/office/officeart/2005/8/layout/hList1"/>
    <dgm:cxn modelId="{9FF07AB1-5AB4-46BC-A834-950E6175BF86}" type="presOf" srcId="{5FCDAA36-A1B7-40A6-B1BC-10063E1C2795}" destId="{BD8AC0BE-7304-4102-B9E8-395EA431E928}" srcOrd="0" destOrd="2" presId="urn:microsoft.com/office/officeart/2005/8/layout/hList1"/>
    <dgm:cxn modelId="{6B393E39-D9B8-4FD5-B0D1-0785EE58EF00}" type="presOf" srcId="{6B42CDF1-CAD1-46AD-83E9-97D1C7448A7E}" destId="{BD8AC0BE-7304-4102-B9E8-395EA431E928}" srcOrd="0" destOrd="7" presId="urn:microsoft.com/office/officeart/2005/8/layout/hList1"/>
    <dgm:cxn modelId="{13EFFA9F-3E2A-47E9-8469-6F8126BF554A}" type="presOf" srcId="{23D12297-07BB-4688-812F-965617F98199}" destId="{38E18726-A81C-4264-A704-86B54DFE9EA4}" srcOrd="0" destOrd="4" presId="urn:microsoft.com/office/officeart/2005/8/layout/hList1"/>
    <dgm:cxn modelId="{5B8B8455-B6B5-4371-9088-80C900FAE309}" srcId="{CB37DF8A-7C7C-4C1B-B2D6-571E48FF2BDD}" destId="{165CD7B9-69D5-47E3-9FDE-1C49895DA850}" srcOrd="0" destOrd="0" parTransId="{78F2C8C6-B24C-43B6-9927-B743DB8EE757}" sibTransId="{BD8F5AEF-A0EA-4433-89CD-9C706A2D513E}"/>
    <dgm:cxn modelId="{99D4FB78-C131-498F-AA95-112D6297908B}" type="presOf" srcId="{AE97895C-A8EB-4873-B205-B2298B01CCC0}" destId="{B5F07B22-7609-489D-AED6-87BB18D229B6}" srcOrd="0" destOrd="0" presId="urn:microsoft.com/office/officeart/2005/8/layout/hList1"/>
    <dgm:cxn modelId="{54CE50A5-CDB3-4842-80A5-7FDA8769953E}" srcId="{AE97895C-A8EB-4873-B205-B2298B01CCC0}" destId="{6E865040-5446-4597-B158-6BD1EECE105A}" srcOrd="5" destOrd="0" parTransId="{7B9BD489-4FDC-42F8-A5A7-7E211CC72F4A}" sibTransId="{BA472848-C244-48BC-89D0-67EDBD31B286}"/>
    <dgm:cxn modelId="{22A6F840-A43A-43D8-A896-B21FA40442C6}" srcId="{AE97895C-A8EB-4873-B205-B2298B01CCC0}" destId="{404A4F37-5E0C-4B66-9296-919393EA1F05}" srcOrd="3" destOrd="0" parTransId="{8281B324-4CDE-4556-B569-12F4D4DE8718}" sibTransId="{7174A1EF-13F1-4FB8-A332-5239C54E715B}"/>
    <dgm:cxn modelId="{F2840493-9F7B-4AA5-B06E-875B3E0B5C90}" srcId="{AE97895C-A8EB-4873-B205-B2298B01CCC0}" destId="{29AB297F-3DB5-47CD-908D-93B28E4EC4A3}" srcOrd="0" destOrd="0" parTransId="{0B01B4C8-94F9-408C-85C7-CF00BCC9C134}" sibTransId="{686CB913-BBB6-46E3-BCE4-285F9C39C47E}"/>
    <dgm:cxn modelId="{34DD5534-7A9F-40B5-8572-E94EFB54E2F4}" srcId="{B3CAE9FF-4783-4904-8364-FAC059B8AF5B}" destId="{73964DEC-F2CE-4276-AC1D-63B3B2C207F9}" srcOrd="3" destOrd="0" parTransId="{FE93C13E-EAE2-4980-97D0-308EE1B2E127}" sibTransId="{C0707579-6080-4DC6-ABBF-95455A08654C}"/>
    <dgm:cxn modelId="{3FD0F609-A925-4FC2-8BD8-75FCCF4875C7}" srcId="{B3CAE9FF-4783-4904-8364-FAC059B8AF5B}" destId="{8E863EF0-6160-4B45-9689-4E08F26AEC42}" srcOrd="2" destOrd="0" parTransId="{85CB2B38-4479-4BD4-8841-99E7BEFA8C9D}" sibTransId="{448CE407-4743-4F0D-8855-EC6AB2E5FAD6}"/>
    <dgm:cxn modelId="{7F9DF063-1F5B-4440-A56F-0382D6061209}" srcId="{B3CAE9FF-4783-4904-8364-FAC059B8AF5B}" destId="{0483A124-D4BC-482E-A7CC-F3B9E9B45295}" srcOrd="0" destOrd="0" parTransId="{666A8619-8CFC-47DB-ACB9-74E27D16A586}" sibTransId="{708AFEB5-51BB-417A-A63B-756BA71A3257}"/>
    <dgm:cxn modelId="{5E8415AD-BAC3-4730-818A-0C455BD18216}" type="presOf" srcId="{57196535-0CEC-4968-90BA-727737B87016}" destId="{BD8AC0BE-7304-4102-B9E8-395EA431E928}" srcOrd="0" destOrd="1" presId="urn:microsoft.com/office/officeart/2005/8/layout/hList1"/>
    <dgm:cxn modelId="{095DC7B5-66E8-46AF-B30F-365FDF0D5601}" type="presOf" srcId="{0F873328-DBEB-4F13-8646-E420D147A2FA}" destId="{38E18726-A81C-4264-A704-86B54DFE9EA4}" srcOrd="0" destOrd="6" presId="urn:microsoft.com/office/officeart/2005/8/layout/hList1"/>
    <dgm:cxn modelId="{93D577DF-B20B-4613-9DDB-CB2B600B3FE7}" srcId="{CB37DF8A-7C7C-4C1B-B2D6-571E48FF2BDD}" destId="{F2F62CF7-3A8E-4D4C-963F-B4718D21F4D3}" srcOrd="6" destOrd="0" parTransId="{C7BE2EF1-4632-4975-BC48-AC1B5CB12C17}" sibTransId="{DFFE8C7F-FEC3-46D3-B1E6-DD4BB4A1B203}"/>
    <dgm:cxn modelId="{29388A39-60F0-443F-87EB-436C9A87CE05}" type="presOf" srcId="{7F92091B-2C0B-4008-A6BF-51018E719AC0}" destId="{BD8AC0BE-7304-4102-B9E8-395EA431E928}" srcOrd="0" destOrd="4" presId="urn:microsoft.com/office/officeart/2005/8/layout/hList1"/>
    <dgm:cxn modelId="{AC2FB6BE-A172-4DF0-87CF-FF742217FAF2}" type="presOf" srcId="{7EF395CF-236E-4A44-9350-84C08F528F31}" destId="{38E18726-A81C-4264-A704-86B54DFE9EA4}" srcOrd="0" destOrd="10" presId="urn:microsoft.com/office/officeart/2005/8/layout/hList1"/>
    <dgm:cxn modelId="{263A7D61-BDD5-4442-9FE1-98F71314F179}" type="presOf" srcId="{CB37DF8A-7C7C-4C1B-B2D6-571E48FF2BDD}" destId="{825411CA-AE2C-4D9A-BD82-3DB1E80AA236}" srcOrd="0" destOrd="0" presId="urn:microsoft.com/office/officeart/2005/8/layout/hList1"/>
    <dgm:cxn modelId="{437482C7-AD1D-4E25-A4D7-6B301D73AF4C}" type="presOf" srcId="{3C730484-A806-49D0-A913-949A2388CC2B}" destId="{F3B29732-B93D-459E-B485-F84574689274}" srcOrd="0" destOrd="1" presId="urn:microsoft.com/office/officeart/2005/8/layout/hList1"/>
    <dgm:cxn modelId="{A2D6DE06-1CCA-427E-9413-2F14E5F2C15B}" srcId="{AE97895C-A8EB-4873-B205-B2298B01CCC0}" destId="{0910415A-1E6D-466B-A082-1E62B587BD7F}" srcOrd="4" destOrd="0" parTransId="{4CCB1980-3803-4A81-9593-71D549D9A0BB}" sibTransId="{01009D88-A9C7-43F2-8223-288B1E22A7F4}"/>
    <dgm:cxn modelId="{0200D166-579E-4C1C-AE6D-7503769A7F7F}" srcId="{AE97895C-A8EB-4873-B205-B2298B01CCC0}" destId="{C0476F83-8F7F-4D7A-A269-E2ADEC8319BF}" srcOrd="7" destOrd="0" parTransId="{7DEF40A3-FA99-4B41-B9EC-FF4385B8DBE4}" sibTransId="{69A03AD9-AC88-4EF0-823A-0D9F3FBB6251}"/>
    <dgm:cxn modelId="{CE898E58-4239-4381-8952-F700B1693450}" srcId="{B3CAE9FF-4783-4904-8364-FAC059B8AF5B}" destId="{23D12297-07BB-4688-812F-965617F98199}" srcOrd="4" destOrd="0" parTransId="{6C1FD7B0-2CC7-4565-B97C-A123C385FB6E}" sibTransId="{D3521ECE-E5F6-47D5-8FB1-D06D0397EE0A}"/>
    <dgm:cxn modelId="{1007E7ED-7890-4BDF-8304-A29E45EECBD4}" type="presOf" srcId="{B3CAE9FF-4783-4904-8364-FAC059B8AF5B}" destId="{F8666494-7FDF-4024-B805-DC0E2B654445}" srcOrd="0" destOrd="0" presId="urn:microsoft.com/office/officeart/2005/8/layout/hList1"/>
    <dgm:cxn modelId="{EFFC0010-1DC3-4166-9853-8CFE8610B862}" type="presOf" srcId="{F2F62CF7-3A8E-4D4C-963F-B4718D21F4D3}" destId="{BD8AC0BE-7304-4102-B9E8-395EA431E928}" srcOrd="0" destOrd="6" presId="urn:microsoft.com/office/officeart/2005/8/layout/hList1"/>
    <dgm:cxn modelId="{D89C8573-B79B-4AD5-83F7-AB6AB79F060C}" type="presOf" srcId="{0910415A-1E6D-466B-A082-1E62B587BD7F}" destId="{F3B29732-B93D-459E-B485-F84574689274}" srcOrd="0" destOrd="4" presId="urn:microsoft.com/office/officeart/2005/8/layout/hList1"/>
    <dgm:cxn modelId="{44D7535F-FA5F-473A-B97E-5C879101B2D4}" srcId="{B3CAE9FF-4783-4904-8364-FAC059B8AF5B}" destId="{C6A0549D-39B6-410B-8EAB-79F2D97F2DAF}" srcOrd="11" destOrd="0" parTransId="{CD6F317A-E16F-4005-AD38-F6DB63C402AA}" sibTransId="{2C8E42B3-E93E-4602-93C2-610F36BF8A92}"/>
    <dgm:cxn modelId="{832815FF-5308-4EC9-8E6B-778523C5BAF3}" type="presOf" srcId="{0B09FAD9-A42C-44C6-A355-95BE4E08910C}" destId="{BD8AC0BE-7304-4102-B9E8-395EA431E928}" srcOrd="0" destOrd="8" presId="urn:microsoft.com/office/officeart/2005/8/layout/hList1"/>
    <dgm:cxn modelId="{4EF0DE78-E811-4584-B13C-4CD6C552274F}" srcId="{550504F5-FE05-4EE2-8B61-8EA7700737D4}" destId="{AE97895C-A8EB-4873-B205-B2298B01CCC0}" srcOrd="0" destOrd="0" parTransId="{B1EE4394-23DE-4B51-A042-09230286DE8E}" sibTransId="{C2724B02-65B7-413D-8865-3D5A8F7BD5C2}"/>
    <dgm:cxn modelId="{17A2294B-F30E-4C27-B9E3-E62DD9396064}" type="presOf" srcId="{419DDD00-BF1F-492C-AFD8-EE570D976959}" destId="{38E18726-A81C-4264-A704-86B54DFE9EA4}" srcOrd="0" destOrd="12" presId="urn:microsoft.com/office/officeart/2005/8/layout/hList1"/>
    <dgm:cxn modelId="{F977DA80-8091-4DB6-9769-30E68CF1613F}" type="presOf" srcId="{6565ACBD-69B4-4912-8EE5-0CDBA7C00AEA}" destId="{F3B29732-B93D-459E-B485-F84574689274}" srcOrd="0" destOrd="2" presId="urn:microsoft.com/office/officeart/2005/8/layout/hList1"/>
    <dgm:cxn modelId="{9CAB1B7A-7332-43A8-96D7-BD3BAB8F98B2}" srcId="{CB37DF8A-7C7C-4C1B-B2D6-571E48FF2BDD}" destId="{57196535-0CEC-4968-90BA-727737B87016}" srcOrd="1" destOrd="0" parTransId="{15B0D1DD-45C1-4900-A0AF-AAE031EA2359}" sibTransId="{A2C4BE81-2336-4DC3-A96B-AC5A079FE497}"/>
    <dgm:cxn modelId="{05940A7B-D415-4722-9E03-5A6376A0A38B}" type="presParOf" srcId="{3B555B3B-4C3F-43C8-A89D-73DE96453307}" destId="{A1062C7C-6DCD-4B76-BA16-AA4FFA474A2A}" srcOrd="0" destOrd="0" presId="urn:microsoft.com/office/officeart/2005/8/layout/hList1"/>
    <dgm:cxn modelId="{332ACA01-7C66-49F6-BBAF-B501A0CD05A1}" type="presParOf" srcId="{A1062C7C-6DCD-4B76-BA16-AA4FFA474A2A}" destId="{B5F07B22-7609-489D-AED6-87BB18D229B6}" srcOrd="0" destOrd="0" presId="urn:microsoft.com/office/officeart/2005/8/layout/hList1"/>
    <dgm:cxn modelId="{10B0D0C3-2B83-4453-A102-52004978F7F5}" type="presParOf" srcId="{A1062C7C-6DCD-4B76-BA16-AA4FFA474A2A}" destId="{F3B29732-B93D-459E-B485-F84574689274}" srcOrd="1" destOrd="0" presId="urn:microsoft.com/office/officeart/2005/8/layout/hList1"/>
    <dgm:cxn modelId="{9BD8938D-C860-4101-AEE7-66CAC7203AD4}" type="presParOf" srcId="{3B555B3B-4C3F-43C8-A89D-73DE96453307}" destId="{EBE5402C-CA9F-4B3D-909F-CC169A6E4072}" srcOrd="1" destOrd="0" presId="urn:microsoft.com/office/officeart/2005/8/layout/hList1"/>
    <dgm:cxn modelId="{74D53D02-896E-472E-BA5E-1C4F322EE7A8}" type="presParOf" srcId="{3B555B3B-4C3F-43C8-A89D-73DE96453307}" destId="{8CF91415-8B5C-44F4-888E-47394898621C}" srcOrd="2" destOrd="0" presId="urn:microsoft.com/office/officeart/2005/8/layout/hList1"/>
    <dgm:cxn modelId="{ABB2CF40-31E7-45AC-9763-9CB72D01BD94}" type="presParOf" srcId="{8CF91415-8B5C-44F4-888E-47394898621C}" destId="{825411CA-AE2C-4D9A-BD82-3DB1E80AA236}" srcOrd="0" destOrd="0" presId="urn:microsoft.com/office/officeart/2005/8/layout/hList1"/>
    <dgm:cxn modelId="{241337E2-2EC1-4E11-B41A-7341C27334E1}" type="presParOf" srcId="{8CF91415-8B5C-44F4-888E-47394898621C}" destId="{BD8AC0BE-7304-4102-B9E8-395EA431E928}" srcOrd="1" destOrd="0" presId="urn:microsoft.com/office/officeart/2005/8/layout/hList1"/>
    <dgm:cxn modelId="{F31B1DFD-6758-4C40-8DB1-634CD9759D53}" type="presParOf" srcId="{3B555B3B-4C3F-43C8-A89D-73DE96453307}" destId="{31F0A878-3635-421B-9EB6-033B74371347}" srcOrd="3" destOrd="0" presId="urn:microsoft.com/office/officeart/2005/8/layout/hList1"/>
    <dgm:cxn modelId="{EB7EB10A-19D9-4789-B3B3-9FBD4199D0D2}" type="presParOf" srcId="{3B555B3B-4C3F-43C8-A89D-73DE96453307}" destId="{CEBBAAB7-EBA5-4126-A5AC-882305052198}" srcOrd="4" destOrd="0" presId="urn:microsoft.com/office/officeart/2005/8/layout/hList1"/>
    <dgm:cxn modelId="{6D631DC3-FAF9-4623-BE60-8D3527090DAA}" type="presParOf" srcId="{CEBBAAB7-EBA5-4126-A5AC-882305052198}" destId="{F8666494-7FDF-4024-B805-DC0E2B654445}" srcOrd="0" destOrd="0" presId="urn:microsoft.com/office/officeart/2005/8/layout/hList1"/>
    <dgm:cxn modelId="{3FC8669F-B2AD-4EBB-82D7-C2D7EBC14D24}" type="presParOf" srcId="{CEBBAAB7-EBA5-4126-A5AC-882305052198}" destId="{38E18726-A81C-4264-A704-86B54DFE9EA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8C6491-0BCB-49C9-A236-456AAC74CAA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EE4D16-24C6-4733-80F2-46677F615F59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Flat Fee</a:t>
          </a:r>
        </a:p>
      </dgm:t>
    </dgm:pt>
    <dgm:pt modelId="{A5D92E89-6B71-4CEB-8886-8591B86032ED}" type="parTrans" cxnId="{25B8D189-C7FD-48B6-8371-42FF81E58AC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CF4DBA-98DE-4095-908B-D72B20DF4536}" type="sibTrans" cxnId="{25B8D189-C7FD-48B6-8371-42FF81E58AC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F64D9B-A7E2-45B7-BF1B-D1691AA7F7FA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Risk/Revenue Share</a:t>
          </a:r>
        </a:p>
      </dgm:t>
    </dgm:pt>
    <dgm:pt modelId="{02062A29-6D4A-4C4A-B160-72C9586BC5CD}" type="parTrans" cxnId="{55307F1C-D619-484C-A9FF-96A87E57B51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47562B-9166-4E70-A8A2-2564B53D2C78}" type="sibTrans" cxnId="{55307F1C-D619-484C-A9FF-96A87E57B51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80B61F-D36E-4202-94F5-0478FBD78F7E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Privatized Operations</a:t>
          </a:r>
        </a:p>
      </dgm:t>
    </dgm:pt>
    <dgm:pt modelId="{D0A6C88F-97B5-41E1-82C5-A51A8DE5D50F}" type="parTrans" cxnId="{6F4E72CB-192A-446E-95E4-BF436F319EA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D733FB-5742-47B2-9B4F-533AEB690BE0}" type="sibTrans" cxnId="{6F4E72CB-192A-446E-95E4-BF436F319EA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61C4D7-1AC4-413C-9AF1-C3D3D15A9BBE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Time and Management</a:t>
          </a:r>
        </a:p>
      </dgm:t>
    </dgm:pt>
    <dgm:pt modelId="{DE9A76A9-5A36-4042-A2C8-991ED78C6EAA}" type="parTrans" cxnId="{2B5E5E78-B37C-4C63-8D2A-67E92EF630B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B644AF-8596-4795-83F2-7BCEB984A518}" type="sibTrans" cxnId="{2B5E5E78-B37C-4C63-8D2A-67E92EF630B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48FE29-1D8A-42B4-8ABD-2727E4B9594C}">
      <dgm:prSet phldrT="[Text]" custT="1"/>
      <dgm:spPr/>
      <dgm:t>
        <a:bodyPr/>
        <a:lstStyle/>
        <a:p>
          <a:r>
            <a:rPr lang="en-US" sz="1100">
              <a:latin typeface="Times New Roman" panose="02020603050405020304" pitchFamily="18" charset="0"/>
              <a:cs typeface="Times New Roman" panose="02020603050405020304" pitchFamily="18" charset="0"/>
            </a:rPr>
            <a:t>System owner pays flat fee for operations based on size. </a:t>
          </a:r>
        </a:p>
      </dgm:t>
    </dgm:pt>
    <dgm:pt modelId="{25C68D25-2230-4179-AB54-12D5E8BD2BB3}" type="parTrans" cxnId="{E6DB9E38-2CC8-485A-BD6E-BB5DD70C06E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4EFE1A-CD0C-442A-9EA8-567CBBA59087}" type="sibTrans" cxnId="{E6DB9E38-2CC8-485A-BD6E-BB5DD70C06E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5174EE-2D32-436F-9205-B991C8318E2F}">
      <dgm:prSet phldrT="[Text]" custT="1"/>
      <dgm:spPr/>
      <dgm:t>
        <a:bodyPr/>
        <a:lstStyle/>
        <a:p>
          <a:r>
            <a:rPr lang="en-US" sz="1100">
              <a:latin typeface="Times New Roman" panose="02020603050405020304" pitchFamily="18" charset="0"/>
              <a:cs typeface="Times New Roman" panose="02020603050405020304" pitchFamily="18" charset="0"/>
            </a:rPr>
            <a:t>System owner pays actual costs of operations plus management fee. </a:t>
          </a:r>
        </a:p>
      </dgm:t>
    </dgm:pt>
    <dgm:pt modelId="{768E5CF1-AE05-46AE-B52C-A359B5934F92}" type="parTrans" cxnId="{CE30F53C-7C48-408D-9964-DD6CC05F8B3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AD8AC3-11FB-45BD-9FD6-46CA83AB16DF}" type="sibTrans" cxnId="{CE30F53C-7C48-408D-9964-DD6CC05F8B3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5EEE09-0D95-4DD6-922D-9CE89BD7F9BF}">
      <dgm:prSet phldrT="[Text]" custT="1"/>
      <dgm:spPr/>
      <dgm:t>
        <a:bodyPr/>
        <a:lstStyle/>
        <a:p>
          <a:r>
            <a:rPr lang="en-US" sz="1100">
              <a:latin typeface="Times New Roman" panose="02020603050405020304" pitchFamily="18" charset="0"/>
              <a:cs typeface="Times New Roman" panose="02020603050405020304" pitchFamily="18" charset="0"/>
            </a:rPr>
            <a:t>Owner and operator share revenue and risk.</a:t>
          </a:r>
        </a:p>
      </dgm:t>
    </dgm:pt>
    <dgm:pt modelId="{CBEF13BD-DC29-4EF0-A218-5B212F1C616E}" type="parTrans" cxnId="{A44B44B5-787A-4CE5-8608-30C243A1A21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3503B6-2A34-4A8C-A78D-D48B0FC75654}" type="sibTrans" cxnId="{A44B44B5-787A-4CE5-8608-30C243A1A21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2FB0AD-05AD-4FC4-9712-A0FDCF371D26}">
      <dgm:prSet phldrT="[Text]" custT="1"/>
      <dgm:spPr/>
      <dgm:t>
        <a:bodyPr/>
        <a:lstStyle/>
        <a:p>
          <a:r>
            <a:rPr lang="en-US" sz="1100">
              <a:latin typeface="Times New Roman" panose="02020603050405020304" pitchFamily="18" charset="0"/>
              <a:cs typeface="Times New Roman" panose="02020603050405020304" pitchFamily="18" charset="0"/>
            </a:rPr>
            <a:t>Operator takes full responsibility for operations costs. </a:t>
          </a:r>
        </a:p>
      </dgm:t>
    </dgm:pt>
    <dgm:pt modelId="{B3666CD2-4683-44C7-B705-7B07EFD4806C}" type="parTrans" cxnId="{62D23877-0691-4B52-9C68-E9D3343FE26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992DA1-6A37-465C-8508-2528E62D597C}" type="sibTrans" cxnId="{62D23877-0691-4B52-9C68-E9D3343FE26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D71D6F-E1A4-44F3-812A-A874F41342D5}">
      <dgm:prSet phldrT="[Text]" custT="1"/>
      <dgm:spPr/>
      <dgm:t>
        <a:bodyPr/>
        <a:lstStyle/>
        <a:p>
          <a:r>
            <a:rPr lang="en-US" sz="1100">
              <a:latin typeface="Times New Roman" panose="02020603050405020304" pitchFamily="18" charset="0"/>
              <a:cs typeface="Times New Roman" panose="02020603050405020304" pitchFamily="18" charset="0"/>
            </a:rPr>
            <a:t>Revenue remains with owner. </a:t>
          </a:r>
        </a:p>
      </dgm:t>
    </dgm:pt>
    <dgm:pt modelId="{E05A2487-273C-45B2-A7CF-797C80CEFCF2}" type="parTrans" cxnId="{10DFB526-902A-4105-9412-5F22467A588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7793AC-A868-43FA-80FD-ABC683F62959}" type="sibTrans" cxnId="{10DFB526-902A-4105-9412-5F22467A588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AAB754-BE19-4D13-8DCB-D37956AC655D}">
      <dgm:prSet phldrT="[Text]" custT="1"/>
      <dgm:spPr/>
      <dgm:t>
        <a:bodyPr/>
        <a:lstStyle/>
        <a:p>
          <a:r>
            <a:rPr lang="en-US" sz="1100">
              <a:latin typeface="Times New Roman" panose="02020603050405020304" pitchFamily="18" charset="0"/>
              <a:cs typeface="Times New Roman" panose="02020603050405020304" pitchFamily="18" charset="0"/>
            </a:rPr>
            <a:t>Owner retains full decision making authority. </a:t>
          </a:r>
        </a:p>
      </dgm:t>
    </dgm:pt>
    <dgm:pt modelId="{78BFFB49-8D4F-4E8A-9159-F8B90335D5A2}" type="parTrans" cxnId="{184B271D-96EE-4423-9FD1-62FEBA68A33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465BB3-AA62-4749-9BD2-F81EA9D61698}" type="sibTrans" cxnId="{184B271D-96EE-4423-9FD1-62FEBA68A33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069748-34A1-4D12-9EA7-C510DA684613}">
      <dgm:prSet phldrT="[Text]" custT="1"/>
      <dgm:spPr/>
      <dgm:t>
        <a:bodyPr/>
        <a:lstStyle/>
        <a:p>
          <a:r>
            <a:rPr lang="en-US" sz="1100">
              <a:latin typeface="Times New Roman" panose="02020603050405020304" pitchFamily="18" charset="0"/>
              <a:cs typeface="Times New Roman" panose="02020603050405020304" pitchFamily="18" charset="0"/>
            </a:rPr>
            <a:t>Revenue remains with owner. </a:t>
          </a:r>
        </a:p>
      </dgm:t>
    </dgm:pt>
    <dgm:pt modelId="{E00FF100-F2FF-47AB-ABC4-67A2AD61CAA7}" type="parTrans" cxnId="{057D39AF-B90B-4B38-975A-BF2ABD78559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BCBF1F-3FF2-4694-9E46-3F86CB27F624}" type="sibTrans" cxnId="{057D39AF-B90B-4B38-975A-BF2ABD78559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D34D60-C673-49CF-A89F-FAC81B54F22B}">
      <dgm:prSet phldrT="[Text]" custT="1"/>
      <dgm:spPr/>
      <dgm:t>
        <a:bodyPr/>
        <a:lstStyle/>
        <a:p>
          <a:r>
            <a:rPr lang="en-US" sz="1100">
              <a:latin typeface="Times New Roman" panose="02020603050405020304" pitchFamily="18" charset="0"/>
              <a:cs typeface="Times New Roman" panose="02020603050405020304" pitchFamily="18" charset="0"/>
            </a:rPr>
            <a:t>Owner has near full decision making authority.</a:t>
          </a:r>
        </a:p>
      </dgm:t>
    </dgm:pt>
    <dgm:pt modelId="{CCF2DF8E-39BD-4A95-83BC-B5DD913EBE4D}" type="parTrans" cxnId="{26358075-0416-4EA9-B3A0-48EB7D5938B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3AF410-C1F3-435D-A001-C3909E5C2B86}" type="sibTrans" cxnId="{26358075-0416-4EA9-B3A0-48EB7D5938B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04A404-44AC-496B-9363-9D77247CC27D}">
      <dgm:prSet phldrT="[Text]" custT="1"/>
      <dgm:spPr/>
      <dgm:t>
        <a:bodyPr/>
        <a:lstStyle/>
        <a:p>
          <a:r>
            <a:rPr lang="en-US" sz="1100">
              <a:latin typeface="Times New Roman" panose="02020603050405020304" pitchFamily="18" charset="0"/>
              <a:cs typeface="Times New Roman" panose="02020603050405020304" pitchFamily="18" charset="0"/>
            </a:rPr>
            <a:t>Owner and operator share decisions.</a:t>
          </a:r>
        </a:p>
      </dgm:t>
    </dgm:pt>
    <dgm:pt modelId="{5AE4A6BC-8300-4E64-AE5B-C9639199CAA6}" type="parTrans" cxnId="{3425F315-5AFC-45D7-8748-2D45AA05D34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EF5B9A-D3B2-4B7C-B98B-DE956F7D930D}" type="sibTrans" cxnId="{3425F315-5AFC-45D7-8748-2D45AA05D34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C0E2AE-91DA-43B4-B374-86C1697ABC33}">
      <dgm:prSet phldrT="[Text]" custT="1"/>
      <dgm:spPr/>
      <dgm:t>
        <a:bodyPr/>
        <a:lstStyle/>
        <a:p>
          <a:r>
            <a:rPr lang="en-US" sz="1100">
              <a:latin typeface="Times New Roman" panose="02020603050405020304" pitchFamily="18" charset="0"/>
              <a:cs typeface="Times New Roman" panose="02020603050405020304" pitchFamily="18" charset="0"/>
            </a:rPr>
            <a:t>Operator keeps majority of revenue.</a:t>
          </a:r>
        </a:p>
      </dgm:t>
    </dgm:pt>
    <dgm:pt modelId="{F9F5F880-B1A7-430F-AB9E-A7C912F1B2F9}" type="parTrans" cxnId="{D71C1546-5446-4C47-B2DE-DD5947B9526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CABDF7-5E31-4877-B540-A6C95DEF22BD}" type="sibTrans" cxnId="{D71C1546-5446-4C47-B2DE-DD5947B9526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AAC29A-CDDF-48E6-AE81-C81FA9D300B9}">
      <dgm:prSet phldrT="[Text]" custT="1"/>
      <dgm:spPr/>
      <dgm:t>
        <a:bodyPr/>
        <a:lstStyle/>
        <a:p>
          <a:r>
            <a:rPr lang="en-US" sz="1100">
              <a:latin typeface="Times New Roman" panose="02020603050405020304" pitchFamily="18" charset="0"/>
              <a:cs typeface="Times New Roman" panose="02020603050405020304" pitchFamily="18" charset="0"/>
            </a:rPr>
            <a:t>Operator retains decision making authority beyond contract terms.</a:t>
          </a:r>
        </a:p>
      </dgm:t>
    </dgm:pt>
    <dgm:pt modelId="{52C09BB2-9475-43A1-8589-23304E436F88}" type="parTrans" cxnId="{47387990-E683-46B5-A246-5633376B807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A7697E-D60A-46DB-9B0D-3FA9EFBD5F27}" type="sibTrans" cxnId="{47387990-E683-46B5-A246-5633376B807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CF77D2-01FF-4798-8339-F518C4AB7488}">
      <dgm:prSet phldrT="[Text]" custT="1"/>
      <dgm:spPr/>
      <dgm:t>
        <a:bodyPr/>
        <a:lstStyle/>
        <a:p>
          <a:r>
            <a:rPr lang="en-US" sz="1100">
              <a:latin typeface="Times New Roman" panose="02020603050405020304" pitchFamily="18" charset="0"/>
              <a:cs typeface="Times New Roman" panose="02020603050405020304" pitchFamily="18" charset="0"/>
            </a:rPr>
            <a:t>Operator may own  and/or be responsible for equipment</a:t>
          </a:r>
        </a:p>
      </dgm:t>
    </dgm:pt>
    <dgm:pt modelId="{864F4184-F6D0-48AD-99BA-964ED18DA05B}" type="parTrans" cxnId="{731B970D-9D03-4C53-8DB2-E7910EBEC3C2}">
      <dgm:prSet/>
      <dgm:spPr/>
      <dgm:t>
        <a:bodyPr/>
        <a:lstStyle/>
        <a:p>
          <a:endParaRPr lang="en-US"/>
        </a:p>
      </dgm:t>
    </dgm:pt>
    <dgm:pt modelId="{2A4AE936-8D4A-42E8-A633-9FAD3539E100}" type="sibTrans" cxnId="{731B970D-9D03-4C53-8DB2-E7910EBEC3C2}">
      <dgm:prSet/>
      <dgm:spPr/>
      <dgm:t>
        <a:bodyPr/>
        <a:lstStyle/>
        <a:p>
          <a:endParaRPr lang="en-US"/>
        </a:p>
      </dgm:t>
    </dgm:pt>
    <dgm:pt modelId="{399EE7AC-2DA7-4ABD-8458-1B0D9B1FDCA9}" type="pres">
      <dgm:prSet presAssocID="{388C6491-0BCB-49C9-A236-456AAC74CAA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C7884F7-4B2C-499B-B133-520BF62B597C}" type="pres">
      <dgm:prSet presAssocID="{62EE4D16-24C6-4733-80F2-46677F615F59}" presName="linNode" presStyleCnt="0"/>
      <dgm:spPr/>
    </dgm:pt>
    <dgm:pt modelId="{07E6B838-4B6E-4788-8481-CA3DC831A6D6}" type="pres">
      <dgm:prSet presAssocID="{62EE4D16-24C6-4733-80F2-46677F615F59}" presName="parentShp" presStyleLbl="node1" presStyleIdx="0" presStyleCnt="4" custScaleX="764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F0DCB5-0CC0-4502-9551-10B1CA865647}" type="pres">
      <dgm:prSet presAssocID="{62EE4D16-24C6-4733-80F2-46677F615F59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55309E-73C1-446E-AB78-EBB612713574}" type="pres">
      <dgm:prSet presAssocID="{DDCF4DBA-98DE-4095-908B-D72B20DF4536}" presName="spacing" presStyleCnt="0"/>
      <dgm:spPr/>
    </dgm:pt>
    <dgm:pt modelId="{6E4EF396-20F1-494E-90F7-9EFED3824F4E}" type="pres">
      <dgm:prSet presAssocID="{F461C4D7-1AC4-413C-9AF1-C3D3D15A9BBE}" presName="linNode" presStyleCnt="0"/>
      <dgm:spPr/>
    </dgm:pt>
    <dgm:pt modelId="{9E3B0B3D-14E0-4954-97EB-FA151AC36B85}" type="pres">
      <dgm:prSet presAssocID="{F461C4D7-1AC4-413C-9AF1-C3D3D15A9BBE}" presName="parentShp" presStyleLbl="node1" presStyleIdx="1" presStyleCnt="4" custScaleX="764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3371C0-9B63-48C9-A4B8-43CA5076A6DB}" type="pres">
      <dgm:prSet presAssocID="{F461C4D7-1AC4-413C-9AF1-C3D3D15A9BBE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033A7-A046-411F-B382-1E6285A1BDF8}" type="pres">
      <dgm:prSet presAssocID="{F0B644AF-8596-4795-83F2-7BCEB984A518}" presName="spacing" presStyleCnt="0"/>
      <dgm:spPr/>
    </dgm:pt>
    <dgm:pt modelId="{9FE4C54A-360C-4851-B3DC-C48E2CD55F64}" type="pres">
      <dgm:prSet presAssocID="{63F64D9B-A7E2-45B7-BF1B-D1691AA7F7FA}" presName="linNode" presStyleCnt="0"/>
      <dgm:spPr/>
    </dgm:pt>
    <dgm:pt modelId="{250E9E7B-ABDC-416E-94DC-0BC1D4A5BF02}" type="pres">
      <dgm:prSet presAssocID="{63F64D9B-A7E2-45B7-BF1B-D1691AA7F7FA}" presName="parentShp" presStyleLbl="node1" presStyleIdx="2" presStyleCnt="4" custScaleX="764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662BE5-3950-4742-9973-18F22EFECCA6}" type="pres">
      <dgm:prSet presAssocID="{63F64D9B-A7E2-45B7-BF1B-D1691AA7F7FA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D35F9E-2EAB-49D3-B0A7-E1C6BE7F8207}" type="pres">
      <dgm:prSet presAssocID="{B747562B-9166-4E70-A8A2-2564B53D2C78}" presName="spacing" presStyleCnt="0"/>
      <dgm:spPr/>
    </dgm:pt>
    <dgm:pt modelId="{BFA4B429-3A8E-4942-93B6-0CDAC8D0A0E3}" type="pres">
      <dgm:prSet presAssocID="{0580B61F-D36E-4202-94F5-0478FBD78F7E}" presName="linNode" presStyleCnt="0"/>
      <dgm:spPr/>
    </dgm:pt>
    <dgm:pt modelId="{D716B9DF-3AAE-4F06-9E18-F23D539D006C}" type="pres">
      <dgm:prSet presAssocID="{0580B61F-D36E-4202-94F5-0478FBD78F7E}" presName="parentShp" presStyleLbl="node1" presStyleIdx="3" presStyleCnt="4" custScaleX="764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F34D6F-7F3B-4D66-B32E-4B14F094B334}" type="pres">
      <dgm:prSet presAssocID="{0580B61F-D36E-4202-94F5-0478FBD78F7E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B8899B-3B5C-40F8-96F2-6B8F670F568F}" type="presOf" srcId="{DB069748-34A1-4D12-9EA7-C510DA684613}" destId="{C1F0DCB5-0CC0-4502-9551-10B1CA865647}" srcOrd="0" destOrd="1" presId="urn:microsoft.com/office/officeart/2005/8/layout/vList6"/>
    <dgm:cxn modelId="{EBCDCC40-5740-466A-B09B-E79A1D00A563}" type="presOf" srcId="{1348FE29-1D8A-42B4-8ABD-2727E4B9594C}" destId="{C1F0DCB5-0CC0-4502-9551-10B1CA865647}" srcOrd="0" destOrd="0" presId="urn:microsoft.com/office/officeart/2005/8/layout/vList6"/>
    <dgm:cxn modelId="{3448FF98-B8E2-4DF6-9111-B8C94C7F9128}" type="presOf" srcId="{1BC0E2AE-91DA-43B4-B374-86C1697ABC33}" destId="{D4F34D6F-7F3B-4D66-B32E-4B14F094B334}" srcOrd="0" destOrd="1" presId="urn:microsoft.com/office/officeart/2005/8/layout/vList6"/>
    <dgm:cxn modelId="{FC3290D2-91DD-4309-90C2-FDBFB5BC9D58}" type="presOf" srcId="{91AAC29A-CDDF-48E6-AE81-C81FA9D300B9}" destId="{D4F34D6F-7F3B-4D66-B32E-4B14F094B334}" srcOrd="0" destOrd="2" presId="urn:microsoft.com/office/officeart/2005/8/layout/vList6"/>
    <dgm:cxn modelId="{4C45BF26-66C2-4629-BDB3-FD2B75FBF6B3}" type="presOf" srcId="{388C6491-0BCB-49C9-A236-456AAC74CAAC}" destId="{399EE7AC-2DA7-4ABD-8458-1B0D9B1FDCA9}" srcOrd="0" destOrd="0" presId="urn:microsoft.com/office/officeart/2005/8/layout/vList6"/>
    <dgm:cxn modelId="{1900C94B-001C-4A0C-A273-4506B6DD5313}" type="presOf" srcId="{F461C4D7-1AC4-413C-9AF1-C3D3D15A9BBE}" destId="{9E3B0B3D-14E0-4954-97EB-FA151AC36B85}" srcOrd="0" destOrd="0" presId="urn:microsoft.com/office/officeart/2005/8/layout/vList6"/>
    <dgm:cxn modelId="{75477582-812B-48C5-8DA7-9B7169C8CC47}" type="presOf" srcId="{BC04A404-44AC-496B-9363-9D77247CC27D}" destId="{55662BE5-3950-4742-9973-18F22EFECCA6}" srcOrd="0" destOrd="1" presId="urn:microsoft.com/office/officeart/2005/8/layout/vList6"/>
    <dgm:cxn modelId="{2E004F87-9398-468A-B190-5D57239B8A96}" type="presOf" srcId="{40D71D6F-E1A4-44F3-812A-A874F41342D5}" destId="{C23371C0-9B63-48C9-A4B8-43CA5076A6DB}" srcOrd="0" destOrd="1" presId="urn:microsoft.com/office/officeart/2005/8/layout/vList6"/>
    <dgm:cxn modelId="{057D39AF-B90B-4B38-975A-BF2ABD785595}" srcId="{62EE4D16-24C6-4733-80F2-46677F615F59}" destId="{DB069748-34A1-4D12-9EA7-C510DA684613}" srcOrd="1" destOrd="0" parTransId="{E00FF100-F2FF-47AB-ABC4-67A2AD61CAA7}" sibTransId="{45BCBF1F-3FF2-4694-9E46-3F86CB27F624}"/>
    <dgm:cxn modelId="{26358075-0416-4EA9-B3A0-48EB7D5938B9}" srcId="{62EE4D16-24C6-4733-80F2-46677F615F59}" destId="{76D34D60-C673-49CF-A89F-FAC81B54F22B}" srcOrd="2" destOrd="0" parTransId="{CCF2DF8E-39BD-4A95-83BC-B5DD913EBE4D}" sibTransId="{823AF410-C1F3-435D-A001-C3909E5C2B86}"/>
    <dgm:cxn modelId="{25B8D189-C7FD-48B6-8371-42FF81E58AC2}" srcId="{388C6491-0BCB-49C9-A236-456AAC74CAAC}" destId="{62EE4D16-24C6-4733-80F2-46677F615F59}" srcOrd="0" destOrd="0" parTransId="{A5D92E89-6B71-4CEB-8886-8591B86032ED}" sibTransId="{DDCF4DBA-98DE-4095-908B-D72B20DF4536}"/>
    <dgm:cxn modelId="{3425F315-5AFC-45D7-8748-2D45AA05D347}" srcId="{63F64D9B-A7E2-45B7-BF1B-D1691AA7F7FA}" destId="{BC04A404-44AC-496B-9363-9D77247CC27D}" srcOrd="1" destOrd="0" parTransId="{5AE4A6BC-8300-4E64-AE5B-C9639199CAA6}" sibTransId="{88EF5B9A-D3B2-4B7C-B98B-DE956F7D930D}"/>
    <dgm:cxn modelId="{D71C1546-5446-4C47-B2DE-DD5947B95262}" srcId="{0580B61F-D36E-4202-94F5-0478FBD78F7E}" destId="{1BC0E2AE-91DA-43B4-B374-86C1697ABC33}" srcOrd="1" destOrd="0" parTransId="{F9F5F880-B1A7-430F-AB9E-A7C912F1B2F9}" sibTransId="{B4CABDF7-5E31-4877-B540-A6C95DEF22BD}"/>
    <dgm:cxn modelId="{62D23877-0691-4B52-9C68-E9D3343FE263}" srcId="{0580B61F-D36E-4202-94F5-0478FBD78F7E}" destId="{F32FB0AD-05AD-4FC4-9712-A0FDCF371D26}" srcOrd="0" destOrd="0" parTransId="{B3666CD2-4683-44C7-B705-7B07EFD4806C}" sibTransId="{42992DA1-6A37-465C-8508-2528E62D597C}"/>
    <dgm:cxn modelId="{CE30F53C-7C48-408D-9964-DD6CC05F8B36}" srcId="{F461C4D7-1AC4-413C-9AF1-C3D3D15A9BBE}" destId="{765174EE-2D32-436F-9205-B991C8318E2F}" srcOrd="0" destOrd="0" parTransId="{768E5CF1-AE05-46AE-B52C-A359B5934F92}" sibTransId="{29AD8AC3-11FB-45BD-9FD6-46CA83AB16DF}"/>
    <dgm:cxn modelId="{8B8EB5A9-8C25-4FE6-828B-1076DFEFD1D2}" type="presOf" srcId="{63F64D9B-A7E2-45B7-BF1B-D1691AA7F7FA}" destId="{250E9E7B-ABDC-416E-94DC-0BC1D4A5BF02}" srcOrd="0" destOrd="0" presId="urn:microsoft.com/office/officeart/2005/8/layout/vList6"/>
    <dgm:cxn modelId="{78C906F2-F989-48C8-B544-6694B69CB49B}" type="presOf" srcId="{62EE4D16-24C6-4733-80F2-46677F615F59}" destId="{07E6B838-4B6E-4788-8481-CA3DC831A6D6}" srcOrd="0" destOrd="0" presId="urn:microsoft.com/office/officeart/2005/8/layout/vList6"/>
    <dgm:cxn modelId="{E6DB9E38-2CC8-485A-BD6E-BB5DD70C06E0}" srcId="{62EE4D16-24C6-4733-80F2-46677F615F59}" destId="{1348FE29-1D8A-42B4-8ABD-2727E4B9594C}" srcOrd="0" destOrd="0" parTransId="{25C68D25-2230-4179-AB54-12D5E8BD2BB3}" sibTransId="{B44EFE1A-CD0C-442A-9EA8-567CBBA59087}"/>
    <dgm:cxn modelId="{10DFB526-902A-4105-9412-5F22467A588B}" srcId="{F461C4D7-1AC4-413C-9AF1-C3D3D15A9BBE}" destId="{40D71D6F-E1A4-44F3-812A-A874F41342D5}" srcOrd="1" destOrd="0" parTransId="{E05A2487-273C-45B2-A7CF-797C80CEFCF2}" sibTransId="{C87793AC-A868-43FA-80FD-ABC683F62959}"/>
    <dgm:cxn modelId="{47387990-E683-46B5-A246-5633376B8074}" srcId="{0580B61F-D36E-4202-94F5-0478FBD78F7E}" destId="{91AAC29A-CDDF-48E6-AE81-C81FA9D300B9}" srcOrd="2" destOrd="0" parTransId="{52C09BB2-9475-43A1-8589-23304E436F88}" sibTransId="{24A7697E-D60A-46DB-9B0D-3FA9EFBD5F27}"/>
    <dgm:cxn modelId="{92461E5D-1271-48C2-9423-C676802B421A}" type="presOf" srcId="{0580B61F-D36E-4202-94F5-0478FBD78F7E}" destId="{D716B9DF-3AAE-4F06-9E18-F23D539D006C}" srcOrd="0" destOrd="0" presId="urn:microsoft.com/office/officeart/2005/8/layout/vList6"/>
    <dgm:cxn modelId="{2B5E5E78-B37C-4C63-8D2A-67E92EF630BB}" srcId="{388C6491-0BCB-49C9-A236-456AAC74CAAC}" destId="{F461C4D7-1AC4-413C-9AF1-C3D3D15A9BBE}" srcOrd="1" destOrd="0" parTransId="{DE9A76A9-5A36-4042-A2C8-991ED78C6EAA}" sibTransId="{F0B644AF-8596-4795-83F2-7BCEB984A518}"/>
    <dgm:cxn modelId="{731B970D-9D03-4C53-8DB2-E7910EBEC3C2}" srcId="{0580B61F-D36E-4202-94F5-0478FBD78F7E}" destId="{6ACF77D2-01FF-4798-8339-F518C4AB7488}" srcOrd="3" destOrd="0" parTransId="{864F4184-F6D0-48AD-99BA-964ED18DA05B}" sibTransId="{2A4AE936-8D4A-42E8-A633-9FAD3539E100}"/>
    <dgm:cxn modelId="{55307F1C-D619-484C-A9FF-96A87E57B51D}" srcId="{388C6491-0BCB-49C9-A236-456AAC74CAAC}" destId="{63F64D9B-A7E2-45B7-BF1B-D1691AA7F7FA}" srcOrd="2" destOrd="0" parTransId="{02062A29-6D4A-4C4A-B160-72C9586BC5CD}" sibTransId="{B747562B-9166-4E70-A8A2-2564B53D2C78}"/>
    <dgm:cxn modelId="{184B271D-96EE-4423-9FD1-62FEBA68A33B}" srcId="{F461C4D7-1AC4-413C-9AF1-C3D3D15A9BBE}" destId="{4BAAB754-BE19-4D13-8DCB-D37956AC655D}" srcOrd="2" destOrd="0" parTransId="{78BFFB49-8D4F-4E8A-9159-F8B90335D5A2}" sibTransId="{AB465BB3-AA62-4749-9BD2-F81EA9D61698}"/>
    <dgm:cxn modelId="{AB589EC0-130B-4D9E-8CEC-21B91F4240D0}" type="presOf" srcId="{6ACF77D2-01FF-4798-8339-F518C4AB7488}" destId="{D4F34D6F-7F3B-4D66-B32E-4B14F094B334}" srcOrd="0" destOrd="3" presId="urn:microsoft.com/office/officeart/2005/8/layout/vList6"/>
    <dgm:cxn modelId="{6F4E72CB-192A-446E-95E4-BF436F319EA5}" srcId="{388C6491-0BCB-49C9-A236-456AAC74CAAC}" destId="{0580B61F-D36E-4202-94F5-0478FBD78F7E}" srcOrd="3" destOrd="0" parTransId="{D0A6C88F-97B5-41E1-82C5-A51A8DE5D50F}" sibTransId="{C8D733FB-5742-47B2-9B4F-533AEB690BE0}"/>
    <dgm:cxn modelId="{9B13098E-D40F-4AC4-A9F1-F832CE5998CF}" type="presOf" srcId="{765174EE-2D32-436F-9205-B991C8318E2F}" destId="{C23371C0-9B63-48C9-A4B8-43CA5076A6DB}" srcOrd="0" destOrd="0" presId="urn:microsoft.com/office/officeart/2005/8/layout/vList6"/>
    <dgm:cxn modelId="{A44B44B5-787A-4CE5-8608-30C243A1A213}" srcId="{63F64D9B-A7E2-45B7-BF1B-D1691AA7F7FA}" destId="{135EEE09-0D95-4DD6-922D-9CE89BD7F9BF}" srcOrd="0" destOrd="0" parTransId="{CBEF13BD-DC29-4EF0-A218-5B212F1C616E}" sibTransId="{AD3503B6-2A34-4A8C-A78D-D48B0FC75654}"/>
    <dgm:cxn modelId="{A6D68919-AB86-4CE6-B1DA-EFDF3B2F7766}" type="presOf" srcId="{F32FB0AD-05AD-4FC4-9712-A0FDCF371D26}" destId="{D4F34D6F-7F3B-4D66-B32E-4B14F094B334}" srcOrd="0" destOrd="0" presId="urn:microsoft.com/office/officeart/2005/8/layout/vList6"/>
    <dgm:cxn modelId="{C09658F8-BFA2-4315-A978-1919A67E64A2}" type="presOf" srcId="{135EEE09-0D95-4DD6-922D-9CE89BD7F9BF}" destId="{55662BE5-3950-4742-9973-18F22EFECCA6}" srcOrd="0" destOrd="0" presId="urn:microsoft.com/office/officeart/2005/8/layout/vList6"/>
    <dgm:cxn modelId="{DD1D4258-DBAE-4317-AC16-24ECB24D9507}" type="presOf" srcId="{4BAAB754-BE19-4D13-8DCB-D37956AC655D}" destId="{C23371C0-9B63-48C9-A4B8-43CA5076A6DB}" srcOrd="0" destOrd="2" presId="urn:microsoft.com/office/officeart/2005/8/layout/vList6"/>
    <dgm:cxn modelId="{E3A0A468-EE38-4477-BA4F-FCF439ABD0A9}" type="presOf" srcId="{76D34D60-C673-49CF-A89F-FAC81B54F22B}" destId="{C1F0DCB5-0CC0-4502-9551-10B1CA865647}" srcOrd="0" destOrd="2" presId="urn:microsoft.com/office/officeart/2005/8/layout/vList6"/>
    <dgm:cxn modelId="{5B9FD38F-0BF2-40EE-B90E-86A602B6B159}" type="presParOf" srcId="{399EE7AC-2DA7-4ABD-8458-1B0D9B1FDCA9}" destId="{CC7884F7-4B2C-499B-B133-520BF62B597C}" srcOrd="0" destOrd="0" presId="urn:microsoft.com/office/officeart/2005/8/layout/vList6"/>
    <dgm:cxn modelId="{E6564B9E-F914-40E2-AE28-8274A11FE127}" type="presParOf" srcId="{CC7884F7-4B2C-499B-B133-520BF62B597C}" destId="{07E6B838-4B6E-4788-8481-CA3DC831A6D6}" srcOrd="0" destOrd="0" presId="urn:microsoft.com/office/officeart/2005/8/layout/vList6"/>
    <dgm:cxn modelId="{054C1B3C-4A4C-4EDF-86E7-C3F1FE233DB8}" type="presParOf" srcId="{CC7884F7-4B2C-499B-B133-520BF62B597C}" destId="{C1F0DCB5-0CC0-4502-9551-10B1CA865647}" srcOrd="1" destOrd="0" presId="urn:microsoft.com/office/officeart/2005/8/layout/vList6"/>
    <dgm:cxn modelId="{1AD25A28-8083-4842-A114-2D82310E191B}" type="presParOf" srcId="{399EE7AC-2DA7-4ABD-8458-1B0D9B1FDCA9}" destId="{2855309E-73C1-446E-AB78-EBB612713574}" srcOrd="1" destOrd="0" presId="urn:microsoft.com/office/officeart/2005/8/layout/vList6"/>
    <dgm:cxn modelId="{F8049C0B-FECB-497C-9679-E05CBF0F08A2}" type="presParOf" srcId="{399EE7AC-2DA7-4ABD-8458-1B0D9B1FDCA9}" destId="{6E4EF396-20F1-494E-90F7-9EFED3824F4E}" srcOrd="2" destOrd="0" presId="urn:microsoft.com/office/officeart/2005/8/layout/vList6"/>
    <dgm:cxn modelId="{BFB992E0-0B6E-4D07-9E28-8C900E43DDCA}" type="presParOf" srcId="{6E4EF396-20F1-494E-90F7-9EFED3824F4E}" destId="{9E3B0B3D-14E0-4954-97EB-FA151AC36B85}" srcOrd="0" destOrd="0" presId="urn:microsoft.com/office/officeart/2005/8/layout/vList6"/>
    <dgm:cxn modelId="{B6378693-A51B-4057-9C80-E2C372ABEA6D}" type="presParOf" srcId="{6E4EF396-20F1-494E-90F7-9EFED3824F4E}" destId="{C23371C0-9B63-48C9-A4B8-43CA5076A6DB}" srcOrd="1" destOrd="0" presId="urn:microsoft.com/office/officeart/2005/8/layout/vList6"/>
    <dgm:cxn modelId="{60C52301-98C3-4D69-94AB-2B182AC66BF5}" type="presParOf" srcId="{399EE7AC-2DA7-4ABD-8458-1B0D9B1FDCA9}" destId="{E82033A7-A046-411F-B382-1E6285A1BDF8}" srcOrd="3" destOrd="0" presId="urn:microsoft.com/office/officeart/2005/8/layout/vList6"/>
    <dgm:cxn modelId="{0F1276AD-2282-4EAE-9DA3-450C465421AF}" type="presParOf" srcId="{399EE7AC-2DA7-4ABD-8458-1B0D9B1FDCA9}" destId="{9FE4C54A-360C-4851-B3DC-C48E2CD55F64}" srcOrd="4" destOrd="0" presId="urn:microsoft.com/office/officeart/2005/8/layout/vList6"/>
    <dgm:cxn modelId="{4AE6CE24-D284-4088-9794-E093A68D31D5}" type="presParOf" srcId="{9FE4C54A-360C-4851-B3DC-C48E2CD55F64}" destId="{250E9E7B-ABDC-416E-94DC-0BC1D4A5BF02}" srcOrd="0" destOrd="0" presId="urn:microsoft.com/office/officeart/2005/8/layout/vList6"/>
    <dgm:cxn modelId="{6A0CA193-7078-4C68-B24B-462E109A0A7A}" type="presParOf" srcId="{9FE4C54A-360C-4851-B3DC-C48E2CD55F64}" destId="{55662BE5-3950-4742-9973-18F22EFECCA6}" srcOrd="1" destOrd="0" presId="urn:microsoft.com/office/officeart/2005/8/layout/vList6"/>
    <dgm:cxn modelId="{98F09D85-3AFF-4DD0-8245-ED57F0102E99}" type="presParOf" srcId="{399EE7AC-2DA7-4ABD-8458-1B0D9B1FDCA9}" destId="{A1D35F9E-2EAB-49D3-B0A7-E1C6BE7F8207}" srcOrd="5" destOrd="0" presId="urn:microsoft.com/office/officeart/2005/8/layout/vList6"/>
    <dgm:cxn modelId="{CD2038F1-BE32-497A-903E-A91FFBDA19DD}" type="presParOf" srcId="{399EE7AC-2DA7-4ABD-8458-1B0D9B1FDCA9}" destId="{BFA4B429-3A8E-4942-93B6-0CDAC8D0A0E3}" srcOrd="6" destOrd="0" presId="urn:microsoft.com/office/officeart/2005/8/layout/vList6"/>
    <dgm:cxn modelId="{0A77EE8C-214C-4308-A12A-79A18BBF438A}" type="presParOf" srcId="{BFA4B429-3A8E-4942-93B6-0CDAC8D0A0E3}" destId="{D716B9DF-3AAE-4F06-9E18-F23D539D006C}" srcOrd="0" destOrd="0" presId="urn:microsoft.com/office/officeart/2005/8/layout/vList6"/>
    <dgm:cxn modelId="{3DFAF4E5-3AAF-4133-AC1E-D8B3F6F4CD29}" type="presParOf" srcId="{BFA4B429-3A8E-4942-93B6-0CDAC8D0A0E3}" destId="{D4F34D6F-7F3B-4D66-B32E-4B14F094B33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216A52-0385-4168-8724-78EAECDED41A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9A3D0E-4789-4BB0-9AE4-564085E9C9A9}">
      <dgm:prSet phldrT="[Text]"/>
      <dgm:spPr/>
      <dgm:t>
        <a:bodyPr/>
        <a:lstStyle/>
        <a:p>
          <a:r>
            <a:rPr lang="en-US"/>
            <a:t>Acquire Pronto</a:t>
          </a:r>
        </a:p>
      </dgm:t>
    </dgm:pt>
    <dgm:pt modelId="{3339FD9B-AC25-41EA-A57A-76F5A05FA94B}" type="parTrans" cxnId="{A8F6D2BD-EA72-4304-A11A-0C4091158E2A}">
      <dgm:prSet/>
      <dgm:spPr/>
      <dgm:t>
        <a:bodyPr/>
        <a:lstStyle/>
        <a:p>
          <a:endParaRPr lang="en-US"/>
        </a:p>
      </dgm:t>
    </dgm:pt>
    <dgm:pt modelId="{D8AA0BD3-E707-483A-81A1-CBFB95A939D6}" type="sibTrans" cxnId="{A8F6D2BD-EA72-4304-A11A-0C4091158E2A}">
      <dgm:prSet/>
      <dgm:spPr/>
      <dgm:t>
        <a:bodyPr/>
        <a:lstStyle/>
        <a:p>
          <a:endParaRPr lang="en-US"/>
        </a:p>
      </dgm:t>
    </dgm:pt>
    <dgm:pt modelId="{435C7286-5DF0-429D-A85F-C1D17F6F8AC4}">
      <dgm:prSet phldrT="[Text]"/>
      <dgm:spPr/>
      <dgm:t>
        <a:bodyPr/>
        <a:lstStyle/>
        <a:p>
          <a:r>
            <a:rPr lang="en-US"/>
            <a:t>Oversee interim operations</a:t>
          </a:r>
        </a:p>
      </dgm:t>
    </dgm:pt>
    <dgm:pt modelId="{88492259-0E92-4593-87F3-4EA2079D8AE9}" type="parTrans" cxnId="{A8641850-6045-459E-A349-34E3E0323383}">
      <dgm:prSet/>
      <dgm:spPr/>
      <dgm:t>
        <a:bodyPr/>
        <a:lstStyle/>
        <a:p>
          <a:endParaRPr lang="en-US"/>
        </a:p>
      </dgm:t>
    </dgm:pt>
    <dgm:pt modelId="{74B4D925-1ACE-4639-899C-2DCB59D9408C}" type="sibTrans" cxnId="{A8641850-6045-459E-A349-34E3E0323383}">
      <dgm:prSet/>
      <dgm:spPr/>
      <dgm:t>
        <a:bodyPr/>
        <a:lstStyle/>
        <a:p>
          <a:endParaRPr lang="en-US"/>
        </a:p>
      </dgm:t>
    </dgm:pt>
    <dgm:pt modelId="{7B9E989C-D67E-41E8-B6D2-363CF8FEC9F0}">
      <dgm:prSet phldrT="[Text]"/>
      <dgm:spPr/>
      <dgm:t>
        <a:bodyPr/>
        <a:lstStyle/>
        <a:p>
          <a:r>
            <a:rPr lang="en-US"/>
            <a:t>Expand System</a:t>
          </a:r>
        </a:p>
      </dgm:t>
    </dgm:pt>
    <dgm:pt modelId="{630FDF91-226C-4A87-9D83-8E85A31D1528}" type="parTrans" cxnId="{E973C114-C25C-46AB-A4C0-53F3450720BD}">
      <dgm:prSet/>
      <dgm:spPr/>
      <dgm:t>
        <a:bodyPr/>
        <a:lstStyle/>
        <a:p>
          <a:endParaRPr lang="en-US"/>
        </a:p>
      </dgm:t>
    </dgm:pt>
    <dgm:pt modelId="{EDADABFD-B16D-4265-8D47-41F2201A1470}" type="sibTrans" cxnId="{E973C114-C25C-46AB-A4C0-53F3450720BD}">
      <dgm:prSet/>
      <dgm:spPr/>
      <dgm:t>
        <a:bodyPr/>
        <a:lstStyle/>
        <a:p>
          <a:endParaRPr lang="en-US"/>
        </a:p>
      </dgm:t>
    </dgm:pt>
    <dgm:pt modelId="{2E411FDA-7623-4603-8575-FE91002AB65B}">
      <dgm:prSet phldrT="[Text]"/>
      <dgm:spPr/>
      <dgm:t>
        <a:bodyPr/>
        <a:lstStyle/>
        <a:p>
          <a:r>
            <a:rPr lang="en-US" dirty="0"/>
            <a:t>Averts system </a:t>
          </a:r>
          <a:r>
            <a:rPr lang="en-US" dirty="0" smtClean="0"/>
            <a:t>shutdown</a:t>
          </a:r>
        </a:p>
        <a:p>
          <a:endParaRPr lang="en-US" dirty="0" smtClean="0"/>
        </a:p>
        <a:p>
          <a:endParaRPr lang="en-US" dirty="0"/>
        </a:p>
        <a:p>
          <a:r>
            <a:rPr lang="en-US" dirty="0"/>
            <a:t>Jan-Feb 2016</a:t>
          </a:r>
        </a:p>
      </dgm:t>
    </dgm:pt>
    <dgm:pt modelId="{564C2CD2-F594-4FF1-942E-2297600BA078}" type="parTrans" cxnId="{051DCA34-0D4F-4BA4-9346-AF270D0A9584}">
      <dgm:prSet/>
      <dgm:spPr/>
      <dgm:t>
        <a:bodyPr/>
        <a:lstStyle/>
        <a:p>
          <a:endParaRPr lang="en-US"/>
        </a:p>
      </dgm:t>
    </dgm:pt>
    <dgm:pt modelId="{C2B8328A-D92F-436E-81D9-BE92C02B37A4}" type="sibTrans" cxnId="{051DCA34-0D4F-4BA4-9346-AF270D0A9584}">
      <dgm:prSet/>
      <dgm:spPr/>
      <dgm:t>
        <a:bodyPr/>
        <a:lstStyle/>
        <a:p>
          <a:endParaRPr lang="en-US"/>
        </a:p>
      </dgm:t>
    </dgm:pt>
    <dgm:pt modelId="{1C6EB849-A791-41B9-A7A3-1C71593A543C}">
      <dgm:prSet phldrT="[Text]"/>
      <dgm:spPr/>
      <dgm:t>
        <a:bodyPr/>
        <a:lstStyle/>
        <a:p>
          <a:r>
            <a:rPr lang="en-US" dirty="0"/>
            <a:t>Effective </a:t>
          </a:r>
        </a:p>
        <a:p>
          <a:r>
            <a:rPr lang="en-US" dirty="0"/>
            <a:t>through procurement</a:t>
          </a:r>
        </a:p>
        <a:p>
          <a:endParaRPr lang="en-US" dirty="0" smtClean="0"/>
        </a:p>
        <a:p>
          <a:r>
            <a:rPr lang="en-US" dirty="0" smtClean="0"/>
            <a:t>Jan-Feb </a:t>
          </a:r>
          <a:r>
            <a:rPr lang="en-US" dirty="0"/>
            <a:t>2016</a:t>
          </a:r>
        </a:p>
      </dgm:t>
    </dgm:pt>
    <dgm:pt modelId="{A06393E9-ABDF-4282-AD3A-4039FEFDA5D9}" type="parTrans" cxnId="{D97626E1-4E98-4522-84E1-3EF451DB9C51}">
      <dgm:prSet/>
      <dgm:spPr/>
      <dgm:t>
        <a:bodyPr/>
        <a:lstStyle/>
        <a:p>
          <a:endParaRPr lang="en-US"/>
        </a:p>
      </dgm:t>
    </dgm:pt>
    <dgm:pt modelId="{E4D4B71E-825D-4779-80FF-C958433C86AE}" type="sibTrans" cxnId="{D97626E1-4E98-4522-84E1-3EF451DB9C51}">
      <dgm:prSet/>
      <dgm:spPr/>
      <dgm:t>
        <a:bodyPr/>
        <a:lstStyle/>
        <a:p>
          <a:endParaRPr lang="en-US"/>
        </a:p>
      </dgm:t>
    </dgm:pt>
    <dgm:pt modelId="{AD7FEE39-4AE9-4AC8-8948-2FE6042F47F8}">
      <dgm:prSet phldrT="[Text]"/>
      <dgm:spPr/>
      <dgm:t>
        <a:bodyPr/>
        <a:lstStyle/>
        <a:p>
          <a:r>
            <a:rPr lang="en-US" dirty="0"/>
            <a:t>Enables expansion and ensures best outcome.</a:t>
          </a:r>
        </a:p>
        <a:p>
          <a:endParaRPr lang="en-US" dirty="0" smtClean="0"/>
        </a:p>
        <a:p>
          <a:r>
            <a:rPr lang="en-US" dirty="0" smtClean="0"/>
            <a:t>Mar-Jul </a:t>
          </a:r>
          <a:r>
            <a:rPr lang="en-US" dirty="0"/>
            <a:t>2016</a:t>
          </a:r>
        </a:p>
      </dgm:t>
    </dgm:pt>
    <dgm:pt modelId="{2CCDBCA9-5D31-49C0-AEB4-947C6E81FA14}" type="parTrans" cxnId="{932AC075-185F-4461-82EB-951D8CDC7302}">
      <dgm:prSet/>
      <dgm:spPr/>
      <dgm:t>
        <a:bodyPr/>
        <a:lstStyle/>
        <a:p>
          <a:endParaRPr lang="en-US"/>
        </a:p>
      </dgm:t>
    </dgm:pt>
    <dgm:pt modelId="{638F3DAF-A98B-4F6F-974D-0C754C376150}" type="sibTrans" cxnId="{932AC075-185F-4461-82EB-951D8CDC7302}">
      <dgm:prSet/>
      <dgm:spPr/>
      <dgm:t>
        <a:bodyPr/>
        <a:lstStyle/>
        <a:p>
          <a:endParaRPr lang="en-US"/>
        </a:p>
      </dgm:t>
    </dgm:pt>
    <dgm:pt modelId="{B394A4F5-D9EF-45E8-A351-1DF4105095CB}">
      <dgm:prSet phldrT="[Text]"/>
      <dgm:spPr/>
      <dgm:t>
        <a:bodyPr/>
        <a:lstStyle/>
        <a:p>
          <a:r>
            <a:rPr lang="en-US"/>
            <a:t>Conduct procurement</a:t>
          </a:r>
        </a:p>
      </dgm:t>
    </dgm:pt>
    <dgm:pt modelId="{C660E425-7AAD-45BA-A1C1-9D378F76B4A1}" type="parTrans" cxnId="{F79E4A0A-2529-4739-ABD9-DA76786A5221}">
      <dgm:prSet/>
      <dgm:spPr/>
      <dgm:t>
        <a:bodyPr/>
        <a:lstStyle/>
        <a:p>
          <a:endParaRPr lang="en-US"/>
        </a:p>
      </dgm:t>
    </dgm:pt>
    <dgm:pt modelId="{1C92979D-A747-40C4-972E-0F9F251CC133}" type="sibTrans" cxnId="{F79E4A0A-2529-4739-ABD9-DA76786A5221}">
      <dgm:prSet/>
      <dgm:spPr/>
      <dgm:t>
        <a:bodyPr/>
        <a:lstStyle/>
        <a:p>
          <a:endParaRPr lang="en-US"/>
        </a:p>
      </dgm:t>
    </dgm:pt>
    <dgm:pt modelId="{10E65818-3EDD-4759-AF72-AA4FC0218D32}">
      <dgm:prSet phldrT="[Text]"/>
      <dgm:spPr/>
      <dgm:t>
        <a:bodyPr/>
        <a:lstStyle/>
        <a:p>
          <a:r>
            <a:rPr lang="en-US" dirty="0"/>
            <a:t>Funded by $5M capital investment</a:t>
          </a:r>
        </a:p>
        <a:p>
          <a:endParaRPr lang="en-US" dirty="0" smtClean="0"/>
        </a:p>
        <a:p>
          <a:r>
            <a:rPr lang="en-US" dirty="0" smtClean="0"/>
            <a:t>Nov </a:t>
          </a:r>
          <a:r>
            <a:rPr lang="en-US" dirty="0"/>
            <a:t>2016</a:t>
          </a:r>
        </a:p>
      </dgm:t>
    </dgm:pt>
    <dgm:pt modelId="{499AB9AD-405E-40F3-8523-F3A61D157628}" type="parTrans" cxnId="{01B8EB86-79A1-4B50-9154-1524B6151499}">
      <dgm:prSet/>
      <dgm:spPr/>
      <dgm:t>
        <a:bodyPr/>
        <a:lstStyle/>
        <a:p>
          <a:endParaRPr lang="en-US"/>
        </a:p>
      </dgm:t>
    </dgm:pt>
    <dgm:pt modelId="{E20B2415-00BE-46C9-85A6-E78DEC8089B5}" type="sibTrans" cxnId="{01B8EB86-79A1-4B50-9154-1524B6151499}">
      <dgm:prSet/>
      <dgm:spPr/>
      <dgm:t>
        <a:bodyPr/>
        <a:lstStyle/>
        <a:p>
          <a:endParaRPr lang="en-US"/>
        </a:p>
      </dgm:t>
    </dgm:pt>
    <dgm:pt modelId="{965160C7-20DF-4F1D-9E82-B848D89DA9E8}">
      <dgm:prSet phldrT="[Text]"/>
      <dgm:spPr/>
      <dgm:t>
        <a:bodyPr/>
        <a:lstStyle/>
        <a:p>
          <a:r>
            <a:rPr lang="en-US"/>
            <a:t>Launch 2017</a:t>
          </a:r>
        </a:p>
      </dgm:t>
    </dgm:pt>
    <dgm:pt modelId="{73FE52C5-2CCF-4ED7-85FB-B57B20E90302}" type="parTrans" cxnId="{FA82EC4E-D425-4068-999B-CDC74EC47CE9}">
      <dgm:prSet/>
      <dgm:spPr/>
      <dgm:t>
        <a:bodyPr/>
        <a:lstStyle/>
        <a:p>
          <a:endParaRPr lang="en-US"/>
        </a:p>
      </dgm:t>
    </dgm:pt>
    <dgm:pt modelId="{BE2846A1-C915-41A3-A51F-DCCAF5EA4626}" type="sibTrans" cxnId="{FA82EC4E-D425-4068-999B-CDC74EC47CE9}">
      <dgm:prSet/>
      <dgm:spPr/>
      <dgm:t>
        <a:bodyPr/>
        <a:lstStyle/>
        <a:p>
          <a:endParaRPr lang="en-US"/>
        </a:p>
      </dgm:t>
    </dgm:pt>
    <dgm:pt modelId="{F06AAD2D-68F6-4C46-91B3-AB3A4585E1E5}">
      <dgm:prSet phldrT="[Text]"/>
      <dgm:spPr/>
      <dgm:t>
        <a:bodyPr/>
        <a:lstStyle/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  <a:p>
          <a:r>
            <a:rPr lang="en-US" dirty="0" smtClean="0"/>
            <a:t>Summer </a:t>
          </a:r>
          <a:r>
            <a:rPr lang="en-US" dirty="0"/>
            <a:t>2017</a:t>
          </a:r>
        </a:p>
      </dgm:t>
    </dgm:pt>
    <dgm:pt modelId="{9C63D4FD-B7FB-4661-9AEC-C99FBE1F2C5C}" type="parTrans" cxnId="{F7FC1535-B80C-4004-88E4-3FC0B52A0193}">
      <dgm:prSet/>
      <dgm:spPr/>
      <dgm:t>
        <a:bodyPr/>
        <a:lstStyle/>
        <a:p>
          <a:endParaRPr lang="en-US"/>
        </a:p>
      </dgm:t>
    </dgm:pt>
    <dgm:pt modelId="{0044FABE-D7B0-403F-8414-7AA7D9B33053}" type="sibTrans" cxnId="{F7FC1535-B80C-4004-88E4-3FC0B52A0193}">
      <dgm:prSet/>
      <dgm:spPr/>
      <dgm:t>
        <a:bodyPr/>
        <a:lstStyle/>
        <a:p>
          <a:endParaRPr lang="en-US"/>
        </a:p>
      </dgm:t>
    </dgm:pt>
    <dgm:pt modelId="{90ABB253-54C9-4C31-B943-7193B9B102FE}" type="pres">
      <dgm:prSet presAssocID="{11216A52-0385-4168-8724-78EAECDED41A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2C15E8D-310D-4D15-B793-FB2409EE4FA4}" type="pres">
      <dgm:prSet presAssocID="{179A3D0E-4789-4BB0-9AE4-564085E9C9A9}" presName="parentText1" presStyleLbl="node1" presStyleIdx="0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02EFA1-41B1-480A-8569-17C24FF304D9}" type="pres">
      <dgm:prSet presAssocID="{179A3D0E-4789-4BB0-9AE4-564085E9C9A9}" presName="childText1" presStyleLbl="solidAlignAcc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7CF25-FF1B-4FDA-B511-672F3CB3102F}" type="pres">
      <dgm:prSet presAssocID="{435C7286-5DF0-429D-A85F-C1D17F6F8AC4}" presName="parentText2" presStyleLbl="node1" presStyleIdx="1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7F3716-FDED-43F6-A80A-7D3CB187D570}" type="pres">
      <dgm:prSet presAssocID="{435C7286-5DF0-429D-A85F-C1D17F6F8AC4}" presName="childText2" presStyleLbl="solidAlignAcc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EE6588-D24F-4310-8A66-5347EAB2C97A}" type="pres">
      <dgm:prSet presAssocID="{B394A4F5-D9EF-45E8-A351-1DF4105095CB}" presName="parentText3" presStyleLbl="node1" presStyleIdx="2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DFE8E8-F0E6-43C2-BF1D-D0786B74C271}" type="pres">
      <dgm:prSet presAssocID="{B394A4F5-D9EF-45E8-A351-1DF4105095CB}" presName="childText3" presStyleLbl="solidAlignAcc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BA34A6-8848-4C0E-9D2C-A06C8B0C0F18}" type="pres">
      <dgm:prSet presAssocID="{7B9E989C-D67E-41E8-B6D2-363CF8FEC9F0}" presName="parentText4" presStyleLbl="node1" presStyleIdx="3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8663F2-4417-4CB1-880B-8078F145E477}" type="pres">
      <dgm:prSet presAssocID="{7B9E989C-D67E-41E8-B6D2-363CF8FEC9F0}" presName="childText4" presStyleLbl="solidAlignAcc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FAA5DE-94B9-4991-859B-AAAEB78C9EE6}" type="pres">
      <dgm:prSet presAssocID="{965160C7-20DF-4F1D-9E82-B848D89DA9E8}" presName="parentText5" presStyleLbl="node1" presStyleIdx="4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D32A82-25CA-4B5B-86D6-EA35FA0666A5}" type="pres">
      <dgm:prSet presAssocID="{965160C7-20DF-4F1D-9E82-B848D89DA9E8}" presName="childText5" presStyleLbl="solidAlignAcc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F30BD5-A84C-4AE2-A027-BED31D37EEBB}" type="presOf" srcId="{179A3D0E-4789-4BB0-9AE4-564085E9C9A9}" destId="{52C15E8D-310D-4D15-B793-FB2409EE4FA4}" srcOrd="0" destOrd="0" presId="urn:microsoft.com/office/officeart/2009/3/layout/IncreasingArrowsProcess"/>
    <dgm:cxn modelId="{67699DCC-C264-45CB-BB70-DEF3592D6173}" type="presOf" srcId="{965160C7-20DF-4F1D-9E82-B848D89DA9E8}" destId="{79FAA5DE-94B9-4991-859B-AAAEB78C9EE6}" srcOrd="0" destOrd="0" presId="urn:microsoft.com/office/officeart/2009/3/layout/IncreasingArrowsProcess"/>
    <dgm:cxn modelId="{D97626E1-4E98-4522-84E1-3EF451DB9C51}" srcId="{435C7286-5DF0-429D-A85F-C1D17F6F8AC4}" destId="{1C6EB849-A791-41B9-A7A3-1C71593A543C}" srcOrd="0" destOrd="0" parTransId="{A06393E9-ABDF-4282-AD3A-4039FEFDA5D9}" sibTransId="{E4D4B71E-825D-4779-80FF-C958433C86AE}"/>
    <dgm:cxn modelId="{0B39A79C-88A3-46C5-B97F-A91F9C540111}" type="presOf" srcId="{10E65818-3EDD-4759-AF72-AA4FC0218D32}" destId="{338663F2-4417-4CB1-880B-8078F145E477}" srcOrd="0" destOrd="0" presId="urn:microsoft.com/office/officeart/2009/3/layout/IncreasingArrowsProcess"/>
    <dgm:cxn modelId="{01B8EB86-79A1-4B50-9154-1524B6151499}" srcId="{7B9E989C-D67E-41E8-B6D2-363CF8FEC9F0}" destId="{10E65818-3EDD-4759-AF72-AA4FC0218D32}" srcOrd="0" destOrd="0" parTransId="{499AB9AD-405E-40F3-8523-F3A61D157628}" sibTransId="{E20B2415-00BE-46C9-85A6-E78DEC8089B5}"/>
    <dgm:cxn modelId="{5080A77D-842C-4F74-8128-36BE7CD698EA}" type="presOf" srcId="{2E411FDA-7623-4603-8575-FE91002AB65B}" destId="{1E02EFA1-41B1-480A-8569-17C24FF304D9}" srcOrd="0" destOrd="0" presId="urn:microsoft.com/office/officeart/2009/3/layout/IncreasingArrowsProcess"/>
    <dgm:cxn modelId="{E3B58A55-54D8-49C8-8DD1-FB2BBFB1F413}" type="presOf" srcId="{435C7286-5DF0-429D-A85F-C1D17F6F8AC4}" destId="{6947CF25-FF1B-4FDA-B511-672F3CB3102F}" srcOrd="0" destOrd="0" presId="urn:microsoft.com/office/officeart/2009/3/layout/IncreasingArrowsProcess"/>
    <dgm:cxn modelId="{AE1C38C3-5D58-49EB-8BA4-AB9C38122333}" type="presOf" srcId="{AD7FEE39-4AE9-4AC8-8948-2FE6042F47F8}" destId="{C6DFE8E8-F0E6-43C2-BF1D-D0786B74C271}" srcOrd="0" destOrd="0" presId="urn:microsoft.com/office/officeart/2009/3/layout/IncreasingArrowsProcess"/>
    <dgm:cxn modelId="{A8F6D2BD-EA72-4304-A11A-0C4091158E2A}" srcId="{11216A52-0385-4168-8724-78EAECDED41A}" destId="{179A3D0E-4789-4BB0-9AE4-564085E9C9A9}" srcOrd="0" destOrd="0" parTransId="{3339FD9B-AC25-41EA-A57A-76F5A05FA94B}" sibTransId="{D8AA0BD3-E707-483A-81A1-CBFB95A939D6}"/>
    <dgm:cxn modelId="{3BCCFF30-F05F-4CA9-A6F9-EE5B07DFAE8C}" type="presOf" srcId="{F06AAD2D-68F6-4C46-91B3-AB3A4585E1E5}" destId="{84D32A82-25CA-4B5B-86D6-EA35FA0666A5}" srcOrd="0" destOrd="0" presId="urn:microsoft.com/office/officeart/2009/3/layout/IncreasingArrowsProcess"/>
    <dgm:cxn modelId="{932AC075-185F-4461-82EB-951D8CDC7302}" srcId="{B394A4F5-D9EF-45E8-A351-1DF4105095CB}" destId="{AD7FEE39-4AE9-4AC8-8948-2FE6042F47F8}" srcOrd="0" destOrd="0" parTransId="{2CCDBCA9-5D31-49C0-AEB4-947C6E81FA14}" sibTransId="{638F3DAF-A98B-4F6F-974D-0C754C376150}"/>
    <dgm:cxn modelId="{FA82EC4E-D425-4068-999B-CDC74EC47CE9}" srcId="{11216A52-0385-4168-8724-78EAECDED41A}" destId="{965160C7-20DF-4F1D-9E82-B848D89DA9E8}" srcOrd="4" destOrd="0" parTransId="{73FE52C5-2CCF-4ED7-85FB-B57B20E90302}" sibTransId="{BE2846A1-C915-41A3-A51F-DCCAF5EA4626}"/>
    <dgm:cxn modelId="{1E8260EA-C46B-46A8-91FE-237A00897033}" type="presOf" srcId="{B394A4F5-D9EF-45E8-A351-1DF4105095CB}" destId="{C1EE6588-D24F-4310-8A66-5347EAB2C97A}" srcOrd="0" destOrd="0" presId="urn:microsoft.com/office/officeart/2009/3/layout/IncreasingArrowsProcess"/>
    <dgm:cxn modelId="{F79E4A0A-2529-4739-ABD9-DA76786A5221}" srcId="{11216A52-0385-4168-8724-78EAECDED41A}" destId="{B394A4F5-D9EF-45E8-A351-1DF4105095CB}" srcOrd="2" destOrd="0" parTransId="{C660E425-7AAD-45BA-A1C1-9D378F76B4A1}" sibTransId="{1C92979D-A747-40C4-972E-0F9F251CC133}"/>
    <dgm:cxn modelId="{051DCA34-0D4F-4BA4-9346-AF270D0A9584}" srcId="{179A3D0E-4789-4BB0-9AE4-564085E9C9A9}" destId="{2E411FDA-7623-4603-8575-FE91002AB65B}" srcOrd="0" destOrd="0" parTransId="{564C2CD2-F594-4FF1-942E-2297600BA078}" sibTransId="{C2B8328A-D92F-436E-81D9-BE92C02B37A4}"/>
    <dgm:cxn modelId="{6ACE3317-5D56-4DA5-BB1F-5CA5F3C66004}" type="presOf" srcId="{11216A52-0385-4168-8724-78EAECDED41A}" destId="{90ABB253-54C9-4C31-B943-7193B9B102FE}" srcOrd="0" destOrd="0" presId="urn:microsoft.com/office/officeart/2009/3/layout/IncreasingArrowsProcess"/>
    <dgm:cxn modelId="{598E3A48-1A75-4811-B0E1-C99F0F6E8055}" type="presOf" srcId="{1C6EB849-A791-41B9-A7A3-1C71593A543C}" destId="{4F7F3716-FDED-43F6-A80A-7D3CB187D570}" srcOrd="0" destOrd="0" presId="urn:microsoft.com/office/officeart/2009/3/layout/IncreasingArrowsProcess"/>
    <dgm:cxn modelId="{B88D05D7-C15B-4A74-AFDD-3C7602995C3B}" type="presOf" srcId="{7B9E989C-D67E-41E8-B6D2-363CF8FEC9F0}" destId="{F4BA34A6-8848-4C0E-9D2C-A06C8B0C0F18}" srcOrd="0" destOrd="0" presId="urn:microsoft.com/office/officeart/2009/3/layout/IncreasingArrowsProcess"/>
    <dgm:cxn modelId="{F7FC1535-B80C-4004-88E4-3FC0B52A0193}" srcId="{965160C7-20DF-4F1D-9E82-B848D89DA9E8}" destId="{F06AAD2D-68F6-4C46-91B3-AB3A4585E1E5}" srcOrd="0" destOrd="0" parTransId="{9C63D4FD-B7FB-4661-9AEC-C99FBE1F2C5C}" sibTransId="{0044FABE-D7B0-403F-8414-7AA7D9B33053}"/>
    <dgm:cxn modelId="{A8641850-6045-459E-A349-34E3E0323383}" srcId="{11216A52-0385-4168-8724-78EAECDED41A}" destId="{435C7286-5DF0-429D-A85F-C1D17F6F8AC4}" srcOrd="1" destOrd="0" parTransId="{88492259-0E92-4593-87F3-4EA2079D8AE9}" sibTransId="{74B4D925-1ACE-4639-899C-2DCB59D9408C}"/>
    <dgm:cxn modelId="{E973C114-C25C-46AB-A4C0-53F3450720BD}" srcId="{11216A52-0385-4168-8724-78EAECDED41A}" destId="{7B9E989C-D67E-41E8-B6D2-363CF8FEC9F0}" srcOrd="3" destOrd="0" parTransId="{630FDF91-226C-4A87-9D83-8E85A31D1528}" sibTransId="{EDADABFD-B16D-4265-8D47-41F2201A1470}"/>
    <dgm:cxn modelId="{C99891B6-7D52-47F5-8DE4-F5BA31EC03AC}" type="presParOf" srcId="{90ABB253-54C9-4C31-B943-7193B9B102FE}" destId="{52C15E8D-310D-4D15-B793-FB2409EE4FA4}" srcOrd="0" destOrd="0" presId="urn:microsoft.com/office/officeart/2009/3/layout/IncreasingArrowsProcess"/>
    <dgm:cxn modelId="{5327BF38-08A7-47B9-9CAC-B0B0A1340CDC}" type="presParOf" srcId="{90ABB253-54C9-4C31-B943-7193B9B102FE}" destId="{1E02EFA1-41B1-480A-8569-17C24FF304D9}" srcOrd="1" destOrd="0" presId="urn:microsoft.com/office/officeart/2009/3/layout/IncreasingArrowsProcess"/>
    <dgm:cxn modelId="{7BE01812-56B3-4F46-94F9-4FFBD700FE9A}" type="presParOf" srcId="{90ABB253-54C9-4C31-B943-7193B9B102FE}" destId="{6947CF25-FF1B-4FDA-B511-672F3CB3102F}" srcOrd="2" destOrd="0" presId="urn:microsoft.com/office/officeart/2009/3/layout/IncreasingArrowsProcess"/>
    <dgm:cxn modelId="{5A295DBF-3728-438B-A808-0FD90F5F1435}" type="presParOf" srcId="{90ABB253-54C9-4C31-B943-7193B9B102FE}" destId="{4F7F3716-FDED-43F6-A80A-7D3CB187D570}" srcOrd="3" destOrd="0" presId="urn:microsoft.com/office/officeart/2009/3/layout/IncreasingArrowsProcess"/>
    <dgm:cxn modelId="{B3E4142A-4BC4-43BF-9518-11DD5735E717}" type="presParOf" srcId="{90ABB253-54C9-4C31-B943-7193B9B102FE}" destId="{C1EE6588-D24F-4310-8A66-5347EAB2C97A}" srcOrd="4" destOrd="0" presId="urn:microsoft.com/office/officeart/2009/3/layout/IncreasingArrowsProcess"/>
    <dgm:cxn modelId="{4FA37D72-911A-42DE-A92A-88B7FBCD8F09}" type="presParOf" srcId="{90ABB253-54C9-4C31-B943-7193B9B102FE}" destId="{C6DFE8E8-F0E6-43C2-BF1D-D0786B74C271}" srcOrd="5" destOrd="0" presId="urn:microsoft.com/office/officeart/2009/3/layout/IncreasingArrowsProcess"/>
    <dgm:cxn modelId="{19C6DEC9-EA35-4214-8320-BE0C81E2258F}" type="presParOf" srcId="{90ABB253-54C9-4C31-B943-7193B9B102FE}" destId="{F4BA34A6-8848-4C0E-9D2C-A06C8B0C0F18}" srcOrd="6" destOrd="0" presId="urn:microsoft.com/office/officeart/2009/3/layout/IncreasingArrowsProcess"/>
    <dgm:cxn modelId="{CA62C297-FCCE-402C-B113-2D9DB261C3E8}" type="presParOf" srcId="{90ABB253-54C9-4C31-B943-7193B9B102FE}" destId="{338663F2-4417-4CB1-880B-8078F145E477}" srcOrd="7" destOrd="0" presId="urn:microsoft.com/office/officeart/2009/3/layout/IncreasingArrowsProcess"/>
    <dgm:cxn modelId="{1B378D01-1A5E-4EF4-9125-9A3097AFC378}" type="presParOf" srcId="{90ABB253-54C9-4C31-B943-7193B9B102FE}" destId="{79FAA5DE-94B9-4991-859B-AAAEB78C9EE6}" srcOrd="8" destOrd="0" presId="urn:microsoft.com/office/officeart/2009/3/layout/IncreasingArrowsProcess"/>
    <dgm:cxn modelId="{7F1836D7-605D-4967-AAA9-67C30BEA43D7}" type="presParOf" srcId="{90ABB253-54C9-4C31-B943-7193B9B102FE}" destId="{84D32A82-25CA-4B5B-86D6-EA35FA0666A5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F07B22-7609-489D-AED6-87BB18D229B6}">
      <dsp:nvSpPr>
        <dsp:cNvPr id="0" name=""/>
        <dsp:cNvSpPr/>
      </dsp:nvSpPr>
      <dsp:spPr>
        <a:xfrm>
          <a:off x="1966" y="250679"/>
          <a:ext cx="1917546" cy="6173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Public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(Government Owns &amp;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3rd Party Operates)</a:t>
          </a:r>
        </a:p>
      </dsp:txBody>
      <dsp:txXfrm>
        <a:off x="1966" y="250679"/>
        <a:ext cx="1917546" cy="617325"/>
      </dsp:txXfrm>
    </dsp:sp>
    <dsp:sp modelId="{F3B29732-B93D-459E-B485-F84574689274}">
      <dsp:nvSpPr>
        <dsp:cNvPr id="0" name=""/>
        <dsp:cNvSpPr/>
      </dsp:nvSpPr>
      <dsp:spPr>
        <a:xfrm>
          <a:off x="1966" y="868005"/>
          <a:ext cx="1917546" cy="27999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/>
            <a:t>Cities - Boston, Chicago, London, Los Angeles, Philadelphia, Washington DC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/>
            <a:t>Pros - City controls system and oversees operator.  City determines station locations,  prices, SLA's. City can drive expansion to make bike share a true extension of transit. Public systems tend to be largest.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/>
            <a:t>Cons - City responsible for some or all of  finances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/>
            <a:t>Best for - Larger cities invested in making bike share part of the public transportation system.</a:t>
          </a:r>
        </a:p>
      </dsp:txBody>
      <dsp:txXfrm>
        <a:off x="1966" y="868005"/>
        <a:ext cx="1917546" cy="2799900"/>
      </dsp:txXfrm>
    </dsp:sp>
    <dsp:sp modelId="{825411CA-AE2C-4D9A-BD82-3DB1E80AA236}">
      <dsp:nvSpPr>
        <dsp:cNvPr id="0" name=""/>
        <dsp:cNvSpPr/>
      </dsp:nvSpPr>
      <dsp:spPr>
        <a:xfrm>
          <a:off x="2187969" y="250679"/>
          <a:ext cx="1917546" cy="6173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Non-Profit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(Non-Profit Owns &amp; Operates)</a:t>
          </a:r>
        </a:p>
      </dsp:txBody>
      <dsp:txXfrm>
        <a:off x="2187969" y="250679"/>
        <a:ext cx="1917546" cy="617325"/>
      </dsp:txXfrm>
    </dsp:sp>
    <dsp:sp modelId="{BD8AC0BE-7304-4102-B9E8-395EA431E928}">
      <dsp:nvSpPr>
        <dsp:cNvPr id="0" name=""/>
        <dsp:cNvSpPr/>
      </dsp:nvSpPr>
      <dsp:spPr>
        <a:xfrm>
          <a:off x="2187969" y="868005"/>
          <a:ext cx="1917546" cy="27999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/>
            <a:t>Cities - Aspen, Buffalo, Boulder, Denver, Honolulu, Memphis, Minneapolis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/>
            <a:t>Pros - City not responsible for finances. Local operations can achieve lower costs.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/>
            <a:t>Cons - City minimal control or input. City cannot drive expansion; systems tend to be smaller.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/>
            <a:t>Best for- Small and mid-sized cities and systems where local operations are feasible and cost-effective. </a:t>
          </a:r>
        </a:p>
      </dsp:txBody>
      <dsp:txXfrm>
        <a:off x="2187969" y="868005"/>
        <a:ext cx="1917546" cy="2799900"/>
      </dsp:txXfrm>
    </dsp:sp>
    <dsp:sp modelId="{F8666494-7FDF-4024-B805-DC0E2B654445}">
      <dsp:nvSpPr>
        <dsp:cNvPr id="0" name=""/>
        <dsp:cNvSpPr/>
      </dsp:nvSpPr>
      <dsp:spPr>
        <a:xfrm>
          <a:off x="4373972" y="250679"/>
          <a:ext cx="1917546" cy="6173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Private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(For-Profit Owns &amp; Operates)</a:t>
          </a:r>
        </a:p>
      </dsp:txBody>
      <dsp:txXfrm>
        <a:off x="4373972" y="250679"/>
        <a:ext cx="1917546" cy="617325"/>
      </dsp:txXfrm>
    </dsp:sp>
    <dsp:sp modelId="{38E18726-A81C-4264-A704-86B54DFE9EA4}">
      <dsp:nvSpPr>
        <dsp:cNvPr id="0" name=""/>
        <dsp:cNvSpPr/>
      </dsp:nvSpPr>
      <dsp:spPr>
        <a:xfrm>
          <a:off x="4373972" y="868005"/>
          <a:ext cx="1917546" cy="27999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/>
            <a:t>Cities - NYC, Miami Beach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/>
            <a:t>Pros - City not responsible for finances or management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/>
            <a:t>Cons - City minimal control or input.   For-profit goals not always aligned with city's.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/>
            <a:t>Best for - Cities with exceptional private revenue potential from sponsorship, advertisements or tourists.</a:t>
          </a:r>
        </a:p>
      </dsp:txBody>
      <dsp:txXfrm>
        <a:off x="4373972" y="868005"/>
        <a:ext cx="1917546" cy="27999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F07B22-7609-489D-AED6-87BB18D229B6}">
      <dsp:nvSpPr>
        <dsp:cNvPr id="0" name=""/>
        <dsp:cNvSpPr/>
      </dsp:nvSpPr>
      <dsp:spPr>
        <a:xfrm>
          <a:off x="1970" y="268004"/>
          <a:ext cx="1921415" cy="5883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Generation 3.0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Station-Based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Smart-Dock</a:t>
          </a:r>
        </a:p>
      </dsp:txBody>
      <dsp:txXfrm>
        <a:off x="1970" y="268004"/>
        <a:ext cx="1921415" cy="588353"/>
      </dsp:txXfrm>
    </dsp:sp>
    <dsp:sp modelId="{F3B29732-B93D-459E-B485-F84574689274}">
      <dsp:nvSpPr>
        <dsp:cNvPr id="0" name=""/>
        <dsp:cNvSpPr/>
      </dsp:nvSpPr>
      <dsp:spPr>
        <a:xfrm>
          <a:off x="1970" y="856358"/>
          <a:ext cx="1921415" cy="32425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Vendors- 8D, Bcycle, PBSC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Pros - Highly robust, proven equipment. Operational in US since 2010. Dominant technology of large U.S. cities.  Planned upgrades to include features from newer systerms including potential electric retrofits..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Cons - Most expensive because technology in docks is duplicative. Lacks some newer features. Requires stations.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Cities - Boston, Milwaukee, Philadelphia, Chicago, Washington DC, Seattle, NYC, Denver, Minneapolis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70" y="856358"/>
        <a:ext cx="1921415" cy="3242531"/>
      </dsp:txXfrm>
    </dsp:sp>
    <dsp:sp modelId="{825411CA-AE2C-4D9A-BD82-3DB1E80AA236}">
      <dsp:nvSpPr>
        <dsp:cNvPr id="0" name=""/>
        <dsp:cNvSpPr/>
      </dsp:nvSpPr>
      <dsp:spPr>
        <a:xfrm>
          <a:off x="2192384" y="268004"/>
          <a:ext cx="1921415" cy="5883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Generation 3b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Station-Optional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Smart-Bike</a:t>
          </a:r>
        </a:p>
      </dsp:txBody>
      <dsp:txXfrm>
        <a:off x="2192384" y="268004"/>
        <a:ext cx="1921415" cy="588353"/>
      </dsp:txXfrm>
    </dsp:sp>
    <dsp:sp modelId="{BD8AC0BE-7304-4102-B9E8-395EA431E928}">
      <dsp:nvSpPr>
        <dsp:cNvPr id="0" name=""/>
        <dsp:cNvSpPr/>
      </dsp:nvSpPr>
      <dsp:spPr>
        <a:xfrm>
          <a:off x="2192384" y="856358"/>
          <a:ext cx="1921415" cy="32425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Vendors - Sobi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Pros - Lower cost because technology in bikes. More nimble. Advanced features. Stations not required.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Cons -Less proven system.  Stationless systems are less visible. Equipment not as robust. Statoinless increases rebalancing challenges. Not compatible with existing equipment.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Cities -Portland, Buffalo, Hamilton, Phoenix, Orlando, Long Beach</a:t>
          </a:r>
        </a:p>
      </dsp:txBody>
      <dsp:txXfrm>
        <a:off x="2192384" y="856358"/>
        <a:ext cx="1921415" cy="3242531"/>
      </dsp:txXfrm>
    </dsp:sp>
    <dsp:sp modelId="{F8666494-7FDF-4024-B805-DC0E2B654445}">
      <dsp:nvSpPr>
        <dsp:cNvPr id="0" name=""/>
        <dsp:cNvSpPr/>
      </dsp:nvSpPr>
      <dsp:spPr>
        <a:xfrm>
          <a:off x="4382798" y="268004"/>
          <a:ext cx="1921415" cy="5883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Generation 4.0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Station-Optionsl Smart-Bikes with  Pedal Assist Electric Technology</a:t>
          </a:r>
        </a:p>
      </dsp:txBody>
      <dsp:txXfrm>
        <a:off x="4382798" y="268004"/>
        <a:ext cx="1921415" cy="588353"/>
      </dsp:txXfrm>
    </dsp:sp>
    <dsp:sp modelId="{38E18726-A81C-4264-A704-86B54DFE9EA4}">
      <dsp:nvSpPr>
        <dsp:cNvPr id="0" name=""/>
        <dsp:cNvSpPr/>
      </dsp:nvSpPr>
      <dsp:spPr>
        <a:xfrm>
          <a:off x="4382798" y="856358"/>
          <a:ext cx="1921415" cy="32425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Vendors - Beweggen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Pros - Electric increases pool of riders and revenue potential. Advanced features.Next generation of equipment.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Cons - New technology. Early adopter challenges. Likely requires hardwiring stations. Not compatible with existing equipment.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Cities - Birmingham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2798" y="856358"/>
        <a:ext cx="1921415" cy="32425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F0DCB5-0CC0-4502-9551-10B1CA865647}">
      <dsp:nvSpPr>
        <dsp:cNvPr id="0" name=""/>
        <dsp:cNvSpPr/>
      </dsp:nvSpPr>
      <dsp:spPr>
        <a:xfrm>
          <a:off x="2214511" y="1246"/>
          <a:ext cx="3764661" cy="9892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>
              <a:latin typeface="Times New Roman" panose="02020603050405020304" pitchFamily="18" charset="0"/>
              <a:cs typeface="Times New Roman" panose="02020603050405020304" pitchFamily="18" charset="0"/>
            </a:rPr>
            <a:t>System owner pays flat fee for operations based on size.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>
              <a:latin typeface="Times New Roman" panose="02020603050405020304" pitchFamily="18" charset="0"/>
              <a:cs typeface="Times New Roman" panose="02020603050405020304" pitchFamily="18" charset="0"/>
            </a:rPr>
            <a:t>Revenue remains with owner.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>
              <a:latin typeface="Times New Roman" panose="02020603050405020304" pitchFamily="18" charset="0"/>
              <a:cs typeface="Times New Roman" panose="02020603050405020304" pitchFamily="18" charset="0"/>
            </a:rPr>
            <a:t>Owner has near full decision making authority.</a:t>
          </a:r>
        </a:p>
      </dsp:txBody>
      <dsp:txXfrm>
        <a:off x="2214511" y="124906"/>
        <a:ext cx="3393681" cy="741961"/>
      </dsp:txXfrm>
    </dsp:sp>
    <dsp:sp modelId="{07E6B838-4B6E-4788-8481-CA3DC831A6D6}">
      <dsp:nvSpPr>
        <dsp:cNvPr id="0" name=""/>
        <dsp:cNvSpPr/>
      </dsp:nvSpPr>
      <dsp:spPr>
        <a:xfrm>
          <a:off x="295262" y="1246"/>
          <a:ext cx="1919249" cy="9892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>
              <a:latin typeface="Times New Roman" panose="02020603050405020304" pitchFamily="18" charset="0"/>
              <a:cs typeface="Times New Roman" panose="02020603050405020304" pitchFamily="18" charset="0"/>
            </a:rPr>
            <a:t>Flat Fee</a:t>
          </a:r>
        </a:p>
      </dsp:txBody>
      <dsp:txXfrm>
        <a:off x="343555" y="49539"/>
        <a:ext cx="1822663" cy="892695"/>
      </dsp:txXfrm>
    </dsp:sp>
    <dsp:sp modelId="{C23371C0-9B63-48C9-A4B8-43CA5076A6DB}">
      <dsp:nvSpPr>
        <dsp:cNvPr id="0" name=""/>
        <dsp:cNvSpPr/>
      </dsp:nvSpPr>
      <dsp:spPr>
        <a:xfrm>
          <a:off x="2214511" y="1089456"/>
          <a:ext cx="3764661" cy="9892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>
              <a:latin typeface="Times New Roman" panose="02020603050405020304" pitchFamily="18" charset="0"/>
              <a:cs typeface="Times New Roman" panose="02020603050405020304" pitchFamily="18" charset="0"/>
            </a:rPr>
            <a:t>System owner pays actual costs of operations plus management fee.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>
              <a:latin typeface="Times New Roman" panose="02020603050405020304" pitchFamily="18" charset="0"/>
              <a:cs typeface="Times New Roman" panose="02020603050405020304" pitchFamily="18" charset="0"/>
            </a:rPr>
            <a:t>Revenue remains with owner.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>
              <a:latin typeface="Times New Roman" panose="02020603050405020304" pitchFamily="18" charset="0"/>
              <a:cs typeface="Times New Roman" panose="02020603050405020304" pitchFamily="18" charset="0"/>
            </a:rPr>
            <a:t>Owner retains full decision making authority. </a:t>
          </a:r>
        </a:p>
      </dsp:txBody>
      <dsp:txXfrm>
        <a:off x="2214511" y="1213116"/>
        <a:ext cx="3393681" cy="741961"/>
      </dsp:txXfrm>
    </dsp:sp>
    <dsp:sp modelId="{9E3B0B3D-14E0-4954-97EB-FA151AC36B85}">
      <dsp:nvSpPr>
        <dsp:cNvPr id="0" name=""/>
        <dsp:cNvSpPr/>
      </dsp:nvSpPr>
      <dsp:spPr>
        <a:xfrm>
          <a:off x="295262" y="1089456"/>
          <a:ext cx="1919249" cy="9892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Time and Management</a:t>
          </a:r>
        </a:p>
      </dsp:txBody>
      <dsp:txXfrm>
        <a:off x="343555" y="1137749"/>
        <a:ext cx="1822663" cy="892695"/>
      </dsp:txXfrm>
    </dsp:sp>
    <dsp:sp modelId="{55662BE5-3950-4742-9973-18F22EFECCA6}">
      <dsp:nvSpPr>
        <dsp:cNvPr id="0" name=""/>
        <dsp:cNvSpPr/>
      </dsp:nvSpPr>
      <dsp:spPr>
        <a:xfrm>
          <a:off x="2214511" y="2177666"/>
          <a:ext cx="3764661" cy="9892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>
              <a:latin typeface="Times New Roman" panose="02020603050405020304" pitchFamily="18" charset="0"/>
              <a:cs typeface="Times New Roman" panose="02020603050405020304" pitchFamily="18" charset="0"/>
            </a:rPr>
            <a:t>Owner and operator share revenue and risk.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>
              <a:latin typeface="Times New Roman" panose="02020603050405020304" pitchFamily="18" charset="0"/>
              <a:cs typeface="Times New Roman" panose="02020603050405020304" pitchFamily="18" charset="0"/>
            </a:rPr>
            <a:t>Owner and operator share decisions.</a:t>
          </a:r>
        </a:p>
      </dsp:txBody>
      <dsp:txXfrm>
        <a:off x="2214511" y="2301326"/>
        <a:ext cx="3393681" cy="741961"/>
      </dsp:txXfrm>
    </dsp:sp>
    <dsp:sp modelId="{250E9E7B-ABDC-416E-94DC-0BC1D4A5BF02}">
      <dsp:nvSpPr>
        <dsp:cNvPr id="0" name=""/>
        <dsp:cNvSpPr/>
      </dsp:nvSpPr>
      <dsp:spPr>
        <a:xfrm>
          <a:off x="295262" y="2177666"/>
          <a:ext cx="1919249" cy="9892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>
              <a:latin typeface="Times New Roman" panose="02020603050405020304" pitchFamily="18" charset="0"/>
              <a:cs typeface="Times New Roman" panose="02020603050405020304" pitchFamily="18" charset="0"/>
            </a:rPr>
            <a:t>Risk/Revenue Share</a:t>
          </a:r>
        </a:p>
      </dsp:txBody>
      <dsp:txXfrm>
        <a:off x="343555" y="2225959"/>
        <a:ext cx="1822663" cy="892695"/>
      </dsp:txXfrm>
    </dsp:sp>
    <dsp:sp modelId="{D4F34D6F-7F3B-4D66-B32E-4B14F094B334}">
      <dsp:nvSpPr>
        <dsp:cNvPr id="0" name=""/>
        <dsp:cNvSpPr/>
      </dsp:nvSpPr>
      <dsp:spPr>
        <a:xfrm>
          <a:off x="2214511" y="3265876"/>
          <a:ext cx="3764661" cy="9892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>
              <a:latin typeface="Times New Roman" panose="02020603050405020304" pitchFamily="18" charset="0"/>
              <a:cs typeface="Times New Roman" panose="02020603050405020304" pitchFamily="18" charset="0"/>
            </a:rPr>
            <a:t>Operator takes full responsibility for operations costs.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>
              <a:latin typeface="Times New Roman" panose="02020603050405020304" pitchFamily="18" charset="0"/>
              <a:cs typeface="Times New Roman" panose="02020603050405020304" pitchFamily="18" charset="0"/>
            </a:rPr>
            <a:t>Operator keeps majority of revenue.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>
              <a:latin typeface="Times New Roman" panose="02020603050405020304" pitchFamily="18" charset="0"/>
              <a:cs typeface="Times New Roman" panose="02020603050405020304" pitchFamily="18" charset="0"/>
            </a:rPr>
            <a:t>Operator retains decision making authority beyond contract terms.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>
              <a:latin typeface="Times New Roman" panose="02020603050405020304" pitchFamily="18" charset="0"/>
              <a:cs typeface="Times New Roman" panose="02020603050405020304" pitchFamily="18" charset="0"/>
            </a:rPr>
            <a:t>Operator may own  and/or be responsible for equipment</a:t>
          </a:r>
        </a:p>
      </dsp:txBody>
      <dsp:txXfrm>
        <a:off x="2214511" y="3389536"/>
        <a:ext cx="3393681" cy="741961"/>
      </dsp:txXfrm>
    </dsp:sp>
    <dsp:sp modelId="{D716B9DF-3AAE-4F06-9E18-F23D539D006C}">
      <dsp:nvSpPr>
        <dsp:cNvPr id="0" name=""/>
        <dsp:cNvSpPr/>
      </dsp:nvSpPr>
      <dsp:spPr>
        <a:xfrm>
          <a:off x="295262" y="3265876"/>
          <a:ext cx="1919249" cy="9892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>
              <a:latin typeface="Times New Roman" panose="02020603050405020304" pitchFamily="18" charset="0"/>
              <a:cs typeface="Times New Roman" panose="02020603050405020304" pitchFamily="18" charset="0"/>
            </a:rPr>
            <a:t>Privatized Operations</a:t>
          </a:r>
        </a:p>
      </dsp:txBody>
      <dsp:txXfrm>
        <a:off x="343555" y="3314169"/>
        <a:ext cx="1822663" cy="8926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15E8D-310D-4D15-B793-FB2409EE4FA4}">
      <dsp:nvSpPr>
        <dsp:cNvPr id="0" name=""/>
        <dsp:cNvSpPr/>
      </dsp:nvSpPr>
      <dsp:spPr>
        <a:xfrm>
          <a:off x="1980241" y="49530"/>
          <a:ext cx="6631316" cy="96437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53095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Acquire Pronto</a:t>
          </a:r>
        </a:p>
      </dsp:txBody>
      <dsp:txXfrm>
        <a:off x="1980241" y="290625"/>
        <a:ext cx="6390221" cy="482189"/>
      </dsp:txXfrm>
    </dsp:sp>
    <dsp:sp modelId="{1E02EFA1-41B1-480A-8569-17C24FF304D9}">
      <dsp:nvSpPr>
        <dsp:cNvPr id="0" name=""/>
        <dsp:cNvSpPr/>
      </dsp:nvSpPr>
      <dsp:spPr>
        <a:xfrm>
          <a:off x="1980241" y="791961"/>
          <a:ext cx="1225599" cy="17707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Averts system </a:t>
          </a:r>
          <a:r>
            <a:rPr lang="en-US" sz="1500" kern="1200" dirty="0" smtClean="0"/>
            <a:t>shutdown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 smtClean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Jan-Feb 2016</a:t>
          </a:r>
        </a:p>
      </dsp:txBody>
      <dsp:txXfrm>
        <a:off x="1980241" y="791961"/>
        <a:ext cx="1225599" cy="1770755"/>
      </dsp:txXfrm>
    </dsp:sp>
    <dsp:sp modelId="{6947CF25-FF1B-4FDA-B511-672F3CB3102F}">
      <dsp:nvSpPr>
        <dsp:cNvPr id="0" name=""/>
        <dsp:cNvSpPr/>
      </dsp:nvSpPr>
      <dsp:spPr>
        <a:xfrm>
          <a:off x="3205708" y="371114"/>
          <a:ext cx="5405849" cy="96437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53095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Oversee interim operations</a:t>
          </a:r>
        </a:p>
      </dsp:txBody>
      <dsp:txXfrm>
        <a:off x="3205708" y="612209"/>
        <a:ext cx="5164754" cy="482189"/>
      </dsp:txXfrm>
    </dsp:sp>
    <dsp:sp modelId="{4F7F3716-FDED-43F6-A80A-7D3CB187D570}">
      <dsp:nvSpPr>
        <dsp:cNvPr id="0" name=""/>
        <dsp:cNvSpPr/>
      </dsp:nvSpPr>
      <dsp:spPr>
        <a:xfrm>
          <a:off x="3205708" y="1113545"/>
          <a:ext cx="1225599" cy="17707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Effective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through procurement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 smtClean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Jan-Feb </a:t>
          </a:r>
          <a:r>
            <a:rPr lang="en-US" sz="1500" kern="1200" dirty="0"/>
            <a:t>2016</a:t>
          </a:r>
        </a:p>
      </dsp:txBody>
      <dsp:txXfrm>
        <a:off x="3205708" y="1113545"/>
        <a:ext cx="1225599" cy="1770755"/>
      </dsp:txXfrm>
    </dsp:sp>
    <dsp:sp modelId="{C1EE6588-D24F-4310-8A66-5347EAB2C97A}">
      <dsp:nvSpPr>
        <dsp:cNvPr id="0" name=""/>
        <dsp:cNvSpPr/>
      </dsp:nvSpPr>
      <dsp:spPr>
        <a:xfrm>
          <a:off x="4431176" y="692697"/>
          <a:ext cx="4180382" cy="96437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53095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Conduct procurement</a:t>
          </a:r>
        </a:p>
      </dsp:txBody>
      <dsp:txXfrm>
        <a:off x="4431176" y="933792"/>
        <a:ext cx="3939287" cy="482189"/>
      </dsp:txXfrm>
    </dsp:sp>
    <dsp:sp modelId="{C6DFE8E8-F0E6-43C2-BF1D-D0786B74C271}">
      <dsp:nvSpPr>
        <dsp:cNvPr id="0" name=""/>
        <dsp:cNvSpPr/>
      </dsp:nvSpPr>
      <dsp:spPr>
        <a:xfrm>
          <a:off x="4431176" y="1435128"/>
          <a:ext cx="1225599" cy="17707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Enables expansion and ensures best outcome.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 smtClean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Mar-Jul </a:t>
          </a:r>
          <a:r>
            <a:rPr lang="en-US" sz="1500" kern="1200" dirty="0"/>
            <a:t>2016</a:t>
          </a:r>
        </a:p>
      </dsp:txBody>
      <dsp:txXfrm>
        <a:off x="4431176" y="1435128"/>
        <a:ext cx="1225599" cy="1770755"/>
      </dsp:txXfrm>
    </dsp:sp>
    <dsp:sp modelId="{F4BA34A6-8848-4C0E-9D2C-A06C8B0C0F18}">
      <dsp:nvSpPr>
        <dsp:cNvPr id="0" name=""/>
        <dsp:cNvSpPr/>
      </dsp:nvSpPr>
      <dsp:spPr>
        <a:xfrm>
          <a:off x="5657306" y="1014281"/>
          <a:ext cx="2954251" cy="96437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53095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Expand System</a:t>
          </a:r>
        </a:p>
      </dsp:txBody>
      <dsp:txXfrm>
        <a:off x="5657306" y="1255376"/>
        <a:ext cx="2713156" cy="482189"/>
      </dsp:txXfrm>
    </dsp:sp>
    <dsp:sp modelId="{338663F2-4417-4CB1-880B-8078F145E477}">
      <dsp:nvSpPr>
        <dsp:cNvPr id="0" name=""/>
        <dsp:cNvSpPr/>
      </dsp:nvSpPr>
      <dsp:spPr>
        <a:xfrm>
          <a:off x="5657306" y="1756712"/>
          <a:ext cx="1225599" cy="17707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Funded by $5M capital investment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 smtClean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Nov </a:t>
          </a:r>
          <a:r>
            <a:rPr lang="en-US" sz="1500" kern="1200" dirty="0"/>
            <a:t>2016</a:t>
          </a:r>
        </a:p>
      </dsp:txBody>
      <dsp:txXfrm>
        <a:off x="5657306" y="1756712"/>
        <a:ext cx="1225599" cy="1770755"/>
      </dsp:txXfrm>
    </dsp:sp>
    <dsp:sp modelId="{79FAA5DE-94B9-4991-859B-AAAEB78C9EE6}">
      <dsp:nvSpPr>
        <dsp:cNvPr id="0" name=""/>
        <dsp:cNvSpPr/>
      </dsp:nvSpPr>
      <dsp:spPr>
        <a:xfrm>
          <a:off x="6882774" y="1335865"/>
          <a:ext cx="1728784" cy="96437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53095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Launch 2017</a:t>
          </a:r>
        </a:p>
      </dsp:txBody>
      <dsp:txXfrm>
        <a:off x="6882774" y="1576960"/>
        <a:ext cx="1487689" cy="482189"/>
      </dsp:txXfrm>
    </dsp:sp>
    <dsp:sp modelId="{84D32A82-25CA-4B5B-86D6-EA35FA0666A5}">
      <dsp:nvSpPr>
        <dsp:cNvPr id="0" name=""/>
        <dsp:cNvSpPr/>
      </dsp:nvSpPr>
      <dsp:spPr>
        <a:xfrm>
          <a:off x="6882774" y="2078296"/>
          <a:ext cx="1225599" cy="17707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 smtClean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 smtClean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 smtClean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Summer </a:t>
          </a:r>
          <a:r>
            <a:rPr lang="en-US" sz="1500" kern="1200" dirty="0"/>
            <a:t>2017</a:t>
          </a:r>
        </a:p>
      </dsp:txBody>
      <dsp:txXfrm>
        <a:off x="6882774" y="2078296"/>
        <a:ext cx="1225599" cy="1770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51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51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416E7-E3BE-41F9-95EB-8D2D0AF74CFE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6"/>
            <a:ext cx="3037840" cy="4651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6"/>
            <a:ext cx="3037840" cy="4651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DE476-1BC8-48D2-9622-2908F98E8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93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C3BF4-91E0-4038-9351-F467B03CBE5E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7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235F5-B067-46FC-AEB6-39A9EA2EF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635B5-FF59-406E-B74D-09342D3385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30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073A6-72DA-4F48-A135-0DE73C777E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5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Let the audience know the purpose of your presentation (is it purely informational, are you seeking feedback,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). Then walk them through what you’ll </a:t>
            </a:r>
            <a:r>
              <a:rPr lang="en-US" baseline="0" smtClean="0"/>
              <a:t>be covering.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82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Let the audience know the purpose of your presentation (is it purely informational, are you seeking feedback,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). Then walk them through what you’ll </a:t>
            </a:r>
            <a:r>
              <a:rPr lang="en-US" baseline="0" smtClean="0"/>
              <a:t>be covering.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82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Let the audience know the purpose of your presentation (is it purely informational, are you seeking feedback,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). Then walk them through what you’ll </a:t>
            </a:r>
            <a:r>
              <a:rPr lang="en-US" baseline="0" smtClean="0"/>
              <a:t>be covering.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82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Let the audience know the purpose of your presentation (is it purely informational, are you seeking feedback,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). Then walk them through what you’ll </a:t>
            </a:r>
            <a:r>
              <a:rPr lang="en-US" baseline="0" smtClean="0"/>
              <a:t>be covering.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82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Let the audience know the purpose of your presentation (is it purely informational, are you seeking feedback,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). Then walk them through what you’ll </a:t>
            </a:r>
            <a:r>
              <a:rPr lang="en-US" baseline="0" smtClean="0"/>
              <a:t>be covering.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82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Let the audience know the purpose of your presentation (is it purely informational, are you seeking feedback,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). Then walk them through what you’ll </a:t>
            </a:r>
            <a:r>
              <a:rPr lang="en-US" baseline="0" smtClean="0"/>
              <a:t>be covering.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824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Let the audience know the purpose of your presentation (is it purely informational, are you seeking feedback,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). Then walk them through what you’ll </a:t>
            </a:r>
            <a:r>
              <a:rPr lang="en-US" baseline="0" smtClean="0"/>
              <a:t>be covering.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824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Let the audience know the purpose of your presentation (is it purely informational, are you seeking feedback,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). Then walk them through what you’ll </a:t>
            </a:r>
            <a:r>
              <a:rPr lang="en-US" baseline="0" smtClean="0"/>
              <a:t>be covering.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824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Let the audience know the purpose of your presentation (is it purely informational, are you seeking feedback,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). Then walk them through what you’ll </a:t>
            </a:r>
            <a:r>
              <a:rPr lang="en-US" baseline="0" smtClean="0"/>
              <a:t>be covering.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82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Let the audience know the purpose of your presentation (is it purely informational, are you seeking feedback,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). Then walk them through what you’ll </a:t>
            </a:r>
            <a:r>
              <a:rPr lang="en-US" baseline="0" smtClean="0"/>
              <a:t>be covering.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824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90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3700" dirty="0"/>
              <a:t>Really put on map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3700" dirty="0"/>
              <a:t>25  million trips/years,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3700" dirty="0"/>
              <a:t>240k subscribers, 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3700" dirty="0"/>
              <a:t>6 Mil VMT,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3700" dirty="0"/>
              <a:t>10,000 bikes,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3700" dirty="0"/>
              <a:t>1000 stations. 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3700" dirty="0"/>
              <a:t>Largest system at the time</a:t>
            </a:r>
            <a:r>
              <a:rPr lang="en-US" sz="24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C7212-810A-4F96-A5A9-33DA873797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89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354EB1-575C-4E82-ADF5-E264068D37CE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70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Montreal (Month 5), </a:t>
            </a:r>
          </a:p>
          <a:p>
            <a:pPr marL="291179" indent="-291179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million bike trips,</a:t>
            </a:r>
          </a:p>
          <a:p>
            <a:pPr marL="291179" indent="-291179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million miles travelled, </a:t>
            </a:r>
          </a:p>
          <a:p>
            <a:pPr marL="291179" indent="-291179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10,000 subscribers, </a:t>
            </a:r>
          </a:p>
          <a:p>
            <a:pPr marL="291179" indent="-291179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86,000 occasional users</a:t>
            </a:r>
          </a:p>
          <a:p>
            <a:pPr algn="l" eaLnBrk="1" hangingPunct="1"/>
            <a:endParaRPr lang="en-US" alt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354EB1-575C-4E82-ADF5-E264068D37CE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70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/>
            <a:endParaRPr lang="en-US" alt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354EB1-575C-4E82-ADF5-E264068D37CE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70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/>
            <a:endParaRPr lang="en-US" altLang="en-US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alt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Convenient - 300 feet, swipe of card, no reservation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alt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way,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alt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inexpensive,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alt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 &amp; Cool - </a:t>
            </a:r>
            <a:r>
              <a:rPr lang="en-US" alt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maintstream</a:t>
            </a:r>
            <a:r>
              <a:rPr lang="en-US" alt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users in suits and skirts.</a:t>
            </a:r>
          </a:p>
          <a:p>
            <a:pPr algn="l" eaLnBrk="1" hangingPunct="1"/>
            <a:endParaRPr lang="en-US" alt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354EB1-575C-4E82-ADF5-E264068D37CE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70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VMT – 3 Mil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eliminaated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US, 2015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Transportation - DC members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55% of respondents reported using a car less often;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59% used a taxi less often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64% of respondents said at least one of the bike share trips they made either started or ended at a Metrorail station;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Local Economy-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Hubway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$7M locally. Nearly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50%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 have either shopped elsewhere or not spent the money.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 –74 million minutes of physical activity in London and 1.4 million minutes of physical activity in Minneapolis/St. Paul, for 2012.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Equity- Most recently U.S. cities are pioneering measures to address transportation equity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Segoe UI Light" panose="020B0502040204020203" pitchFamily="34" charset="0"/>
              </a:rPr>
              <a:t>Seattle, with its well-developed transportation infrastructure, can have not just a viable bike share system, but one of the best in the country.”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82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073A6-72DA-4F48-A135-0DE73C777E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5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C54E-0833-4965-A02B-84AACDA0B821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5CC3-5004-4DD0-B214-488E4BFB5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60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C54E-0833-4965-A02B-84AACDA0B821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5CC3-5004-4DD0-B214-488E4BFB5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71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C54E-0833-4965-A02B-84AACDA0B821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5CC3-5004-4DD0-B214-488E4BFB5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1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C54E-0833-4965-A02B-84AACDA0B821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5CC3-5004-4DD0-B214-488E4BFB5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32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C54E-0833-4965-A02B-84AACDA0B821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5CC3-5004-4DD0-B214-488E4BFB5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79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C54E-0833-4965-A02B-84AACDA0B821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5CC3-5004-4DD0-B214-488E4BFB5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57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C54E-0833-4965-A02B-84AACDA0B821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5CC3-5004-4DD0-B214-488E4BFB5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09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C54E-0833-4965-A02B-84AACDA0B821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5CC3-5004-4DD0-B214-488E4BFB5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C54E-0833-4965-A02B-84AACDA0B821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5CC3-5004-4DD0-B214-488E4BFB5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9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C54E-0833-4965-A02B-84AACDA0B821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5CC3-5004-4DD0-B214-488E4BFB5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62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C54E-0833-4965-A02B-84AACDA0B821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5CC3-5004-4DD0-B214-488E4BFB5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7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AC54E-0833-4965-A02B-84AACDA0B821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15CC3-5004-4DD0-B214-488E4BFB5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8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" r="16235"/>
          <a:stretch/>
        </p:blipFill>
        <p:spPr>
          <a:xfrm>
            <a:off x="-12568" y="457200"/>
            <a:ext cx="9156568" cy="495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68" y="281374"/>
            <a:ext cx="9172490" cy="1014026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sz="4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Bike Share</a:t>
            </a:r>
            <a:r>
              <a:rPr lang="en-US" sz="4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4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Update</a:t>
            </a:r>
            <a:endParaRPr lang="en-US" sz="2000" dirty="0"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2" descr="P:\PIO\Schwartz\sdotlog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96"/>
          <a:stretch/>
        </p:blipFill>
        <p:spPr bwMode="auto">
          <a:xfrm>
            <a:off x="7086599" y="5850340"/>
            <a:ext cx="1885477" cy="85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5562600"/>
            <a:ext cx="4953000" cy="12192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latin typeface="Segoe UI Light" panose="020B0502040204020203" pitchFamily="34" charset="0"/>
              </a:rPr>
              <a:t>Nicole Freedman</a:t>
            </a:r>
          </a:p>
          <a:p>
            <a:pPr algn="l"/>
            <a:r>
              <a:rPr lang="en-US" sz="2000" dirty="0" smtClean="0">
                <a:latin typeface="Segoe UI Light" panose="020B0502040204020203" pitchFamily="34" charset="0"/>
              </a:rPr>
              <a:t>Chief of Active Transportation</a:t>
            </a:r>
          </a:p>
          <a:p>
            <a:pPr algn="l"/>
            <a:r>
              <a:rPr lang="en-US" sz="2000" dirty="0" smtClean="0">
                <a:latin typeface="Segoe UI Light" panose="020B0502040204020203" pitchFamily="34" charset="0"/>
              </a:rPr>
              <a:t>January 6, 2016</a:t>
            </a:r>
            <a:endParaRPr lang="en-US" sz="2000" dirty="0">
              <a:latin typeface="Segoe UI Light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" r="16235" b="89437"/>
          <a:stretch/>
        </p:blipFill>
        <p:spPr>
          <a:xfrm>
            <a:off x="-28490" y="0"/>
            <a:ext cx="9156568" cy="52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1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6359638-copenhagen-denmark--gobike-parked-infron-of-copenhagen-central-train-station-for-tourists-and-local-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741" y="1371600"/>
            <a:ext cx="5257801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Deliverables</a:t>
            </a:r>
            <a:endParaRPr lang="en-US" dirty="0">
              <a:solidFill>
                <a:srgbClr val="1690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3200400" cy="51054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Segoe UI Light" panose="020B0502040204020203" pitchFamily="34" charset="0"/>
              </a:rPr>
              <a:t>2017 launch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latin typeface="Segoe UI Light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Segoe UI Light" panose="020B0502040204020203" pitchFamily="34" charset="0"/>
              </a:rPr>
              <a:t>Expanded service area w/ SE Seattle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Segoe UI Light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Segoe UI Light" panose="020B0502040204020203" pitchFamily="34" charset="0"/>
              </a:rPr>
              <a:t>80-150 stations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Segoe UI Light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Segoe UI Light" panose="020B0502040204020203" pitchFamily="34" charset="0"/>
              </a:rPr>
              <a:t>Open to Gen 4.0 electric. May sell or retrofit existing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latin typeface="Segoe UI Light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Segoe UI Light" panose="020B0502040204020203" pitchFamily="34" charset="0"/>
              </a:rPr>
              <a:t>Can recover 100</a:t>
            </a:r>
            <a:r>
              <a:rPr lang="en-US" sz="2800" dirty="0">
                <a:latin typeface="Segoe UI Light" panose="020B0502040204020203" pitchFamily="34" charset="0"/>
              </a:rPr>
              <a:t>% of </a:t>
            </a:r>
            <a:r>
              <a:rPr lang="en-US" sz="2800" dirty="0" smtClean="0">
                <a:latin typeface="Segoe UI Light" panose="020B0502040204020203" pitchFamily="34" charset="0"/>
              </a:rPr>
              <a:t>op ex from sponsors &amp; users, 2018</a:t>
            </a:r>
            <a:endParaRPr lang="en-US" sz="2800" dirty="0">
              <a:latin typeface="Segoe UI Light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Segoe UI Light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latin typeface="Segoe UI Light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latin typeface="Segoe UI Light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Segoe UI Light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Segoe UI Light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latin typeface="Segoe UI Light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Segoe UI Light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dirty="0" smtClean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dirty="0">
              <a:latin typeface="Segoe UI Light" panose="020B0502040204020203" pitchFamily="34" charset="0"/>
            </a:endParaRPr>
          </a:p>
          <a:p>
            <a:endParaRPr lang="en-US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dirty="0" smtClean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404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Projections</a:t>
            </a:r>
            <a:endParaRPr lang="en-US" dirty="0">
              <a:solidFill>
                <a:srgbClr val="1690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876800" y="1219200"/>
            <a:ext cx="37338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u="sng" dirty="0" smtClean="0">
                <a:latin typeface="Segoe UI Light" panose="020B0502040204020203" pitchFamily="34" charset="0"/>
              </a:rPr>
              <a:t>Expanded (800-1200 bikes)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Segoe UI Light" panose="020B0502040204020203" pitchFamily="34" charset="0"/>
              </a:rPr>
              <a:t>500,000</a:t>
            </a:r>
            <a:endParaRPr lang="en-US" sz="2000" dirty="0" smtClean="0">
              <a:latin typeface="Segoe UI Light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Segoe UI Light" panose="020B0502040204020203" pitchFamily="34" charset="0"/>
              </a:rPr>
              <a:t>8,000 members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Segoe UI Light" panose="020B0502040204020203" pitchFamily="34" charset="0"/>
              </a:rPr>
              <a:t>$1.4M user revenue</a:t>
            </a:r>
          </a:p>
          <a:p>
            <a:pPr marL="0" indent="0">
              <a:buNone/>
            </a:pPr>
            <a:endParaRPr lang="en-US" sz="2000" dirty="0" smtClean="0">
              <a:latin typeface="Segoe UI Light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000" dirty="0">
              <a:latin typeface="Segoe UI Light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000" dirty="0">
              <a:latin typeface="Segoe UI Light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000" dirty="0" smtClean="0">
              <a:latin typeface="Segoe UI Light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000" dirty="0">
              <a:latin typeface="Segoe UI Light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000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400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sz="2400" dirty="0">
              <a:latin typeface="Segoe UI Light" panose="020B0502040204020203" pitchFamily="34" charset="0"/>
            </a:endParaRPr>
          </a:p>
          <a:p>
            <a:endParaRPr lang="en-US" sz="2400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Segoe UI Light" panose="020B0502040204020203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19200"/>
            <a:ext cx="38862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u="sng" dirty="0" smtClean="0">
                <a:latin typeface="Segoe UI Light" panose="020B0502040204020203" pitchFamily="34" charset="0"/>
              </a:rPr>
              <a:t>Existing (500 bikes) 2015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Segoe UI Light" panose="020B0502040204020203" pitchFamily="34" charset="0"/>
              </a:rPr>
              <a:t>140,000 trips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Segoe UI Light" panose="020B0502040204020203" pitchFamily="34" charset="0"/>
              </a:rPr>
              <a:t> 3,000 members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Segoe UI Light" panose="020B0502040204020203" pitchFamily="34" charset="0"/>
              </a:rPr>
              <a:t>$675K user revenue</a:t>
            </a:r>
          </a:p>
          <a:p>
            <a:pPr marL="0" indent="0">
              <a:buNone/>
            </a:pPr>
            <a:endParaRPr lang="en-US" sz="2000" dirty="0" smtClean="0">
              <a:latin typeface="Segoe UI Light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000" dirty="0" smtClean="0">
              <a:latin typeface="Segoe UI Light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000" dirty="0" smtClean="0">
              <a:latin typeface="Segoe UI Light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000" dirty="0" smtClean="0">
              <a:latin typeface="Segoe UI Light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000" dirty="0" smtClean="0">
              <a:latin typeface="Segoe UI Light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 smtClean="0"/>
          </a:p>
          <a:p>
            <a:endParaRPr lang="en-US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>
              <a:latin typeface="Segoe UI Light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>
              <a:latin typeface="Segoe UI Light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>
              <a:latin typeface="Segoe UI Light" panose="020B0502040204020203" pitchFamily="34" charset="0"/>
            </a:endParaRPr>
          </a:p>
          <a:p>
            <a:endParaRPr lang="en-US" sz="2400" dirty="0" smtClean="0">
              <a:latin typeface="Segoe UI Light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>
              <a:latin typeface="Segoe UI Light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8" r="10593"/>
          <a:stretch/>
        </p:blipFill>
        <p:spPr>
          <a:xfrm>
            <a:off x="229459" y="3124200"/>
            <a:ext cx="4341682" cy="2890831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079813"/>
              </p:ext>
            </p:extLst>
          </p:nvPr>
        </p:nvGraphicFramePr>
        <p:xfrm>
          <a:off x="4724400" y="3734526"/>
          <a:ext cx="4267200" cy="1682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1200"/>
                <a:gridCol w="990600"/>
                <a:gridCol w="1295400"/>
              </a:tblGrid>
              <a:tr h="19050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Ridership, Membership and Revenue Projections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Annual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Average Monthly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 Trips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500,000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72,531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Trips by Annual Members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679,980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56,665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Trips by Casual Members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190,392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15,866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Annual Memberships Sold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8,095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675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Casual Memberships Sold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86,542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7,212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Revenue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$1,420,886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$118,407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368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Infrastructure &amp; Safety</a:t>
            </a:r>
            <a:endParaRPr lang="en-US" dirty="0">
              <a:solidFill>
                <a:srgbClr val="1690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0385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2800" dirty="0" smtClean="0">
              <a:latin typeface="Segoe UI Light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Segoe UI Light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dirty="0" smtClean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dirty="0">
              <a:latin typeface="Segoe UI Light" panose="020B0502040204020203" pitchFamily="34" charset="0"/>
            </a:endParaRPr>
          </a:p>
          <a:p>
            <a:endParaRPr lang="en-US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dirty="0" smtClean="0">
              <a:latin typeface="Segoe UI Light" panose="020B0502040204020203" pitchFamily="34" charset="0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12</a:t>
            </a:fld>
            <a:endParaRPr lang="en-US" sz="1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070454"/>
              </p:ext>
            </p:extLst>
          </p:nvPr>
        </p:nvGraphicFramePr>
        <p:xfrm>
          <a:off x="457200" y="2706465"/>
          <a:ext cx="8229600" cy="2313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0">
                <a:tc gridSpan="8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Cycling Rating of Peer Cities with Bike Share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Population 2010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League of American Bicyclists Ranking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Rank By Mode Share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Launch Year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Start Size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Current Size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Fatalities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Chicago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2,700,000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Silver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476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Wash DC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649,000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Silver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339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Minneapolis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400,000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Gold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Boston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644,000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Silver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Denver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646,000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Silver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Seattle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652,000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Gold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7625373" y="2743200"/>
            <a:ext cx="985227" cy="22923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Text Box 34"/>
          <p:cNvSpPr txBox="1"/>
          <p:nvPr/>
        </p:nvSpPr>
        <p:spPr>
          <a:xfrm>
            <a:off x="946857" y="1600200"/>
            <a:ext cx="7183994" cy="609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Times New Roman"/>
                <a:ea typeface="Calibri"/>
                <a:cs typeface="Times New Roman"/>
              </a:rPr>
              <a:t>Recommendation - Seattle’s existing infrastructure can safely support bike share. Expand bike share </a:t>
            </a:r>
            <a:endParaRPr lang="en-US" sz="1200" b="1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effectLst/>
                <a:latin typeface="Times New Roman"/>
                <a:ea typeface="Calibri"/>
                <a:cs typeface="Times New Roman"/>
              </a:rPr>
              <a:t>concurrent </a:t>
            </a:r>
            <a:r>
              <a:rPr lang="en-US" sz="1200" b="1" dirty="0">
                <a:effectLst/>
                <a:latin typeface="Times New Roman"/>
                <a:ea typeface="Calibri"/>
                <a:cs typeface="Times New Roman"/>
              </a:rPr>
              <a:t>with implementation of the bike network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840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993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Governance Structure</a:t>
            </a:r>
            <a:endParaRPr lang="en-US" dirty="0">
              <a:solidFill>
                <a:srgbClr val="1690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60742"/>
            <a:ext cx="8458200" cy="40385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2800" dirty="0" smtClean="0">
              <a:latin typeface="Segoe UI Light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Segoe UI Light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dirty="0" smtClean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dirty="0">
              <a:latin typeface="Segoe UI Light" panose="020B0502040204020203" pitchFamily="34" charset="0"/>
            </a:endParaRPr>
          </a:p>
          <a:p>
            <a:endParaRPr lang="en-US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dirty="0" smtClean="0">
              <a:latin typeface="Segoe UI Light" panose="020B0502040204020203" pitchFamily="34" charset="0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13</a:t>
            </a:fld>
            <a:endParaRPr lang="en-US" sz="1200" dirty="0"/>
          </a:p>
        </p:txBody>
      </p:sp>
      <p:sp>
        <p:nvSpPr>
          <p:cNvPr id="9" name="Text Box 35"/>
          <p:cNvSpPr txBox="1"/>
          <p:nvPr/>
        </p:nvSpPr>
        <p:spPr>
          <a:xfrm>
            <a:off x="762000" y="1389412"/>
            <a:ext cx="7391400" cy="89658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Times New Roman"/>
                <a:ea typeface="Calibri"/>
                <a:cs typeface="Times New Roman"/>
              </a:rPr>
              <a:t>Recommendation - Consistent with peer cities, adopt a public governance model. </a:t>
            </a:r>
            <a:endParaRPr lang="en-US" sz="1600" b="1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effectLst/>
                <a:latin typeface="Times New Roman"/>
                <a:ea typeface="Calibri"/>
                <a:cs typeface="Times New Roman"/>
              </a:rPr>
              <a:t>The </a:t>
            </a:r>
            <a:r>
              <a:rPr lang="en-US" sz="1600" b="1" dirty="0">
                <a:effectLst/>
                <a:latin typeface="Times New Roman"/>
                <a:ea typeface="Calibri"/>
                <a:cs typeface="Times New Roman"/>
              </a:rPr>
              <a:t>City will </a:t>
            </a:r>
            <a:r>
              <a:rPr lang="en-US" sz="1600" b="1" dirty="0" smtClean="0">
                <a:effectLst/>
                <a:latin typeface="Times New Roman"/>
                <a:ea typeface="Calibri"/>
                <a:cs typeface="Times New Roman"/>
              </a:rPr>
              <a:t>own </a:t>
            </a:r>
            <a:r>
              <a:rPr lang="en-US" sz="1600" b="1" dirty="0">
                <a:effectLst/>
                <a:latin typeface="Times New Roman"/>
                <a:ea typeface="Calibri"/>
                <a:cs typeface="Times New Roman"/>
              </a:rPr>
              <a:t>the bike share equipment and contract with a third party </a:t>
            </a:r>
            <a:endParaRPr lang="en-US" sz="1600" b="1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effectLst/>
                <a:latin typeface="Times New Roman"/>
                <a:ea typeface="Calibri"/>
                <a:cs typeface="Times New Roman"/>
              </a:rPr>
              <a:t>for </a:t>
            </a:r>
            <a:r>
              <a:rPr lang="en-US" sz="1600" b="1" dirty="0">
                <a:effectLst/>
                <a:latin typeface="Times New Roman"/>
                <a:ea typeface="Calibri"/>
                <a:cs typeface="Times New Roman"/>
              </a:rPr>
              <a:t>operations.  </a:t>
            </a:r>
            <a:endParaRPr lang="en-US" sz="1600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338721787"/>
              </p:ext>
            </p:extLst>
          </p:nvPr>
        </p:nvGraphicFramePr>
        <p:xfrm>
          <a:off x="1331888" y="2362200"/>
          <a:ext cx="6293485" cy="3918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219200" y="5392736"/>
            <a:ext cx="2133600" cy="6270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5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993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Equipment</a:t>
            </a:r>
            <a:endParaRPr lang="en-US" dirty="0">
              <a:solidFill>
                <a:srgbClr val="1690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60742"/>
            <a:ext cx="8458200" cy="40385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2800" dirty="0" smtClean="0">
              <a:latin typeface="Segoe UI Light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Segoe UI Light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dirty="0" smtClean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dirty="0">
              <a:latin typeface="Segoe UI Light" panose="020B0502040204020203" pitchFamily="34" charset="0"/>
            </a:endParaRPr>
          </a:p>
          <a:p>
            <a:endParaRPr lang="en-US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dirty="0" smtClean="0">
              <a:latin typeface="Segoe UI Light" panose="020B0502040204020203" pitchFamily="34" charset="0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14</a:t>
            </a:fld>
            <a:endParaRPr lang="en-US" sz="12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4734001"/>
              </p:ext>
            </p:extLst>
          </p:nvPr>
        </p:nvGraphicFramePr>
        <p:xfrm>
          <a:off x="1351420" y="2168059"/>
          <a:ext cx="6306185" cy="4366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219200" y="5105400"/>
            <a:ext cx="2133600" cy="9143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Text Box 38"/>
          <p:cNvSpPr txBox="1"/>
          <p:nvPr/>
        </p:nvSpPr>
        <p:spPr>
          <a:xfrm>
            <a:off x="533400" y="1219200"/>
            <a:ext cx="7543800" cy="9144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Times New Roman"/>
                <a:ea typeface="Calibri"/>
                <a:cs typeface="Times New Roman"/>
              </a:rPr>
              <a:t>Recommendation- Issue a flexible bid open to a range of equipment options to </a:t>
            </a:r>
            <a:endParaRPr lang="en-US" sz="1600" b="1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effectLst/>
                <a:latin typeface="Times New Roman"/>
                <a:ea typeface="Calibri"/>
                <a:cs typeface="Times New Roman"/>
              </a:rPr>
              <a:t>maximize </a:t>
            </a:r>
            <a:r>
              <a:rPr lang="en-US" sz="1600" b="1" dirty="0">
                <a:effectLst/>
                <a:latin typeface="Times New Roman"/>
                <a:ea typeface="Calibri"/>
                <a:cs typeface="Times New Roman"/>
              </a:rPr>
              <a:t>choice.  </a:t>
            </a:r>
            <a:r>
              <a:rPr lang="en-US" sz="1600" b="1" dirty="0" smtClean="0">
                <a:effectLst/>
                <a:latin typeface="Times New Roman"/>
                <a:ea typeface="Calibri"/>
                <a:cs typeface="Times New Roman"/>
              </a:rPr>
              <a:t>Bid </a:t>
            </a:r>
            <a:r>
              <a:rPr lang="en-US" sz="1600" b="1" dirty="0">
                <a:effectLst/>
                <a:latin typeface="Times New Roman"/>
                <a:ea typeface="Calibri"/>
                <a:cs typeface="Times New Roman"/>
              </a:rPr>
              <a:t>responses will provide the detail required to determine the </a:t>
            </a:r>
            <a:endParaRPr lang="en-US" sz="1600" b="1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effectLst/>
                <a:latin typeface="Times New Roman"/>
                <a:ea typeface="Calibri"/>
                <a:cs typeface="Times New Roman"/>
              </a:rPr>
              <a:t>best </a:t>
            </a:r>
            <a:r>
              <a:rPr lang="en-US" sz="1600" b="1" dirty="0">
                <a:effectLst/>
                <a:latin typeface="Times New Roman"/>
                <a:ea typeface="Calibri"/>
                <a:cs typeface="Times New Roman"/>
              </a:rPr>
              <a:t>solution for Seattle.</a:t>
            </a:r>
            <a:endParaRPr lang="en-US" sz="1100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en-US" sz="1100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17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993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Operations</a:t>
            </a:r>
            <a:endParaRPr lang="en-US" dirty="0">
              <a:solidFill>
                <a:srgbClr val="1690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60742"/>
            <a:ext cx="8458200" cy="40385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2800" dirty="0" smtClean="0">
              <a:latin typeface="Segoe UI Light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Segoe UI Light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dirty="0" smtClean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dirty="0">
              <a:latin typeface="Segoe UI Light" panose="020B0502040204020203" pitchFamily="34" charset="0"/>
            </a:endParaRPr>
          </a:p>
          <a:p>
            <a:endParaRPr lang="en-US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dirty="0" smtClean="0">
              <a:latin typeface="Segoe UI Light" panose="020B0502040204020203" pitchFamily="34" charset="0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15</a:t>
            </a:fld>
            <a:endParaRPr lang="en-US" sz="1200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810669204"/>
              </p:ext>
            </p:extLst>
          </p:nvPr>
        </p:nvGraphicFramePr>
        <p:xfrm>
          <a:off x="1345565" y="2259746"/>
          <a:ext cx="6274435" cy="4256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 Box 36"/>
          <p:cNvSpPr txBox="1"/>
          <p:nvPr/>
        </p:nvSpPr>
        <p:spPr>
          <a:xfrm>
            <a:off x="479466" y="1066800"/>
            <a:ext cx="7978734" cy="762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Times New Roman"/>
                <a:ea typeface="Calibri"/>
                <a:cs typeface="Times New Roman"/>
              </a:rPr>
              <a:t>Recommendation- Combine operations and equipment into a </a:t>
            </a:r>
            <a:r>
              <a:rPr lang="en-US" sz="1600" b="1" dirty="0" smtClean="0">
                <a:effectLst/>
                <a:latin typeface="Times New Roman"/>
                <a:ea typeface="Calibri"/>
                <a:cs typeface="Times New Roman"/>
              </a:rPr>
              <a:t>single, flexible bid, open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effectLst/>
                <a:latin typeface="Times New Roman"/>
                <a:ea typeface="Calibri"/>
                <a:cs typeface="Times New Roman"/>
              </a:rPr>
              <a:t>to </a:t>
            </a:r>
            <a:r>
              <a:rPr lang="en-US" sz="1600" b="1" dirty="0">
                <a:effectLst/>
                <a:latin typeface="Times New Roman"/>
                <a:ea typeface="Calibri"/>
                <a:cs typeface="Times New Roman"/>
              </a:rPr>
              <a:t>a range </a:t>
            </a:r>
            <a:r>
              <a:rPr lang="en-US" sz="1600" b="1" dirty="0" smtClean="0">
                <a:effectLst/>
                <a:latin typeface="Times New Roman"/>
                <a:ea typeface="Calibri"/>
                <a:cs typeface="Times New Roman"/>
              </a:rPr>
              <a:t>of financial </a:t>
            </a:r>
            <a:r>
              <a:rPr lang="en-US" sz="1600" b="1" dirty="0">
                <a:effectLst/>
                <a:latin typeface="Times New Roman"/>
                <a:ea typeface="Calibri"/>
                <a:cs typeface="Times New Roman"/>
              </a:rPr>
              <a:t>models for operations.  </a:t>
            </a:r>
            <a:endParaRPr lang="en-US" sz="1600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en-US" sz="14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504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993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System Size</a:t>
            </a:r>
            <a:endParaRPr lang="en-US" dirty="0">
              <a:solidFill>
                <a:srgbClr val="1690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60742"/>
            <a:ext cx="8458200" cy="40385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2800" dirty="0" smtClean="0">
              <a:latin typeface="Segoe UI Light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Segoe UI Light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dirty="0" smtClean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dirty="0">
              <a:latin typeface="Segoe UI Light" panose="020B0502040204020203" pitchFamily="34" charset="0"/>
            </a:endParaRPr>
          </a:p>
          <a:p>
            <a:endParaRPr lang="en-US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dirty="0" smtClean="0">
              <a:latin typeface="Segoe UI Light" panose="020B0502040204020203" pitchFamily="34" charset="0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16</a:t>
            </a:fld>
            <a:endParaRPr lang="en-US" sz="1200" dirty="0"/>
          </a:p>
        </p:txBody>
      </p:sp>
      <p:sp>
        <p:nvSpPr>
          <p:cNvPr id="10" name="Text Box 36"/>
          <p:cNvSpPr txBox="1"/>
          <p:nvPr/>
        </p:nvSpPr>
        <p:spPr>
          <a:xfrm>
            <a:off x="461652" y="1219200"/>
            <a:ext cx="7920347" cy="8382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b="1" dirty="0" smtClean="0">
                <a:effectLst/>
                <a:latin typeface="Times New Roman"/>
                <a:ea typeface="Calibri"/>
                <a:cs typeface="Times New Roman"/>
              </a:rPr>
              <a:t>Recommendation- </a:t>
            </a:r>
            <a:r>
              <a:rPr lang="en-US" sz="1600" b="1" dirty="0" smtClean="0"/>
              <a:t>Consistent </a:t>
            </a:r>
            <a:r>
              <a:rPr lang="en-US" sz="1600" b="1" dirty="0"/>
              <a:t>with best practices from peer cities, invest $5M to expand </a:t>
            </a:r>
            <a:endParaRPr lang="en-US" sz="1600" b="1" dirty="0" smtClean="0"/>
          </a:p>
          <a:p>
            <a:r>
              <a:rPr lang="en-US" sz="1600" b="1" dirty="0" smtClean="0"/>
              <a:t>bike </a:t>
            </a:r>
            <a:r>
              <a:rPr lang="en-US" sz="1600" b="1" dirty="0"/>
              <a:t>share to 80-150 stations. </a:t>
            </a:r>
            <a:r>
              <a:rPr lang="en-US" sz="1600" b="1" dirty="0" smtClean="0"/>
              <a:t>Properly </a:t>
            </a:r>
            <a:r>
              <a:rPr lang="en-US" sz="1600" b="1" dirty="0"/>
              <a:t>capitalizing the expansion will contribute to the </a:t>
            </a:r>
            <a:endParaRPr lang="en-US" sz="1600" b="1" dirty="0" smtClean="0"/>
          </a:p>
          <a:p>
            <a:r>
              <a:rPr lang="en-US" sz="1600" b="1" dirty="0" smtClean="0"/>
              <a:t>financial </a:t>
            </a:r>
            <a:r>
              <a:rPr lang="en-US" sz="1600" b="1" dirty="0"/>
              <a:t>success of the system.</a:t>
            </a:r>
            <a:endParaRPr lang="en-US" sz="1600" dirty="0"/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en-US" sz="1100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662065"/>
              </p:ext>
            </p:extLst>
          </p:nvPr>
        </p:nvGraphicFramePr>
        <p:xfrm>
          <a:off x="461654" y="2285223"/>
          <a:ext cx="7996545" cy="29128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0066"/>
                <a:gridCol w="1207575"/>
                <a:gridCol w="1380086"/>
                <a:gridCol w="1207575"/>
                <a:gridCol w="1362175"/>
                <a:gridCol w="1119068"/>
              </a:tblGrid>
              <a:tr h="4469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Population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Launch Year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# Stations Initial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# Stations Current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% Growth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</a:tr>
              <a:tr h="3737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Chicago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2,700,000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476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535%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</a:tr>
              <a:tr h="3336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Wash DC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649,000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339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592%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</a:tr>
              <a:tr h="4254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Minneapolis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400,000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160%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Boston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644,000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131%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</a:tr>
              <a:tr h="4651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Denver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646,000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115%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</a:tr>
              <a:tr h="3730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Seattle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652,000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534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993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Station Siting</a:t>
            </a:r>
            <a:endParaRPr lang="en-US" dirty="0">
              <a:solidFill>
                <a:srgbClr val="1690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60742"/>
            <a:ext cx="8458200" cy="40385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2800" dirty="0" smtClean="0">
              <a:latin typeface="Segoe UI Light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Segoe UI Light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dirty="0" smtClean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dirty="0">
              <a:latin typeface="Segoe UI Light" panose="020B0502040204020203" pitchFamily="34" charset="0"/>
            </a:endParaRPr>
          </a:p>
          <a:p>
            <a:endParaRPr lang="en-US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dirty="0" smtClean="0">
              <a:latin typeface="Segoe UI Light" panose="020B0502040204020203" pitchFamily="34" charset="0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17</a:t>
            </a:fld>
            <a:endParaRPr lang="en-US" sz="1200" dirty="0"/>
          </a:p>
        </p:txBody>
      </p:sp>
      <p:sp>
        <p:nvSpPr>
          <p:cNvPr id="8" name="Text Box 40"/>
          <p:cNvSpPr txBox="1"/>
          <p:nvPr/>
        </p:nvSpPr>
        <p:spPr>
          <a:xfrm>
            <a:off x="609600" y="1219200"/>
            <a:ext cx="7772400" cy="10668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Times New Roman"/>
                <a:ea typeface="Calibri"/>
                <a:cs typeface="Times New Roman"/>
              </a:rPr>
              <a:t>Recommendation- Finalize the service area after procurement.  Ensure a minimum density of six stations per square mile.  Maintain the integrity of the network.  Prioritize locations to meet equity, revenue, transit connectivity and operational goals.</a:t>
            </a:r>
            <a:endParaRPr lang="en-US" sz="1600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en-US" sz="1100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654044"/>
              </p:ext>
            </p:extLst>
          </p:nvPr>
        </p:nvGraphicFramePr>
        <p:xfrm>
          <a:off x="304800" y="2590800"/>
          <a:ext cx="3886200" cy="2243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4306"/>
                <a:gridCol w="1811894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City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Station Density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(stations/sq. mile)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Washington DC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8.9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Minneapolis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7.7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Boston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8.3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Denver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8.7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Chicago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9.4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Average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8.7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489862" y="2514600"/>
            <a:ext cx="43493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Location Priorities</a:t>
            </a:r>
            <a:endParaRPr lang="en-US" dirty="0">
              <a:solidFill>
                <a:schemeClr val="accent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Equity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Revenue generation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Transit connectivity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Ops </a:t>
            </a:r>
            <a:r>
              <a:rPr lang="en-US" dirty="0"/>
              <a:t>considerations (gap fill, rebalancing)</a:t>
            </a:r>
          </a:p>
          <a:p>
            <a:r>
              <a:rPr lang="en-US" dirty="0"/>
              <a:t> </a:t>
            </a:r>
          </a:p>
          <a:p>
            <a:r>
              <a:rPr lang="en-US" dirty="0">
                <a:solidFill>
                  <a:schemeClr val="accent1"/>
                </a:solidFill>
              </a:rPr>
              <a:t>Network Integrity </a:t>
            </a:r>
            <a:endParaRPr lang="en-US" dirty="0" smtClean="0">
              <a:solidFill>
                <a:schemeClr val="accent1"/>
              </a:solidFill>
            </a:endParaRPr>
          </a:p>
          <a:p>
            <a:pPr marL="342900" lvl="0" indent="-342900">
              <a:buAutoNum type="arabicPeriod"/>
            </a:pPr>
            <a:r>
              <a:rPr lang="en-US" dirty="0" smtClean="0"/>
              <a:t>Avoid </a:t>
            </a:r>
            <a:r>
              <a:rPr lang="en-US" dirty="0"/>
              <a:t>creating “islands” </a:t>
            </a:r>
            <a:endParaRPr lang="en-US" dirty="0" smtClean="0"/>
          </a:p>
          <a:p>
            <a:pPr lvl="0"/>
            <a:r>
              <a:rPr lang="en-US" dirty="0" smtClean="0"/>
              <a:t>2. Avoid </a:t>
            </a:r>
            <a:r>
              <a:rPr lang="en-US" dirty="0"/>
              <a:t>narrow or linear </a:t>
            </a:r>
            <a:r>
              <a:rPr lang="en-US" dirty="0" smtClean="0"/>
              <a:t>networks</a:t>
            </a:r>
          </a:p>
          <a:p>
            <a:pPr lvl="0"/>
            <a:r>
              <a:rPr lang="en-US" dirty="0" smtClean="0"/>
              <a:t>3. Ensure </a:t>
            </a:r>
            <a:r>
              <a:rPr lang="en-US" dirty="0"/>
              <a:t>all stations </a:t>
            </a:r>
            <a:r>
              <a:rPr lang="en-US" dirty="0" smtClean="0"/>
              <a:t>&lt; one </a:t>
            </a:r>
            <a:r>
              <a:rPr lang="en-US" dirty="0"/>
              <a:t>mile of an existing station, </a:t>
            </a:r>
            <a:r>
              <a:rPr lang="en-US" dirty="0" smtClean="0"/>
              <a:t>preferably </a:t>
            </a:r>
            <a:r>
              <a:rPr lang="en-US" dirty="0"/>
              <a:t>every 300-500 yards.</a:t>
            </a:r>
          </a:p>
        </p:txBody>
      </p:sp>
    </p:spTree>
    <p:extLst>
      <p:ext uri="{BB962C8B-B14F-4D97-AF65-F5344CB8AC3E}">
        <p14:creationId xmlns:p14="http://schemas.microsoft.com/office/powerpoint/2010/main" val="21082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993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Marketing</a:t>
            </a:r>
            <a:endParaRPr lang="en-US" dirty="0">
              <a:solidFill>
                <a:srgbClr val="1690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60742"/>
            <a:ext cx="8458200" cy="40385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2800" dirty="0" smtClean="0">
              <a:latin typeface="Segoe UI Light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Segoe UI Light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dirty="0" smtClean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dirty="0">
              <a:latin typeface="Segoe UI Light" panose="020B0502040204020203" pitchFamily="34" charset="0"/>
            </a:endParaRPr>
          </a:p>
          <a:p>
            <a:endParaRPr lang="en-US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dirty="0" smtClean="0">
              <a:latin typeface="Segoe UI Light" panose="020B0502040204020203" pitchFamily="34" charset="0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18</a:t>
            </a:fld>
            <a:endParaRPr lang="en-US" sz="1200" dirty="0"/>
          </a:p>
        </p:txBody>
      </p:sp>
      <p:sp>
        <p:nvSpPr>
          <p:cNvPr id="9" name="Text Box 42"/>
          <p:cNvSpPr txBox="1"/>
          <p:nvPr/>
        </p:nvSpPr>
        <p:spPr>
          <a:xfrm>
            <a:off x="504190" y="1219200"/>
            <a:ext cx="7573010" cy="6858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Times New Roman"/>
                <a:ea typeface="Calibri"/>
                <a:cs typeface="Times New Roman"/>
              </a:rPr>
              <a:t>Recommendation- Implement a comprehensive marketing program emphasizing corporate memberships. Ensure a staff person is dedicated to corporate sales.</a:t>
            </a:r>
            <a:endParaRPr lang="en-US" sz="1600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10" name="Text Box 43"/>
          <p:cNvSpPr txBox="1"/>
          <p:nvPr/>
        </p:nvSpPr>
        <p:spPr>
          <a:xfrm>
            <a:off x="1688753" y="5257800"/>
            <a:ext cx="6049010" cy="12811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Times New Roman"/>
                <a:ea typeface="Calibri"/>
                <a:cs typeface="Times New Roman"/>
              </a:rPr>
              <a:t>Recommendation- Locate a minimum 20% of stations in low-income neighborhoods, extending into southeast Seattle, as possible. Implement a suite of equity programs including a low-income membership program.</a:t>
            </a:r>
            <a:endParaRPr lang="en-US" sz="1600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en-US" sz="1600" dirty="0">
              <a:effectLst/>
              <a:ea typeface="Calibri"/>
              <a:cs typeface="Times New Roman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36418" y="411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Equity</a:t>
            </a:r>
            <a:endParaRPr lang="en-US" dirty="0">
              <a:solidFill>
                <a:srgbClr val="1690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25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993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Financial Sustainability</a:t>
            </a:r>
            <a:endParaRPr lang="en-US" dirty="0">
              <a:solidFill>
                <a:srgbClr val="1690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60742"/>
            <a:ext cx="8458200" cy="40385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2800" dirty="0" smtClean="0">
              <a:latin typeface="Segoe UI Light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Segoe UI Light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dirty="0" smtClean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dirty="0">
              <a:latin typeface="Segoe UI Light" panose="020B0502040204020203" pitchFamily="34" charset="0"/>
            </a:endParaRPr>
          </a:p>
          <a:p>
            <a:endParaRPr lang="en-US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dirty="0" smtClean="0">
              <a:latin typeface="Segoe UI Light" panose="020B0502040204020203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326061"/>
              </p:ext>
            </p:extLst>
          </p:nvPr>
        </p:nvGraphicFramePr>
        <p:xfrm>
          <a:off x="2895600" y="1066800"/>
          <a:ext cx="6096001" cy="22675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5784"/>
                <a:gridCol w="629874"/>
                <a:gridCol w="957934"/>
                <a:gridCol w="957934"/>
                <a:gridCol w="761098"/>
                <a:gridCol w="892322"/>
                <a:gridCol w="971055"/>
              </a:tblGrid>
              <a:tr h="8230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City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# Bikes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User Revenue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 Revenue (excl. grants/ public)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Ops Cost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Fare Recovery Rate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Overall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Recovery Rate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63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Chicago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4760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4,950,000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8,100,000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5,035,000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98%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161%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63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Wash DC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1953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6,192,204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6,825,204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6,741,912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92%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101%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63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Minneapolis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974,997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2,107,297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1,230,000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79%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171%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63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Boston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844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1,068,339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2,006,339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1,415,000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76%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142%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63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Denver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636,862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1,073,924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1,248,749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51%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86%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63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Seattle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480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667,795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1,320,038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1,530,689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53%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86%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63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Fort Worth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345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192,685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effectLst/>
                        </a:rPr>
                        <a:t>452,897 </a:t>
                      </a: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428,588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45%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106%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090738" y="2451100"/>
            <a:ext cx="290036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371218104"/>
              </p:ext>
            </p:extLst>
          </p:nvPr>
        </p:nvGraphicFramePr>
        <p:xfrm>
          <a:off x="15834" y="3352800"/>
          <a:ext cx="53340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5562600" y="4031674"/>
            <a:ext cx="3581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“</a:t>
            </a:r>
            <a:r>
              <a:rPr lang="en-US" b="1" dirty="0" err="1" smtClean="0"/>
              <a:t>Pronto’s</a:t>
            </a:r>
            <a:r>
              <a:rPr lang="en-US" b="1" dirty="0" smtClean="0"/>
              <a:t> </a:t>
            </a:r>
            <a:r>
              <a:rPr lang="en-US" b="1" dirty="0"/>
              <a:t>biggest misstep was launching the system with insufficient capital funds thereby incurring debt payments that require diverting revenue from operations</a:t>
            </a:r>
            <a:r>
              <a:rPr lang="en-US" b="1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37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1690D0"/>
                </a:solidFill>
              </a:rPr>
              <a:t>Our mission, vision, and core values</a:t>
            </a:r>
            <a:endParaRPr lang="en-US" sz="4000" dirty="0">
              <a:solidFill>
                <a:srgbClr val="1690D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33400" y="3397472"/>
            <a:ext cx="7696200" cy="27747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Committed to </a:t>
            </a:r>
            <a:r>
              <a:rPr lang="en-US" sz="2400" dirty="0" smtClean="0">
                <a:solidFill>
                  <a:srgbClr val="1690D0"/>
                </a:solidFill>
                <a:latin typeface="+mj-lt"/>
              </a:rPr>
              <a:t>5 core values </a:t>
            </a:r>
            <a:r>
              <a:rPr lang="en-US" sz="2400" dirty="0" smtClean="0"/>
              <a:t>to create a city that is:</a:t>
            </a:r>
          </a:p>
          <a:p>
            <a:r>
              <a:rPr lang="en-US" sz="2400" dirty="0" smtClean="0"/>
              <a:t>Safe</a:t>
            </a:r>
          </a:p>
          <a:p>
            <a:r>
              <a:rPr lang="en-US" sz="2400" dirty="0" smtClean="0"/>
              <a:t>Interconnected</a:t>
            </a:r>
          </a:p>
          <a:p>
            <a:r>
              <a:rPr lang="en-US" sz="2400" dirty="0" smtClean="0"/>
              <a:t>Affordable</a:t>
            </a:r>
          </a:p>
          <a:p>
            <a:r>
              <a:rPr lang="en-US" sz="2400" dirty="0" smtClean="0"/>
              <a:t>Vibrant</a:t>
            </a:r>
          </a:p>
          <a:p>
            <a:r>
              <a:rPr lang="en-US" sz="2400" dirty="0" smtClean="0"/>
              <a:t>Innovative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For </a:t>
            </a:r>
            <a:r>
              <a:rPr lang="en-US" sz="2400" dirty="0" smtClean="0">
                <a:latin typeface="+mj-lt"/>
              </a:rPr>
              <a:t>all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057401"/>
            <a:ext cx="44563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690D0"/>
                </a:solidFill>
                <a:latin typeface="+mj-lt"/>
              </a:rPr>
              <a:t>Mission</a:t>
            </a:r>
            <a:r>
              <a:rPr lang="en-US" sz="2400" dirty="0" smtClean="0">
                <a:solidFill>
                  <a:srgbClr val="1690D0"/>
                </a:solidFill>
              </a:rPr>
              <a:t>: </a:t>
            </a:r>
            <a:r>
              <a:rPr lang="en-US" sz="2400" dirty="0" smtClean="0"/>
              <a:t>deliver </a:t>
            </a:r>
            <a:r>
              <a:rPr lang="en-US" sz="2400" dirty="0"/>
              <a:t>a high-quality 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ransportation system for Seattle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20574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690D0"/>
                </a:solidFill>
                <a:latin typeface="+mj-lt"/>
              </a:rPr>
              <a:t>Vision</a:t>
            </a:r>
            <a:r>
              <a:rPr lang="en-US" sz="2400" dirty="0" smtClean="0">
                <a:solidFill>
                  <a:srgbClr val="1690D0"/>
                </a:solidFill>
              </a:rPr>
              <a:t>: </a:t>
            </a:r>
            <a:r>
              <a:rPr lang="en-US" sz="2400" dirty="0" smtClean="0"/>
              <a:t>connected people, places, and products</a:t>
            </a:r>
            <a:endParaRPr lang="en-US" sz="2400" dirty="0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5427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Process &amp; Timeline</a:t>
            </a:r>
            <a:endParaRPr lang="en-US" dirty="0">
              <a:solidFill>
                <a:srgbClr val="1690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20</a:t>
            </a:fld>
            <a:endParaRPr lang="en-US" sz="12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35667262"/>
              </p:ext>
            </p:extLst>
          </p:nvPr>
        </p:nvGraphicFramePr>
        <p:xfrm>
          <a:off x="-762000" y="1968818"/>
          <a:ext cx="10591800" cy="3898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831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Questions?</a:t>
            </a:r>
            <a:endParaRPr lang="en-US" dirty="0">
              <a:solidFill>
                <a:srgbClr val="1690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048001"/>
            <a:ext cx="9143999" cy="685799"/>
          </a:xfrm>
          <a:prstGeom prst="rect">
            <a:avLst/>
          </a:prstGeom>
          <a:solidFill>
            <a:srgbClr val="1690D0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Segoe UI Light" panose="020B0502040204020203" pitchFamily="34" charset="0"/>
                <a:ea typeface="Kozuka Gothic Pro L" pitchFamily="34" charset="-128"/>
              </a:rPr>
              <a:t>www.seattle.gov/transportation </a:t>
            </a:r>
            <a:endParaRPr lang="en-US" dirty="0">
              <a:solidFill>
                <a:schemeClr val="bg1"/>
              </a:solidFill>
              <a:latin typeface="Segoe UI Light" panose="020B0502040204020203" pitchFamily="34" charset="0"/>
              <a:ea typeface="Kozuka Gothic Pro L" pitchFamily="34" charset="-128"/>
            </a:endParaRPr>
          </a:p>
        </p:txBody>
      </p:sp>
      <p:pic>
        <p:nvPicPr>
          <p:cNvPr id="7" name="Picture 2" descr="P:\PIO\Schwartz\sdotlogo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55064" y="5681038"/>
            <a:ext cx="1885477" cy="85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centralctpost.files.wordpress.com/2013/10/twitter-icon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4108414"/>
            <a:ext cx="768386" cy="76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msjc.edu/StudentServices/StudentGovernmentAssociation/District%20Committees%2020112012/facebook_logo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4529" y="4123708"/>
            <a:ext cx="717453" cy="71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http://philipgoddardphotography.co.uk/wp-content/uploads/2013/12/logo-flickr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0708" y="4119537"/>
            <a:ext cx="721623" cy="72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http://www.ceministries.org/Images/content/1847/627948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6886" y="4133880"/>
            <a:ext cx="717452" cy="71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799" y="2006025"/>
            <a:ext cx="85357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Segoe UI Light" panose="020B0502040204020203" pitchFamily="34" charset="0"/>
                <a:ea typeface="Kozuka Gothic Pro L" pitchFamily="34" charset="-128"/>
              </a:rPr>
              <a:t>Nicole.freedman@seattle.gov </a:t>
            </a:r>
            <a:r>
              <a:rPr lang="en-US" sz="3200" dirty="0">
                <a:latin typeface="Segoe UI Light" panose="020B0502040204020203" pitchFamily="34" charset="0"/>
                <a:ea typeface="Kozuka Gothic Pro L" pitchFamily="34" charset="-128"/>
              </a:rPr>
              <a:t>| (206) </a:t>
            </a:r>
            <a:r>
              <a:rPr lang="en-US" sz="3200" dirty="0" smtClean="0">
                <a:latin typeface="Segoe UI Light" panose="020B0502040204020203" pitchFamily="34" charset="0"/>
                <a:ea typeface="Kozuka Gothic Pro L" pitchFamily="34" charset="-128"/>
              </a:rPr>
              <a:t>552-4085</a:t>
            </a:r>
            <a:endParaRPr lang="en-US" sz="3200" dirty="0">
              <a:latin typeface="Segoe UI Light" panose="020B0502040204020203" pitchFamily="34" charset="0"/>
              <a:ea typeface="Kozuka Gothic Pro L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271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Presentation overview</a:t>
            </a:r>
            <a:endParaRPr lang="en-US" dirty="0">
              <a:solidFill>
                <a:srgbClr val="1690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3</a:t>
            </a:fld>
            <a:endParaRPr lang="en-US" sz="1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2263775"/>
            <a:ext cx="3276600" cy="2819400"/>
          </a:xfrm>
        </p:spPr>
        <p:txBody>
          <a:bodyPr>
            <a:noAutofit/>
          </a:bodyPr>
          <a:lstStyle/>
          <a:p>
            <a:r>
              <a:rPr lang="en-US" sz="2200" dirty="0">
                <a:latin typeface="Segoe UI Light" panose="020B0502040204020203" pitchFamily="34" charset="0"/>
              </a:rPr>
              <a:t>About Bike Share</a:t>
            </a:r>
          </a:p>
          <a:p>
            <a:r>
              <a:rPr lang="en-US" sz="2200" dirty="0" smtClean="0">
                <a:latin typeface="Segoe UI Light" panose="020B0502040204020203" pitchFamily="34" charset="0"/>
              </a:rPr>
              <a:t>Vision</a:t>
            </a:r>
          </a:p>
          <a:p>
            <a:r>
              <a:rPr lang="en-US" sz="2200" dirty="0" smtClean="0">
                <a:latin typeface="Segoe UI Light" panose="020B0502040204020203" pitchFamily="34" charset="0"/>
              </a:rPr>
              <a:t>Status</a:t>
            </a:r>
          </a:p>
          <a:p>
            <a:r>
              <a:rPr lang="en-US" sz="2200" dirty="0" smtClean="0">
                <a:latin typeface="Segoe UI Light" panose="020B0502040204020203" pitchFamily="34" charset="0"/>
              </a:rPr>
              <a:t>Business Plan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99" y="2057400"/>
            <a:ext cx="4848225" cy="323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8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thestar.com.my/~/media/Images/TSOL/Photos-Gallery/features/2014/03/15/str2_xs_afpeurobike_LEAD.ashx?w=620&amp;h=413&amp;crop=1&amp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2" y="766915"/>
            <a:ext cx="9144000" cy="609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7814" y="5181600"/>
            <a:ext cx="3065813" cy="1631216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wrap="square">
            <a:spAutoFit/>
          </a:bodyPr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Segoe UI Light" panose="020B0502040204020203" pitchFamily="34" charset="0"/>
              </a:rPr>
              <a:t>25  </a:t>
            </a:r>
            <a:r>
              <a:rPr lang="en-US" sz="2000" dirty="0">
                <a:latin typeface="Segoe UI Light" panose="020B0502040204020203" pitchFamily="34" charset="0"/>
              </a:rPr>
              <a:t>million </a:t>
            </a:r>
            <a:r>
              <a:rPr lang="en-US" sz="2000" dirty="0" smtClean="0">
                <a:latin typeface="Segoe UI Light" panose="020B0502040204020203" pitchFamily="34" charset="0"/>
              </a:rPr>
              <a:t>trips/year</a:t>
            </a:r>
            <a:endParaRPr lang="en-US" sz="2000" dirty="0">
              <a:latin typeface="Segoe UI Light" panose="020B0502040204020203" pitchFamily="34" charset="0"/>
            </a:endParaRP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2000" dirty="0">
                <a:latin typeface="Segoe UI Light" panose="020B0502040204020203" pitchFamily="34" charset="0"/>
              </a:rPr>
              <a:t>240k </a:t>
            </a:r>
            <a:r>
              <a:rPr lang="en-US" sz="2000" dirty="0" smtClean="0">
                <a:latin typeface="Segoe UI Light" panose="020B0502040204020203" pitchFamily="34" charset="0"/>
              </a:rPr>
              <a:t>subscribers  </a:t>
            </a:r>
            <a:endParaRPr lang="en-US" sz="2000" dirty="0">
              <a:latin typeface="Segoe UI Light" panose="020B0502040204020203" pitchFamily="34" charset="0"/>
            </a:endParaRP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2000" dirty="0">
                <a:latin typeface="Segoe UI Light" panose="020B0502040204020203" pitchFamily="34" charset="0"/>
              </a:rPr>
              <a:t>6 Mil </a:t>
            </a:r>
            <a:r>
              <a:rPr lang="en-US" sz="2000" dirty="0" smtClean="0">
                <a:latin typeface="Segoe UI Light" panose="020B0502040204020203" pitchFamily="34" charset="0"/>
              </a:rPr>
              <a:t>VMT </a:t>
            </a:r>
            <a:endParaRPr lang="en-US" sz="2000" dirty="0">
              <a:latin typeface="Segoe UI Light" panose="020B0502040204020203" pitchFamily="34" charset="0"/>
            </a:endParaRP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2000" dirty="0">
                <a:latin typeface="Segoe UI Light" panose="020B0502040204020203" pitchFamily="34" charset="0"/>
              </a:rPr>
              <a:t>10,000 bikes,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2000" dirty="0">
                <a:latin typeface="Segoe UI Light" panose="020B0502040204020203" pitchFamily="34" charset="0"/>
              </a:rPr>
              <a:t>1000 </a:t>
            </a:r>
            <a:r>
              <a:rPr lang="en-US" sz="2000" dirty="0" smtClean="0">
                <a:latin typeface="Segoe UI Light" panose="020B0502040204020203" pitchFamily="34" charset="0"/>
              </a:rPr>
              <a:t>stations  </a:t>
            </a:r>
            <a:endParaRPr lang="en-US" sz="2000" dirty="0">
              <a:latin typeface="Segoe UI Light" panose="020B0502040204020203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1771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Paris</a:t>
            </a:r>
            <a:endParaRPr lang="en-US" dirty="0">
              <a:solidFill>
                <a:srgbClr val="1690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3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63" name="Picture 3" descr="Bixi - approved via Alain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6" y="783771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226784"/>
            <a:ext cx="3352799" cy="1631216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en-US" sz="2000" u="sng" dirty="0" smtClean="0">
                <a:latin typeface="Segoe UI Light" panose="020B0502040204020203" pitchFamily="34" charset="0"/>
                <a:cs typeface="Times New Roman" panose="02020603050405020304" pitchFamily="18" charset="0"/>
              </a:rPr>
              <a:t>Montreal Month 5</a:t>
            </a:r>
          </a:p>
          <a:p>
            <a:r>
              <a:rPr lang="en-US" altLang="en-US" sz="2000" dirty="0">
                <a:latin typeface="Segoe UI Light" panose="020B0502040204020203" pitchFamily="34" charset="0"/>
                <a:cs typeface="Times New Roman" panose="02020603050405020304" pitchFamily="18" charset="0"/>
              </a:rPr>
              <a:t>1 million bike trips,</a:t>
            </a:r>
          </a:p>
          <a:p>
            <a:r>
              <a:rPr lang="en-US" altLang="en-US" sz="2000" dirty="0">
                <a:latin typeface="Segoe UI Light" panose="020B0502040204020203" pitchFamily="34" charset="0"/>
                <a:cs typeface="Times New Roman" panose="02020603050405020304" pitchFamily="18" charset="0"/>
              </a:rPr>
              <a:t> 3 million miles travelled, </a:t>
            </a:r>
          </a:p>
          <a:p>
            <a:r>
              <a:rPr lang="en-US" altLang="en-US" sz="2000" dirty="0">
                <a:latin typeface="Segoe UI Light" panose="020B0502040204020203" pitchFamily="34" charset="0"/>
                <a:cs typeface="Times New Roman" panose="02020603050405020304" pitchFamily="18" charset="0"/>
              </a:rPr>
              <a:t>10,000 subscribers, </a:t>
            </a:r>
          </a:p>
          <a:p>
            <a:r>
              <a:rPr lang="en-US" altLang="en-US" sz="2000" dirty="0">
                <a:latin typeface="Segoe UI Light" panose="020B0502040204020203" pitchFamily="34" charset="0"/>
                <a:cs typeface="Times New Roman" panose="02020603050405020304" pitchFamily="18" charset="0"/>
              </a:rPr>
              <a:t>86,000 occasional </a:t>
            </a:r>
            <a:r>
              <a:rPr lang="en-US" altLang="en-US" sz="2000" dirty="0" smtClean="0">
                <a:latin typeface="Segoe UI Light" panose="020B0502040204020203" pitchFamily="34" charset="0"/>
                <a:cs typeface="Times New Roman" panose="02020603050405020304" pitchFamily="18" charset="0"/>
              </a:rPr>
              <a:t>users</a:t>
            </a:r>
            <a:endParaRPr lang="en-US" altLang="en-US" sz="2000" dirty="0">
              <a:latin typeface="Segoe UI Light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21771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Montreal</a:t>
            </a:r>
            <a:endParaRPr lang="en-US" dirty="0">
              <a:solidFill>
                <a:srgbClr val="1690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08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8" t="7963" r="13797" b="24172"/>
          <a:stretch/>
        </p:blipFill>
        <p:spPr bwMode="auto">
          <a:xfrm>
            <a:off x="19051" y="755725"/>
            <a:ext cx="9124949" cy="61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38750" y="755725"/>
            <a:ext cx="3905250" cy="1569660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en-US" sz="2400" dirty="0" smtClean="0">
                <a:latin typeface="Segoe UI Light" panose="020B0502040204020203" pitchFamily="34" charset="0"/>
                <a:cs typeface="Times New Roman" panose="02020603050405020304" pitchFamily="18" charset="0"/>
              </a:rPr>
              <a:t>500 cities</a:t>
            </a:r>
          </a:p>
          <a:p>
            <a:r>
              <a:rPr lang="en-US" altLang="en-US" sz="2400" dirty="0" smtClean="0">
                <a:latin typeface="Segoe UI Light" panose="020B0502040204020203" pitchFamily="34" charset="0"/>
                <a:cs typeface="Times New Roman" panose="02020603050405020304" pitchFamily="18" charset="0"/>
              </a:rPr>
              <a:t>5 continents</a:t>
            </a:r>
          </a:p>
          <a:p>
            <a:pPr marL="457200" indent="-457200">
              <a:buAutoNum type="arabicPlain" startAt="90"/>
            </a:pPr>
            <a:r>
              <a:rPr lang="en-US" altLang="en-US" sz="2400" dirty="0" smtClean="0">
                <a:latin typeface="Segoe UI Light" panose="020B0502040204020203" pitchFamily="34" charset="0"/>
                <a:cs typeface="Times New Roman" panose="02020603050405020304" pitchFamily="18" charset="0"/>
              </a:rPr>
              <a:t>US municipalities</a:t>
            </a:r>
          </a:p>
          <a:p>
            <a:r>
              <a:rPr lang="en-US" altLang="en-US" sz="2400" dirty="0" smtClean="0">
                <a:latin typeface="Segoe UI Light" panose="020B0502040204020203" pitchFamily="34" charset="0"/>
                <a:cs typeface="Times New Roman" panose="02020603050405020304" pitchFamily="18" charset="0"/>
              </a:rPr>
              <a:t>20 million US trips, 2015</a:t>
            </a:r>
            <a:endParaRPr lang="en-US" altLang="en-US" sz="2400" dirty="0">
              <a:latin typeface="Segoe UI Light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21771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Worldwide</a:t>
            </a:r>
            <a:endParaRPr lang="en-US" dirty="0">
              <a:solidFill>
                <a:srgbClr val="1690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38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50" y="1609397"/>
            <a:ext cx="3352799" cy="4401205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sz="2800" dirty="0" smtClean="0">
                <a:latin typeface="Segoe UI Light" panose="020B0502040204020203" pitchFamily="34" charset="0"/>
                <a:cs typeface="Times New Roman" panose="02020603050405020304" pitchFamily="18" charset="0"/>
              </a:rPr>
              <a:t>Convenient</a:t>
            </a:r>
          </a:p>
          <a:p>
            <a:pPr marL="514350" indent="-514350">
              <a:buFont typeface="+mj-lt"/>
              <a:buAutoNum type="arabicPeriod"/>
            </a:pPr>
            <a:endParaRPr lang="en-US" altLang="en-US" sz="2800" dirty="0" smtClean="0">
              <a:latin typeface="Segoe UI Light" panose="020B0502040204020203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sz="2800" dirty="0" smtClean="0">
                <a:latin typeface="Segoe UI Light" panose="020B0502040204020203" pitchFamily="34" charset="0"/>
                <a:cs typeface="Times New Roman" panose="02020603050405020304" pitchFamily="18" charset="0"/>
              </a:rPr>
              <a:t>Spontaneous</a:t>
            </a:r>
          </a:p>
          <a:p>
            <a:pPr marL="514350" indent="-514350">
              <a:buFont typeface="+mj-lt"/>
              <a:buAutoNum type="arabicPeriod"/>
            </a:pPr>
            <a:endParaRPr lang="en-US" altLang="en-US" sz="2800" dirty="0">
              <a:latin typeface="Segoe UI Light" panose="020B0502040204020203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sz="2800" dirty="0" smtClean="0">
                <a:latin typeface="Segoe UI Light" panose="020B0502040204020203" pitchFamily="34" charset="0"/>
                <a:cs typeface="Times New Roman" panose="02020603050405020304" pitchFamily="18" charset="0"/>
              </a:rPr>
              <a:t>One Way</a:t>
            </a:r>
          </a:p>
          <a:p>
            <a:pPr marL="514350" indent="-514350">
              <a:buFont typeface="+mj-lt"/>
              <a:buAutoNum type="arabicPeriod"/>
            </a:pPr>
            <a:endParaRPr lang="en-US" altLang="en-US" sz="2800" dirty="0" smtClean="0">
              <a:latin typeface="Segoe UI Light" panose="020B0502040204020203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sz="2800" dirty="0" smtClean="0">
                <a:latin typeface="Segoe UI Light" panose="020B0502040204020203" pitchFamily="34" charset="0"/>
                <a:cs typeface="Times New Roman" panose="02020603050405020304" pitchFamily="18" charset="0"/>
              </a:rPr>
              <a:t>Inexpensive</a:t>
            </a:r>
          </a:p>
          <a:p>
            <a:pPr marL="514350" indent="-514350">
              <a:buFont typeface="+mj-lt"/>
              <a:buAutoNum type="arabicPeriod"/>
            </a:pPr>
            <a:endParaRPr lang="en-US" altLang="en-US" sz="2800" dirty="0" smtClean="0">
              <a:latin typeface="Segoe UI Light" panose="020B0502040204020203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sz="2800" dirty="0" smtClean="0">
                <a:latin typeface="Segoe UI Light" panose="020B0502040204020203" pitchFamily="34" charset="0"/>
                <a:cs typeface="Times New Roman" panose="02020603050405020304" pitchFamily="18" charset="0"/>
              </a:rPr>
              <a:t>Mainstream Design</a:t>
            </a:r>
            <a:endParaRPr lang="en-US" altLang="en-US" sz="2800" dirty="0">
              <a:latin typeface="Segoe UI Light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21771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Why it Works</a:t>
            </a:r>
            <a:endParaRPr lang="en-US" dirty="0">
              <a:solidFill>
                <a:srgbClr val="1690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 descr="barclays-tfl-cycle-hir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523" y="1143000"/>
            <a:ext cx="521335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89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2008-12-31 23.00.00-29.jpg"/>
          <p:cNvPicPr>
            <a:picLocks noChangeAspect="1"/>
          </p:cNvPicPr>
          <p:nvPr/>
        </p:nvPicPr>
        <p:blipFill rotWithShape="1">
          <a:blip r:embed="rId3">
            <a:lum bright="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r="6199"/>
          <a:stretch/>
        </p:blipFill>
        <p:spPr bwMode="auto">
          <a:xfrm>
            <a:off x="0" y="838200"/>
            <a:ext cx="919969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085850"/>
            <a:ext cx="6019800" cy="1815882"/>
          </a:xfrm>
          <a:prstGeom prst="rect">
            <a:avLst/>
          </a:prstGeom>
          <a:solidFill>
            <a:schemeClr val="bg1">
              <a:alpha val="94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en-US" sz="2800" dirty="0" smtClean="0">
                <a:latin typeface="Segoe UI Light" panose="020B0502040204020203" pitchFamily="34" charset="0"/>
                <a:cs typeface="Times New Roman" panose="02020603050405020304" pitchFamily="18" charset="0"/>
              </a:rPr>
              <a:t>Changes transportation behavior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800" dirty="0" smtClean="0">
                <a:latin typeface="Segoe UI Light" panose="020B0502040204020203" pitchFamily="34" charset="0"/>
                <a:cs typeface="Times New Roman" panose="02020603050405020304" pitchFamily="18" charset="0"/>
              </a:rPr>
              <a:t>Supports Local Economy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800" dirty="0" smtClean="0">
                <a:latin typeface="Segoe UI Light" panose="020B0502040204020203" pitchFamily="34" charset="0"/>
                <a:cs typeface="Times New Roman" panose="02020603050405020304" pitchFamily="18" charset="0"/>
              </a:rPr>
              <a:t>Reduces GHG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800" dirty="0" smtClean="0">
                <a:latin typeface="Segoe UI Light" panose="020B0502040204020203" pitchFamily="34" charset="0"/>
                <a:cs typeface="Times New Roman" panose="02020603050405020304" pitchFamily="18" charset="0"/>
              </a:rPr>
              <a:t>Increases Physical Activity</a:t>
            </a:r>
            <a:endParaRPr lang="en-US" altLang="en-US" sz="2800" dirty="0">
              <a:latin typeface="Segoe UI Light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1771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Benefits</a:t>
            </a:r>
            <a:endParaRPr lang="en-US" dirty="0">
              <a:solidFill>
                <a:srgbClr val="1690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67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Vision</a:t>
            </a:r>
            <a:endParaRPr lang="en-US" dirty="0">
              <a:solidFill>
                <a:srgbClr val="1690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2209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500" dirty="0" smtClean="0">
                <a:latin typeface="Segoe UI Light" panose="020B0502040204020203" pitchFamily="34" charset="0"/>
              </a:rPr>
              <a:t>Create a </a:t>
            </a:r>
            <a:r>
              <a:rPr lang="en-US" sz="3500" dirty="0">
                <a:latin typeface="Segoe UI Light" panose="020B0502040204020203" pitchFamily="34" charset="0"/>
              </a:rPr>
              <a:t>new personal mobility option that increases </a:t>
            </a:r>
            <a:r>
              <a:rPr lang="en-US" sz="3500" dirty="0"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access to </a:t>
            </a:r>
            <a:r>
              <a:rPr lang="en-US" sz="3500" b="1" dirty="0">
                <a:solidFill>
                  <a:schemeClr val="accent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affordable transportation, </a:t>
            </a:r>
            <a:r>
              <a:rPr lang="en-US" sz="3500" dirty="0">
                <a:latin typeface="Segoe UI Light" panose="020B0502040204020203" pitchFamily="34" charset="0"/>
              </a:rPr>
              <a:t>promotes </a:t>
            </a:r>
            <a:r>
              <a:rPr lang="en-US" sz="3500" b="1" dirty="0">
                <a:solidFill>
                  <a:schemeClr val="accent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active and healthy living</a:t>
            </a:r>
            <a:r>
              <a:rPr lang="en-US" sz="3500" dirty="0">
                <a:latin typeface="Segoe UI Light" panose="020B0502040204020203" pitchFamily="34" charset="0"/>
              </a:rPr>
              <a:t>, is </a:t>
            </a:r>
            <a:r>
              <a:rPr lang="en-US" sz="3500" b="1" dirty="0">
                <a:solidFill>
                  <a:schemeClr val="accent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environmentally friendly </a:t>
            </a:r>
            <a:r>
              <a:rPr lang="en-US" sz="3500" dirty="0">
                <a:latin typeface="Segoe UI Light" panose="020B0502040204020203" pitchFamily="34" charset="0"/>
              </a:rPr>
              <a:t>and </a:t>
            </a:r>
            <a:r>
              <a:rPr lang="en-US" sz="3500" b="1" dirty="0">
                <a:solidFill>
                  <a:schemeClr val="accent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equitable</a:t>
            </a:r>
            <a:r>
              <a:rPr lang="en-US" sz="3500" b="1" dirty="0">
                <a:latin typeface="Segoe UI Light" panose="020B0502040204020203" pitchFamily="34" charset="0"/>
              </a:rPr>
              <a:t>, </a:t>
            </a:r>
            <a:r>
              <a:rPr lang="en-US" sz="3500" dirty="0">
                <a:latin typeface="Segoe UI Light" panose="020B0502040204020203" pitchFamily="34" charset="0"/>
              </a:rPr>
              <a:t>supports the local</a:t>
            </a:r>
            <a:r>
              <a:rPr lang="en-US" sz="3500" b="1" dirty="0">
                <a:latin typeface="Segoe UI Light" panose="020B0502040204020203" pitchFamily="34" charset="0"/>
              </a:rPr>
              <a:t> </a:t>
            </a:r>
            <a:r>
              <a:rPr lang="en-US" sz="3500" b="1" dirty="0">
                <a:solidFill>
                  <a:schemeClr val="accent1"/>
                </a:solidFill>
                <a:latin typeface="Segoe UI Light" panose="020B0502040204020203" pitchFamily="34" charset="0"/>
              </a:rPr>
              <a:t>economy</a:t>
            </a:r>
            <a:r>
              <a:rPr lang="en-US" sz="3500" b="1" dirty="0">
                <a:latin typeface="Segoe UI Light" panose="020B0502040204020203" pitchFamily="34" charset="0"/>
              </a:rPr>
              <a:t> </a:t>
            </a:r>
            <a:r>
              <a:rPr lang="en-US" sz="3500" dirty="0">
                <a:latin typeface="Segoe UI Light" panose="020B0502040204020203" pitchFamily="34" charset="0"/>
              </a:rPr>
              <a:t>and is</a:t>
            </a:r>
            <a:r>
              <a:rPr lang="en-US" sz="3500" b="1" dirty="0">
                <a:latin typeface="Segoe UI Light" panose="020B0502040204020203" pitchFamily="34" charset="0"/>
              </a:rPr>
              <a:t> </a:t>
            </a:r>
            <a:r>
              <a:rPr lang="en-US" sz="3500" b="1" dirty="0">
                <a:solidFill>
                  <a:schemeClr val="accent1"/>
                </a:solidFill>
                <a:latin typeface="Segoe UI Light" panose="020B0502040204020203" pitchFamily="34" charset="0"/>
              </a:rPr>
              <a:t>financially sustainable</a:t>
            </a:r>
            <a:r>
              <a:rPr lang="en-US" sz="3500" b="1" dirty="0">
                <a:latin typeface="Segoe UI Light" panose="020B0502040204020203" pitchFamily="34" charset="0"/>
              </a:rPr>
              <a:t>. </a:t>
            </a:r>
            <a:endParaRPr lang="en-US" sz="3500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dirty="0" smtClean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dirty="0">
              <a:latin typeface="Segoe UI Light" panose="020B0502040204020203" pitchFamily="34" charset="0"/>
            </a:endParaRPr>
          </a:p>
          <a:p>
            <a:endParaRPr lang="en-US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dirty="0" smtClean="0">
              <a:latin typeface="Segoe UI Light" panose="020B0502040204020203" pitchFamily="34" charset="0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6712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ve Seattle">
      <a:dk1>
        <a:srgbClr val="000000"/>
      </a:dk1>
      <a:lt1>
        <a:sysClr val="window" lastClr="FFFFFF"/>
      </a:lt1>
      <a:dk2>
        <a:srgbClr val="000000"/>
      </a:dk2>
      <a:lt2>
        <a:srgbClr val="E1D91E"/>
      </a:lt2>
      <a:accent1>
        <a:srgbClr val="1690D0"/>
      </a:accent1>
      <a:accent2>
        <a:srgbClr val="E1D91E"/>
      </a:accent2>
      <a:accent3>
        <a:srgbClr val="00A85D"/>
      </a:accent3>
      <a:accent4>
        <a:srgbClr val="492F92"/>
      </a:accent4>
      <a:accent5>
        <a:srgbClr val="FF6C2C"/>
      </a:accent5>
      <a:accent6>
        <a:srgbClr val="8082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6693</TotalTime>
  <Words>1882</Words>
  <Application>Microsoft Office PowerPoint</Application>
  <PresentationFormat>On-screen Show (4:3)</PresentationFormat>
  <Paragraphs>583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Bike Share Update</vt:lpstr>
      <vt:lpstr>Our mission, vision, and core values</vt:lpstr>
      <vt:lpstr>Presentation overview</vt:lpstr>
      <vt:lpstr>Paris</vt:lpstr>
      <vt:lpstr>Montreal</vt:lpstr>
      <vt:lpstr>Worldwide</vt:lpstr>
      <vt:lpstr>Why it Works</vt:lpstr>
      <vt:lpstr>Benefits</vt:lpstr>
      <vt:lpstr>Vision</vt:lpstr>
      <vt:lpstr>Deliverables</vt:lpstr>
      <vt:lpstr>Projections</vt:lpstr>
      <vt:lpstr>Infrastructure &amp; Safety</vt:lpstr>
      <vt:lpstr>Governance Structure</vt:lpstr>
      <vt:lpstr>Equipment</vt:lpstr>
      <vt:lpstr>Operations</vt:lpstr>
      <vt:lpstr>System Size</vt:lpstr>
      <vt:lpstr>Station Siting</vt:lpstr>
      <vt:lpstr>Marketing</vt:lpstr>
      <vt:lpstr>Financial Sustainability</vt:lpstr>
      <vt:lpstr>Process &amp; Timeline</vt:lpstr>
      <vt:lpstr>Questions?</vt:lpstr>
    </vt:vector>
  </TitlesOfParts>
  <Company>City of Seattle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Freedman, Nicole</dc:creator>
  <cp:lastModifiedBy>Freedman, Nicole</cp:lastModifiedBy>
  <cp:revision>119</cp:revision>
  <cp:lastPrinted>2015-09-14T19:19:23Z</cp:lastPrinted>
  <dcterms:created xsi:type="dcterms:W3CDTF">2015-07-17T19:54:33Z</dcterms:created>
  <dcterms:modified xsi:type="dcterms:W3CDTF">2016-03-04T19:09:05Z</dcterms:modified>
</cp:coreProperties>
</file>