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Lst>
  <p:notesMasterIdLst>
    <p:notesMasterId r:id="rId50"/>
  </p:notesMasterIdLst>
  <p:sldIdLst>
    <p:sldId id="272" r:id="rId5"/>
    <p:sldId id="344" r:id="rId6"/>
    <p:sldId id="501" r:id="rId7"/>
    <p:sldId id="345" r:id="rId8"/>
    <p:sldId id="466" r:id="rId9"/>
    <p:sldId id="639" r:id="rId10"/>
    <p:sldId id="640" r:id="rId11"/>
    <p:sldId id="641" r:id="rId12"/>
    <p:sldId id="642" r:id="rId13"/>
    <p:sldId id="643" r:id="rId14"/>
    <p:sldId id="644" r:id="rId15"/>
    <p:sldId id="645" r:id="rId16"/>
    <p:sldId id="646" r:id="rId17"/>
    <p:sldId id="647" r:id="rId18"/>
    <p:sldId id="665" r:id="rId19"/>
    <p:sldId id="649" r:id="rId20"/>
    <p:sldId id="650" r:id="rId21"/>
    <p:sldId id="651" r:id="rId22"/>
    <p:sldId id="652" r:id="rId23"/>
    <p:sldId id="653" r:id="rId24"/>
    <p:sldId id="654" r:id="rId25"/>
    <p:sldId id="655" r:id="rId26"/>
    <p:sldId id="656" r:id="rId27"/>
    <p:sldId id="657" r:id="rId28"/>
    <p:sldId id="658" r:id="rId29"/>
    <p:sldId id="659" r:id="rId30"/>
    <p:sldId id="660" r:id="rId31"/>
    <p:sldId id="661" r:id="rId32"/>
    <p:sldId id="662" r:id="rId33"/>
    <p:sldId id="663" r:id="rId34"/>
    <p:sldId id="664" r:id="rId35"/>
    <p:sldId id="478" r:id="rId36"/>
    <p:sldId id="498" r:id="rId37"/>
    <p:sldId id="341" r:id="rId38"/>
    <p:sldId id="299" r:id="rId39"/>
    <p:sldId id="346" r:id="rId40"/>
    <p:sldId id="451" r:id="rId41"/>
    <p:sldId id="634" r:id="rId42"/>
    <p:sldId id="496" r:id="rId43"/>
    <p:sldId id="636" r:id="rId44"/>
    <p:sldId id="452" r:id="rId45"/>
    <p:sldId id="635" r:id="rId46"/>
    <p:sldId id="625" r:id="rId47"/>
    <p:sldId id="479" r:id="rId48"/>
    <p:sldId id="265" r:id="rId49"/>
  </p:sldIdLst>
  <p:sldSz cx="12192000" cy="6858000"/>
  <p:notesSz cx="6858000" cy="1571625"/>
  <p:embeddedFontLst>
    <p:embeddedFont>
      <p:font typeface="Calibri" panose="020F0502020204030204" pitchFamily="34" charset="0"/>
      <p:regular r:id="rId51"/>
      <p:bold r:id="rId52"/>
      <p:italic r:id="rId53"/>
      <p:boldItalic r:id="rId54"/>
    </p:embeddedFont>
    <p:embeddedFont>
      <p:font typeface="Ebrima" panose="02000000000000000000" pitchFamily="2" charset="0"/>
      <p:regular r:id="rId55"/>
      <p:bold r:id="rId56"/>
    </p:embeddedFont>
    <p:embeddedFont>
      <p:font typeface="Seattle Text" pitchFamily="2" charset="0"/>
      <p:regular r:id="rId57"/>
      <p:bold r:id="rId58"/>
      <p:italic r:id="rId59"/>
      <p:boldItalic r:id="rId60"/>
    </p:embeddedFont>
    <p:embeddedFont>
      <p:font typeface="Times" panose="02020603050405020304" pitchFamily="18" charset="0"/>
      <p:regular r:id="rId61"/>
      <p:bold r:id="rId62"/>
      <p:italic r:id="rId63"/>
      <p:boldItalic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imball-Brown, Corinna" initials="KC" lastIdx="1" clrIdx="6">
    <p:extLst>
      <p:ext uri="{19B8F6BF-5375-455C-9EA6-DF929625EA0E}">
        <p15:presenceInfo xmlns:p15="http://schemas.microsoft.com/office/powerpoint/2012/main" userId="S::ckimball-brown@nelsonnygaard.com::6052b056-02c1-4f37-95bb-49a1d51c6dbe" providerId="AD"/>
      </p:ext>
    </p:extLst>
  </p:cmAuthor>
  <p:cmAuthor id="1" name="Chow, Evelyn" initials="CE" lastIdx="0" clrIdx="0">
    <p:extLst>
      <p:ext uri="{19B8F6BF-5375-455C-9EA6-DF929625EA0E}">
        <p15:presenceInfo xmlns:p15="http://schemas.microsoft.com/office/powerpoint/2012/main" userId="S-1-5-21-1005559283-1549754204-3747669754-137415" providerId="AD"/>
      </p:ext>
    </p:extLst>
  </p:cmAuthor>
  <p:cmAuthor id="8" name="Rasmussen, Dusty" initials="RD" lastIdx="1" clrIdx="7">
    <p:extLst>
      <p:ext uri="{19B8F6BF-5375-455C-9EA6-DF929625EA0E}">
        <p15:presenceInfo xmlns:p15="http://schemas.microsoft.com/office/powerpoint/2012/main" userId="S::dusty.rasmussen@seattle.gov::220ef523-3dba-46a5-bb67-d70c23ffcea1" providerId="AD"/>
      </p:ext>
    </p:extLst>
  </p:cmAuthor>
  <p:cmAuthor id="2" name="Smith, Ellie" initials="SE" lastIdx="23" clrIdx="1">
    <p:extLst>
      <p:ext uri="{19B8F6BF-5375-455C-9EA6-DF929625EA0E}">
        <p15:presenceInfo xmlns:p15="http://schemas.microsoft.com/office/powerpoint/2012/main" userId="S::ellie.smith@seattle.gov::b70d3a16-1e84-423e-96df-470b549dc26d" providerId="AD"/>
      </p:ext>
    </p:extLst>
  </p:cmAuthor>
  <p:cmAuthor id="9" name="McLaughlin, Susan" initials="MS" lastIdx="12" clrIdx="8">
    <p:extLst>
      <p:ext uri="{19B8F6BF-5375-455C-9EA6-DF929625EA0E}">
        <p15:presenceInfo xmlns:p15="http://schemas.microsoft.com/office/powerpoint/2012/main" userId="S::susan.mclaughlin@seattle.gov::6c238251-9606-4d48-9c2f-806da3389016" providerId="AD"/>
      </p:ext>
    </p:extLst>
  </p:cmAuthor>
  <p:cmAuthor id="3" name="Wojcicki, Laura" initials="WL" lastIdx="25" clrIdx="2">
    <p:extLst>
      <p:ext uri="{19B8F6BF-5375-455C-9EA6-DF929625EA0E}">
        <p15:presenceInfo xmlns:p15="http://schemas.microsoft.com/office/powerpoint/2012/main" userId="S::laura.wojcicki@seattle.gov::136066e6-187f-4d59-ba86-0e8a56b92b8e" providerId="AD"/>
      </p:ext>
    </p:extLst>
  </p:cmAuthor>
  <p:cmAuthor id="10" name="Moll, Lizzie" initials="ML" lastIdx="2" clrIdx="9">
    <p:extLst>
      <p:ext uri="{19B8F6BF-5375-455C-9EA6-DF929625EA0E}">
        <p15:presenceInfo xmlns:p15="http://schemas.microsoft.com/office/powerpoint/2012/main" userId="S::lizzie.moll@seattle.gov::8d9c7129-cf0c-4017-b956-0192062fa546" providerId="AD"/>
      </p:ext>
    </p:extLst>
  </p:cmAuthor>
  <p:cmAuthor id="4" name="Brennan, Thomas" initials="BT" lastIdx="67" clrIdx="3">
    <p:extLst>
      <p:ext uri="{19B8F6BF-5375-455C-9EA6-DF929625EA0E}">
        <p15:presenceInfo xmlns:p15="http://schemas.microsoft.com/office/powerpoint/2012/main" userId="S::tbrennan@nelsonnygaard.com::5bc98f13-6fda-438c-b0f7-3365c6640f45" providerId="AD"/>
      </p:ext>
    </p:extLst>
  </p:cmAuthor>
  <p:cmAuthor id="11" name="Dacanay, Radcliffe" initials="DR" lastIdx="1" clrIdx="10">
    <p:extLst>
      <p:ext uri="{19B8F6BF-5375-455C-9EA6-DF929625EA0E}">
        <p15:presenceInfo xmlns:p15="http://schemas.microsoft.com/office/powerpoint/2012/main" userId="S::radcliffe.dacanay@seattle.gov::730e84a3-edf9-4b4f-93ad-2c48b7f2bbd8" providerId="AD"/>
      </p:ext>
    </p:extLst>
  </p:cmAuthor>
  <p:cmAuthor id="5" name="Krawczyk, Tracy" initials="KT" lastIdx="34" clrIdx="4">
    <p:extLst>
      <p:ext uri="{19B8F6BF-5375-455C-9EA6-DF929625EA0E}">
        <p15:presenceInfo xmlns:p15="http://schemas.microsoft.com/office/powerpoint/2012/main" userId="S::tracy.krawczyk@seattle.gov::a569f13e-44f5-4b36-9889-b60bb0cf2036" providerId="AD"/>
      </p:ext>
    </p:extLst>
  </p:cmAuthor>
  <p:cmAuthor id="6" name="Lewis, Jonathan" initials="LJ" lastIdx="4" clrIdx="5">
    <p:extLst>
      <p:ext uri="{19B8F6BF-5375-455C-9EA6-DF929625EA0E}">
        <p15:presenceInfo xmlns:p15="http://schemas.microsoft.com/office/powerpoint/2012/main" userId="S::jonathan.lewis@seattle.gov::de18ad72-cce4-48ae-a7d4-db5c3f951c4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A5"/>
    <a:srgbClr val="000000"/>
    <a:srgbClr val="FFFFFF"/>
    <a:srgbClr val="1C91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683CD2-B282-224A-91BA-31DFE865C61E}" v="4" dt="2020-07-17T02:52:02.064"/>
    <p1510:client id="{50F848DA-867A-6344-94B3-C924EF41FE7A}" v="3377" dt="2020-07-17T02:42:47.873"/>
    <p1510:client id="{CA2A86C6-6A91-F315-21BA-D144107CFB63}" v="30" dt="2020-07-17T00:05:23.216"/>
    <p1510:client id="{EDBC128B-17BC-BC44-9345-5F40D09DF68E}" v="73" dt="2020-07-16T23:54:27.732"/>
    <p1510:client id="{F1FAD128-C653-4D93-BDB4-7E3170B17723}" v="1" dt="2020-07-16T13:55:53.1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46"/>
    <p:restoredTop sz="75000"/>
  </p:normalViewPr>
  <p:slideViewPr>
    <p:cSldViewPr snapToGrid="0" snapToObjects="1">
      <p:cViewPr varScale="1">
        <p:scale>
          <a:sx n="73" d="100"/>
          <a:sy n="73" d="100"/>
        </p:scale>
        <p:origin x="12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9.fntdata"/><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4.fntdata"/><Relationship Id="rId62" Type="http://schemas.openxmlformats.org/officeDocument/2006/relationships/font" Target="fonts/font12.fntdata"/><Relationship Id="rId7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AF01A4-26F0-4FF2-BCB9-95EA30C7EAA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B0DBF0D-8841-4291-A44F-8C88EABDC5BA}">
      <dgm:prSet/>
      <dgm:spPr>
        <a:solidFill>
          <a:srgbClr val="003DA5"/>
        </a:solidFill>
        <a:ln>
          <a:noFill/>
        </a:ln>
      </dgm:spPr>
      <dgm:t>
        <a:bodyPr/>
        <a:lstStyle/>
        <a:p>
          <a:r>
            <a:rPr lang="en-US" dirty="0"/>
            <a:t>Pedestrian timing </a:t>
          </a:r>
        </a:p>
      </dgm:t>
    </dgm:pt>
    <dgm:pt modelId="{0FB8FF7D-103F-4123-9CD8-AAFA9B4C9C28}" type="parTrans" cxnId="{CFF69C5E-3B9C-401B-9C1F-813D3ABF71B2}">
      <dgm:prSet/>
      <dgm:spPr/>
      <dgm:t>
        <a:bodyPr/>
        <a:lstStyle/>
        <a:p>
          <a:endParaRPr lang="en-US"/>
        </a:p>
      </dgm:t>
    </dgm:pt>
    <dgm:pt modelId="{AB11C9E2-A0AE-441D-B610-99FF53A095D9}" type="sibTrans" cxnId="{CFF69C5E-3B9C-401B-9C1F-813D3ABF71B2}">
      <dgm:prSet/>
      <dgm:spPr/>
      <dgm:t>
        <a:bodyPr/>
        <a:lstStyle/>
        <a:p>
          <a:endParaRPr lang="en-US"/>
        </a:p>
      </dgm:t>
    </dgm:pt>
    <dgm:pt modelId="{55436FC2-AB45-47CC-A589-4830B3587B7C}">
      <dgm:prSet/>
      <dgm:spPr/>
      <dgm:t>
        <a:bodyPr/>
        <a:lstStyle/>
        <a:p>
          <a:r>
            <a:rPr lang="en-US" dirty="0">
              <a:solidFill>
                <a:schemeClr val="tx1">
                  <a:lumMod val="50000"/>
                </a:schemeClr>
              </a:solidFill>
            </a:rPr>
            <a:t>Walk and flashing don't walk </a:t>
          </a:r>
        </a:p>
      </dgm:t>
    </dgm:pt>
    <dgm:pt modelId="{C9EA1DFB-C69A-44F7-996F-78A051898942}" type="parTrans" cxnId="{81AA9BC3-3E10-40C7-B713-FF7BDE3DAF49}">
      <dgm:prSet/>
      <dgm:spPr/>
      <dgm:t>
        <a:bodyPr/>
        <a:lstStyle/>
        <a:p>
          <a:endParaRPr lang="en-US"/>
        </a:p>
      </dgm:t>
    </dgm:pt>
    <dgm:pt modelId="{BDAC90A8-751D-46A7-8127-D23E9D956423}" type="sibTrans" cxnId="{81AA9BC3-3E10-40C7-B713-FF7BDE3DAF49}">
      <dgm:prSet/>
      <dgm:spPr/>
      <dgm:t>
        <a:bodyPr/>
        <a:lstStyle/>
        <a:p>
          <a:endParaRPr lang="en-US"/>
        </a:p>
      </dgm:t>
    </dgm:pt>
    <dgm:pt modelId="{803CA176-66D0-48DD-A38B-40C8E86D8CC1}">
      <dgm:prSet/>
      <dgm:spPr>
        <a:solidFill>
          <a:srgbClr val="003DA5"/>
        </a:solidFill>
        <a:ln>
          <a:noFill/>
        </a:ln>
      </dgm:spPr>
      <dgm:t>
        <a:bodyPr/>
        <a:lstStyle/>
        <a:p>
          <a:r>
            <a:rPr lang="en-US"/>
            <a:t>Pedestrian actuation</a:t>
          </a:r>
        </a:p>
      </dgm:t>
    </dgm:pt>
    <dgm:pt modelId="{F56934A1-AC7F-4F64-A98E-F88495D91989}" type="parTrans" cxnId="{E22B0DCB-F547-4CFC-9251-21A12C9AB03C}">
      <dgm:prSet/>
      <dgm:spPr/>
      <dgm:t>
        <a:bodyPr/>
        <a:lstStyle/>
        <a:p>
          <a:endParaRPr lang="en-US"/>
        </a:p>
      </dgm:t>
    </dgm:pt>
    <dgm:pt modelId="{E13A19AB-C4A1-4FCC-9E89-AB73C982C675}" type="sibTrans" cxnId="{E22B0DCB-F547-4CFC-9251-21A12C9AB03C}">
      <dgm:prSet/>
      <dgm:spPr/>
      <dgm:t>
        <a:bodyPr/>
        <a:lstStyle/>
        <a:p>
          <a:endParaRPr lang="en-US"/>
        </a:p>
      </dgm:t>
    </dgm:pt>
    <dgm:pt modelId="{4AFC1907-78FF-49F7-98E7-0898A83139F5}">
      <dgm:prSet/>
      <dgm:spPr/>
      <dgm:t>
        <a:bodyPr/>
        <a:lstStyle/>
        <a:p>
          <a:r>
            <a:rPr lang="en-US" dirty="0">
              <a:solidFill>
                <a:schemeClr val="tx1">
                  <a:lumMod val="50000"/>
                </a:schemeClr>
              </a:solidFill>
            </a:rPr>
            <a:t>Push button is activated</a:t>
          </a:r>
        </a:p>
      </dgm:t>
    </dgm:pt>
    <dgm:pt modelId="{1A4F5768-F2DD-4E67-A1DA-2C68CE3B68DC}" type="parTrans" cxnId="{4A6BC329-BBEA-40E8-A3FB-29EA73CEA207}">
      <dgm:prSet/>
      <dgm:spPr/>
      <dgm:t>
        <a:bodyPr/>
        <a:lstStyle/>
        <a:p>
          <a:endParaRPr lang="en-US"/>
        </a:p>
      </dgm:t>
    </dgm:pt>
    <dgm:pt modelId="{A81F1F8F-3548-4B8A-80AC-9ADB8BB2EB83}" type="sibTrans" cxnId="{4A6BC329-BBEA-40E8-A3FB-29EA73CEA207}">
      <dgm:prSet/>
      <dgm:spPr/>
      <dgm:t>
        <a:bodyPr/>
        <a:lstStyle/>
        <a:p>
          <a:endParaRPr lang="en-US"/>
        </a:p>
      </dgm:t>
    </dgm:pt>
    <dgm:pt modelId="{8A9809C7-5E35-46F2-A0C1-0069CB7216C3}">
      <dgm:prSet/>
      <dgm:spPr>
        <a:solidFill>
          <a:srgbClr val="003DA5"/>
        </a:solidFill>
        <a:ln>
          <a:noFill/>
        </a:ln>
      </dgm:spPr>
      <dgm:t>
        <a:bodyPr/>
        <a:lstStyle/>
        <a:p>
          <a:r>
            <a:rPr lang="en-US"/>
            <a:t>Cycle length</a:t>
          </a:r>
        </a:p>
      </dgm:t>
    </dgm:pt>
    <dgm:pt modelId="{D69A8151-FC3D-4AA6-B0C8-E3E58CD6A748}" type="parTrans" cxnId="{DDBD4AD1-8C8F-4100-BAC2-98A20FCEECE9}">
      <dgm:prSet/>
      <dgm:spPr/>
      <dgm:t>
        <a:bodyPr/>
        <a:lstStyle/>
        <a:p>
          <a:endParaRPr lang="en-US"/>
        </a:p>
      </dgm:t>
    </dgm:pt>
    <dgm:pt modelId="{306D4B13-BA36-4646-87FC-0474FA0CA615}" type="sibTrans" cxnId="{DDBD4AD1-8C8F-4100-BAC2-98A20FCEECE9}">
      <dgm:prSet/>
      <dgm:spPr/>
      <dgm:t>
        <a:bodyPr/>
        <a:lstStyle/>
        <a:p>
          <a:endParaRPr lang="en-US"/>
        </a:p>
      </dgm:t>
    </dgm:pt>
    <dgm:pt modelId="{1D1F81B1-8101-4A2E-A55C-C0AD591975E1}">
      <dgm:prSet/>
      <dgm:spPr/>
      <dgm:t>
        <a:bodyPr/>
        <a:lstStyle/>
        <a:p>
          <a:r>
            <a:rPr lang="en-US" dirty="0">
              <a:solidFill>
                <a:schemeClr val="tx1">
                  <a:lumMod val="50000"/>
                </a:schemeClr>
              </a:solidFill>
            </a:rPr>
            <a:t>Time to serve each movement at a signal</a:t>
          </a:r>
        </a:p>
      </dgm:t>
    </dgm:pt>
    <dgm:pt modelId="{9E2092C6-5E8E-42B3-81DE-85F64EEF61F2}" type="parTrans" cxnId="{49E868BF-07E1-4399-99D5-1ED6ED0C1A86}">
      <dgm:prSet/>
      <dgm:spPr/>
      <dgm:t>
        <a:bodyPr/>
        <a:lstStyle/>
        <a:p>
          <a:endParaRPr lang="en-US"/>
        </a:p>
      </dgm:t>
    </dgm:pt>
    <dgm:pt modelId="{9D3782C8-1F38-4966-A026-128955267F17}" type="sibTrans" cxnId="{49E868BF-07E1-4399-99D5-1ED6ED0C1A86}">
      <dgm:prSet/>
      <dgm:spPr/>
      <dgm:t>
        <a:bodyPr/>
        <a:lstStyle/>
        <a:p>
          <a:endParaRPr lang="en-US"/>
        </a:p>
      </dgm:t>
    </dgm:pt>
    <dgm:pt modelId="{3B0415B4-13B0-4A32-9C8D-2E54B617905C}" type="pres">
      <dgm:prSet presAssocID="{84AF01A4-26F0-4FF2-BCB9-95EA30C7EAA5}" presName="linear" presStyleCnt="0">
        <dgm:presLayoutVars>
          <dgm:animLvl val="lvl"/>
          <dgm:resizeHandles val="exact"/>
        </dgm:presLayoutVars>
      </dgm:prSet>
      <dgm:spPr/>
    </dgm:pt>
    <dgm:pt modelId="{3AE9DCED-512F-4F03-9444-1DD0FE7A6AB2}" type="pres">
      <dgm:prSet presAssocID="{7B0DBF0D-8841-4291-A44F-8C88EABDC5BA}" presName="parentText" presStyleLbl="node1" presStyleIdx="0" presStyleCnt="3">
        <dgm:presLayoutVars>
          <dgm:chMax val="0"/>
          <dgm:bulletEnabled val="1"/>
        </dgm:presLayoutVars>
      </dgm:prSet>
      <dgm:spPr/>
    </dgm:pt>
    <dgm:pt modelId="{4C0C6E83-E870-421A-97EF-EF47A7D8A2CC}" type="pres">
      <dgm:prSet presAssocID="{7B0DBF0D-8841-4291-A44F-8C88EABDC5BA}" presName="childText" presStyleLbl="revTx" presStyleIdx="0" presStyleCnt="3">
        <dgm:presLayoutVars>
          <dgm:bulletEnabled val="1"/>
        </dgm:presLayoutVars>
      </dgm:prSet>
      <dgm:spPr/>
    </dgm:pt>
    <dgm:pt modelId="{A9DA3D3E-2F69-46F4-96CD-16EDF0322CB4}" type="pres">
      <dgm:prSet presAssocID="{803CA176-66D0-48DD-A38B-40C8E86D8CC1}" presName="parentText" presStyleLbl="node1" presStyleIdx="1" presStyleCnt="3">
        <dgm:presLayoutVars>
          <dgm:chMax val="0"/>
          <dgm:bulletEnabled val="1"/>
        </dgm:presLayoutVars>
      </dgm:prSet>
      <dgm:spPr/>
    </dgm:pt>
    <dgm:pt modelId="{C5F18B87-0486-4A4C-824E-FEB69DD91123}" type="pres">
      <dgm:prSet presAssocID="{803CA176-66D0-48DD-A38B-40C8E86D8CC1}" presName="childText" presStyleLbl="revTx" presStyleIdx="1" presStyleCnt="3">
        <dgm:presLayoutVars>
          <dgm:bulletEnabled val="1"/>
        </dgm:presLayoutVars>
      </dgm:prSet>
      <dgm:spPr/>
    </dgm:pt>
    <dgm:pt modelId="{3E80FE84-64E2-4459-85FC-941FA539EE16}" type="pres">
      <dgm:prSet presAssocID="{8A9809C7-5E35-46F2-A0C1-0069CB7216C3}" presName="parentText" presStyleLbl="node1" presStyleIdx="2" presStyleCnt="3">
        <dgm:presLayoutVars>
          <dgm:chMax val="0"/>
          <dgm:bulletEnabled val="1"/>
        </dgm:presLayoutVars>
      </dgm:prSet>
      <dgm:spPr/>
    </dgm:pt>
    <dgm:pt modelId="{45C9A96A-5F71-4492-97A7-3FE37F9C544F}" type="pres">
      <dgm:prSet presAssocID="{8A9809C7-5E35-46F2-A0C1-0069CB7216C3}" presName="childText" presStyleLbl="revTx" presStyleIdx="2" presStyleCnt="3">
        <dgm:presLayoutVars>
          <dgm:bulletEnabled val="1"/>
        </dgm:presLayoutVars>
      </dgm:prSet>
      <dgm:spPr/>
    </dgm:pt>
  </dgm:ptLst>
  <dgm:cxnLst>
    <dgm:cxn modelId="{4A6BC329-BBEA-40E8-A3FB-29EA73CEA207}" srcId="{803CA176-66D0-48DD-A38B-40C8E86D8CC1}" destId="{4AFC1907-78FF-49F7-98E7-0898A83139F5}" srcOrd="0" destOrd="0" parTransId="{1A4F5768-F2DD-4E67-A1DA-2C68CE3B68DC}" sibTransId="{A81F1F8F-3548-4B8A-80AC-9ADB8BB2EB83}"/>
    <dgm:cxn modelId="{7B400530-0AFF-42E4-AAE2-E8BC42E5A5BB}" type="presOf" srcId="{7B0DBF0D-8841-4291-A44F-8C88EABDC5BA}" destId="{3AE9DCED-512F-4F03-9444-1DD0FE7A6AB2}" srcOrd="0" destOrd="0" presId="urn:microsoft.com/office/officeart/2005/8/layout/vList2"/>
    <dgm:cxn modelId="{F4589B37-A58C-4686-A252-405615EA671E}" type="presOf" srcId="{4AFC1907-78FF-49F7-98E7-0898A83139F5}" destId="{C5F18B87-0486-4A4C-824E-FEB69DD91123}" srcOrd="0" destOrd="0" presId="urn:microsoft.com/office/officeart/2005/8/layout/vList2"/>
    <dgm:cxn modelId="{CFF69C5E-3B9C-401B-9C1F-813D3ABF71B2}" srcId="{84AF01A4-26F0-4FF2-BCB9-95EA30C7EAA5}" destId="{7B0DBF0D-8841-4291-A44F-8C88EABDC5BA}" srcOrd="0" destOrd="0" parTransId="{0FB8FF7D-103F-4123-9CD8-AAFA9B4C9C28}" sibTransId="{AB11C9E2-A0AE-441D-B610-99FF53A095D9}"/>
    <dgm:cxn modelId="{A57DF35E-36A4-472F-AC0B-1E9F95DF4343}" type="presOf" srcId="{803CA176-66D0-48DD-A38B-40C8E86D8CC1}" destId="{A9DA3D3E-2F69-46F4-96CD-16EDF0322CB4}" srcOrd="0" destOrd="0" presId="urn:microsoft.com/office/officeart/2005/8/layout/vList2"/>
    <dgm:cxn modelId="{52D7065F-346C-4553-A316-FC17AC971F9D}" type="presOf" srcId="{55436FC2-AB45-47CC-A589-4830B3587B7C}" destId="{4C0C6E83-E870-421A-97EF-EF47A7D8A2CC}" srcOrd="0" destOrd="0" presId="urn:microsoft.com/office/officeart/2005/8/layout/vList2"/>
    <dgm:cxn modelId="{F8B04E66-6EFA-4D46-B92C-7767F73658D2}" type="presOf" srcId="{84AF01A4-26F0-4FF2-BCB9-95EA30C7EAA5}" destId="{3B0415B4-13B0-4A32-9C8D-2E54B617905C}" srcOrd="0" destOrd="0" presId="urn:microsoft.com/office/officeart/2005/8/layout/vList2"/>
    <dgm:cxn modelId="{C7AB165A-F6CA-43C8-A624-88D45C554A1D}" type="presOf" srcId="{1D1F81B1-8101-4A2E-A55C-C0AD591975E1}" destId="{45C9A96A-5F71-4492-97A7-3FE37F9C544F}" srcOrd="0" destOrd="0" presId="urn:microsoft.com/office/officeart/2005/8/layout/vList2"/>
    <dgm:cxn modelId="{49E868BF-07E1-4399-99D5-1ED6ED0C1A86}" srcId="{8A9809C7-5E35-46F2-A0C1-0069CB7216C3}" destId="{1D1F81B1-8101-4A2E-A55C-C0AD591975E1}" srcOrd="0" destOrd="0" parTransId="{9E2092C6-5E8E-42B3-81DE-85F64EEF61F2}" sibTransId="{9D3782C8-1F38-4966-A026-128955267F17}"/>
    <dgm:cxn modelId="{81AA9BC3-3E10-40C7-B713-FF7BDE3DAF49}" srcId="{7B0DBF0D-8841-4291-A44F-8C88EABDC5BA}" destId="{55436FC2-AB45-47CC-A589-4830B3587B7C}" srcOrd="0" destOrd="0" parTransId="{C9EA1DFB-C69A-44F7-996F-78A051898942}" sibTransId="{BDAC90A8-751D-46A7-8127-D23E9D956423}"/>
    <dgm:cxn modelId="{E22B0DCB-F547-4CFC-9251-21A12C9AB03C}" srcId="{84AF01A4-26F0-4FF2-BCB9-95EA30C7EAA5}" destId="{803CA176-66D0-48DD-A38B-40C8E86D8CC1}" srcOrd="1" destOrd="0" parTransId="{F56934A1-AC7F-4F64-A98E-F88495D91989}" sibTransId="{E13A19AB-C4A1-4FCC-9E89-AB73C982C675}"/>
    <dgm:cxn modelId="{DDBD4AD1-8C8F-4100-BAC2-98A20FCEECE9}" srcId="{84AF01A4-26F0-4FF2-BCB9-95EA30C7EAA5}" destId="{8A9809C7-5E35-46F2-A0C1-0069CB7216C3}" srcOrd="2" destOrd="0" parTransId="{D69A8151-FC3D-4AA6-B0C8-E3E58CD6A748}" sibTransId="{306D4B13-BA36-4646-87FC-0474FA0CA615}"/>
    <dgm:cxn modelId="{8110CAFC-5818-42FA-B9B3-63E08C917381}" type="presOf" srcId="{8A9809C7-5E35-46F2-A0C1-0069CB7216C3}" destId="{3E80FE84-64E2-4459-85FC-941FA539EE16}" srcOrd="0" destOrd="0" presId="urn:microsoft.com/office/officeart/2005/8/layout/vList2"/>
    <dgm:cxn modelId="{2AE94A77-E9CA-4CD6-A5FE-E9744790EFB6}" type="presParOf" srcId="{3B0415B4-13B0-4A32-9C8D-2E54B617905C}" destId="{3AE9DCED-512F-4F03-9444-1DD0FE7A6AB2}" srcOrd="0" destOrd="0" presId="urn:microsoft.com/office/officeart/2005/8/layout/vList2"/>
    <dgm:cxn modelId="{536D4ABE-6F7B-468F-B147-E42691AF5E7B}" type="presParOf" srcId="{3B0415B4-13B0-4A32-9C8D-2E54B617905C}" destId="{4C0C6E83-E870-421A-97EF-EF47A7D8A2CC}" srcOrd="1" destOrd="0" presId="urn:microsoft.com/office/officeart/2005/8/layout/vList2"/>
    <dgm:cxn modelId="{95A2AB5F-C956-48CD-A841-8422E2B88D66}" type="presParOf" srcId="{3B0415B4-13B0-4A32-9C8D-2E54B617905C}" destId="{A9DA3D3E-2F69-46F4-96CD-16EDF0322CB4}" srcOrd="2" destOrd="0" presId="urn:microsoft.com/office/officeart/2005/8/layout/vList2"/>
    <dgm:cxn modelId="{CF8F724D-AFCE-4C71-833C-A23A2B587DED}" type="presParOf" srcId="{3B0415B4-13B0-4A32-9C8D-2E54B617905C}" destId="{C5F18B87-0486-4A4C-824E-FEB69DD91123}" srcOrd="3" destOrd="0" presId="urn:microsoft.com/office/officeart/2005/8/layout/vList2"/>
    <dgm:cxn modelId="{2300A316-0AA3-4322-A3DA-527E7FDAA6BA}" type="presParOf" srcId="{3B0415B4-13B0-4A32-9C8D-2E54B617905C}" destId="{3E80FE84-64E2-4459-85FC-941FA539EE16}" srcOrd="4" destOrd="0" presId="urn:microsoft.com/office/officeart/2005/8/layout/vList2"/>
    <dgm:cxn modelId="{AC13A488-F33F-49AB-B5D2-B15A1017D46D}" type="presParOf" srcId="{3B0415B4-13B0-4A32-9C8D-2E54B617905C}" destId="{45C9A96A-5F71-4492-97A7-3FE37F9C544F}"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1A5FCF-2655-4437-B54B-F7BCF6BC9D4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5932CFB-5092-44BB-9BCA-90A7D405D9C2}">
      <dgm:prSet custT="1"/>
      <dgm:spPr>
        <a:solidFill>
          <a:srgbClr val="003DA5"/>
        </a:solidFill>
        <a:ln>
          <a:noFill/>
        </a:ln>
      </dgm:spPr>
      <dgm:t>
        <a:bodyPr/>
        <a:lstStyle/>
        <a:p>
          <a:r>
            <a:rPr lang="en-US" sz="3100" dirty="0"/>
            <a:t>Types of signal phasing </a:t>
          </a:r>
        </a:p>
      </dgm:t>
    </dgm:pt>
    <dgm:pt modelId="{09D5B72F-580C-4E9A-9475-4031A78481E9}" type="parTrans" cxnId="{0E2A42D3-7377-48BB-95DB-6F86439CBBE1}">
      <dgm:prSet/>
      <dgm:spPr/>
      <dgm:t>
        <a:bodyPr/>
        <a:lstStyle/>
        <a:p>
          <a:endParaRPr lang="en-US"/>
        </a:p>
      </dgm:t>
    </dgm:pt>
    <dgm:pt modelId="{EF05FAC9-EFE3-43E8-B0C1-A4DB395AE0C7}" type="sibTrans" cxnId="{0E2A42D3-7377-48BB-95DB-6F86439CBBE1}">
      <dgm:prSet/>
      <dgm:spPr/>
      <dgm:t>
        <a:bodyPr/>
        <a:lstStyle/>
        <a:p>
          <a:endParaRPr lang="en-US"/>
        </a:p>
      </dgm:t>
    </dgm:pt>
    <dgm:pt modelId="{FF475892-FB46-45F1-8D52-72172391A486}">
      <dgm:prSet custT="1"/>
      <dgm:spPr/>
      <dgm:t>
        <a:bodyPr/>
        <a:lstStyle/>
        <a:p>
          <a:r>
            <a:rPr lang="en-US" sz="2400" dirty="0">
              <a:solidFill>
                <a:schemeClr val="tx1">
                  <a:lumMod val="50000"/>
                </a:schemeClr>
              </a:solidFill>
            </a:rPr>
            <a:t>Protected</a:t>
          </a:r>
        </a:p>
      </dgm:t>
    </dgm:pt>
    <dgm:pt modelId="{56E48677-7720-4980-80A2-DA43B8710B6D}" type="parTrans" cxnId="{C2207B2C-9778-40F2-BEDF-BF03826A5126}">
      <dgm:prSet/>
      <dgm:spPr/>
      <dgm:t>
        <a:bodyPr/>
        <a:lstStyle/>
        <a:p>
          <a:endParaRPr lang="en-US"/>
        </a:p>
      </dgm:t>
    </dgm:pt>
    <dgm:pt modelId="{6F21A5A5-F20A-41FF-8E2F-E537A17D9E93}" type="sibTrans" cxnId="{C2207B2C-9778-40F2-BEDF-BF03826A5126}">
      <dgm:prSet/>
      <dgm:spPr/>
      <dgm:t>
        <a:bodyPr/>
        <a:lstStyle/>
        <a:p>
          <a:endParaRPr lang="en-US"/>
        </a:p>
      </dgm:t>
    </dgm:pt>
    <dgm:pt modelId="{CF347E68-A70A-426E-BCD0-ECF90AD3D460}">
      <dgm:prSet custT="1"/>
      <dgm:spPr/>
      <dgm:t>
        <a:bodyPr/>
        <a:lstStyle/>
        <a:p>
          <a:r>
            <a:rPr lang="en-US" sz="2400" dirty="0">
              <a:solidFill>
                <a:schemeClr val="tx1">
                  <a:lumMod val="50000"/>
                </a:schemeClr>
              </a:solidFill>
            </a:rPr>
            <a:t>Permitted</a:t>
          </a:r>
        </a:p>
      </dgm:t>
    </dgm:pt>
    <dgm:pt modelId="{B71A409A-1761-45DD-A6FB-683E2EDD38E8}" type="parTrans" cxnId="{498DFF0C-D1C3-4563-9D75-EB64E5A89ADC}">
      <dgm:prSet/>
      <dgm:spPr/>
      <dgm:t>
        <a:bodyPr/>
        <a:lstStyle/>
        <a:p>
          <a:endParaRPr lang="en-US"/>
        </a:p>
      </dgm:t>
    </dgm:pt>
    <dgm:pt modelId="{C6276F40-2811-4232-8D5E-E60CE62C3CE5}" type="sibTrans" cxnId="{498DFF0C-D1C3-4563-9D75-EB64E5A89ADC}">
      <dgm:prSet/>
      <dgm:spPr/>
      <dgm:t>
        <a:bodyPr/>
        <a:lstStyle/>
        <a:p>
          <a:endParaRPr lang="en-US"/>
        </a:p>
      </dgm:t>
    </dgm:pt>
    <dgm:pt modelId="{A851ADA8-9C4C-4B82-9F39-8AF35FFCB940}">
      <dgm:prSet custT="1"/>
      <dgm:spPr/>
      <dgm:t>
        <a:bodyPr/>
        <a:lstStyle/>
        <a:p>
          <a:r>
            <a:rPr lang="en-US" sz="2400" dirty="0">
              <a:solidFill>
                <a:schemeClr val="tx1">
                  <a:lumMod val="50000"/>
                </a:schemeClr>
              </a:solidFill>
            </a:rPr>
            <a:t>Pedestrian</a:t>
          </a:r>
        </a:p>
      </dgm:t>
    </dgm:pt>
    <dgm:pt modelId="{A4A9D12F-CED4-4F00-8494-DB0A9F5B50FE}" type="parTrans" cxnId="{83689807-F4AC-4B28-B0B6-70498FEE3918}">
      <dgm:prSet/>
      <dgm:spPr/>
      <dgm:t>
        <a:bodyPr/>
        <a:lstStyle/>
        <a:p>
          <a:endParaRPr lang="en-US"/>
        </a:p>
      </dgm:t>
    </dgm:pt>
    <dgm:pt modelId="{03A67858-4160-4AF0-B08E-6CD811A581A0}" type="sibTrans" cxnId="{83689807-F4AC-4B28-B0B6-70498FEE3918}">
      <dgm:prSet/>
      <dgm:spPr/>
      <dgm:t>
        <a:bodyPr/>
        <a:lstStyle/>
        <a:p>
          <a:endParaRPr lang="en-US"/>
        </a:p>
      </dgm:t>
    </dgm:pt>
    <dgm:pt modelId="{8FE5EF8C-C773-4351-87E5-783E39CFD111}">
      <dgm:prSet custT="1"/>
      <dgm:spPr/>
      <dgm:t>
        <a:bodyPr/>
        <a:lstStyle/>
        <a:p>
          <a:r>
            <a:rPr lang="en-US" sz="2400" dirty="0">
              <a:solidFill>
                <a:schemeClr val="tx1">
                  <a:lumMod val="50000"/>
                </a:schemeClr>
              </a:solidFill>
            </a:rPr>
            <a:t>Bike</a:t>
          </a:r>
        </a:p>
      </dgm:t>
    </dgm:pt>
    <dgm:pt modelId="{690083B5-5AE5-4DE0-90A2-46B24A9B58D1}" type="parTrans" cxnId="{DC514E7C-21ED-47FF-9C5D-ADE895B59D7B}">
      <dgm:prSet/>
      <dgm:spPr/>
      <dgm:t>
        <a:bodyPr/>
        <a:lstStyle/>
        <a:p>
          <a:endParaRPr lang="en-US"/>
        </a:p>
      </dgm:t>
    </dgm:pt>
    <dgm:pt modelId="{6031EF8D-6580-463F-A157-DFF8730FF0B4}" type="sibTrans" cxnId="{DC514E7C-21ED-47FF-9C5D-ADE895B59D7B}">
      <dgm:prSet/>
      <dgm:spPr/>
      <dgm:t>
        <a:bodyPr/>
        <a:lstStyle/>
        <a:p>
          <a:endParaRPr lang="en-US"/>
        </a:p>
      </dgm:t>
    </dgm:pt>
    <dgm:pt modelId="{6A2107FB-B38E-41B0-A661-85418E224E7A}">
      <dgm:prSet custT="1"/>
      <dgm:spPr/>
      <dgm:t>
        <a:bodyPr/>
        <a:lstStyle/>
        <a:p>
          <a:r>
            <a:rPr lang="en-US" sz="2400" dirty="0">
              <a:solidFill>
                <a:schemeClr val="tx1">
                  <a:lumMod val="50000"/>
                </a:schemeClr>
              </a:solidFill>
            </a:rPr>
            <a:t>Transit</a:t>
          </a:r>
        </a:p>
      </dgm:t>
    </dgm:pt>
    <dgm:pt modelId="{57B8B37A-6E62-40E7-876C-276DE1367A7E}" type="parTrans" cxnId="{8BB2956E-1F7F-4792-BA7C-DE98315BA04D}">
      <dgm:prSet/>
      <dgm:spPr/>
      <dgm:t>
        <a:bodyPr/>
        <a:lstStyle/>
        <a:p>
          <a:endParaRPr lang="en-US"/>
        </a:p>
      </dgm:t>
    </dgm:pt>
    <dgm:pt modelId="{69C32A59-ECAC-4E6E-B313-B3E1CC8EAE05}" type="sibTrans" cxnId="{8BB2956E-1F7F-4792-BA7C-DE98315BA04D}">
      <dgm:prSet/>
      <dgm:spPr/>
      <dgm:t>
        <a:bodyPr/>
        <a:lstStyle/>
        <a:p>
          <a:endParaRPr lang="en-US"/>
        </a:p>
      </dgm:t>
    </dgm:pt>
    <dgm:pt modelId="{44920DE5-2B79-4341-9C05-CCCE1C179E16}" type="pres">
      <dgm:prSet presAssocID="{291A5FCF-2655-4437-B54B-F7BCF6BC9D49}" presName="linear" presStyleCnt="0">
        <dgm:presLayoutVars>
          <dgm:animLvl val="lvl"/>
          <dgm:resizeHandles val="exact"/>
        </dgm:presLayoutVars>
      </dgm:prSet>
      <dgm:spPr/>
    </dgm:pt>
    <dgm:pt modelId="{82A90A47-D11F-409C-B3B3-7CCECCE43B04}" type="pres">
      <dgm:prSet presAssocID="{15932CFB-5092-44BB-9BCA-90A7D405D9C2}" presName="parentText" presStyleLbl="node1" presStyleIdx="0" presStyleCnt="1" custScaleY="64811" custLinFactNeighborY="-1748">
        <dgm:presLayoutVars>
          <dgm:chMax val="0"/>
          <dgm:bulletEnabled val="1"/>
        </dgm:presLayoutVars>
      </dgm:prSet>
      <dgm:spPr/>
    </dgm:pt>
    <dgm:pt modelId="{521FB3E7-B240-433E-838A-7A12EDB61FD0}" type="pres">
      <dgm:prSet presAssocID="{15932CFB-5092-44BB-9BCA-90A7D405D9C2}" presName="childText" presStyleLbl="revTx" presStyleIdx="0" presStyleCnt="1" custLinFactNeighborY="14746">
        <dgm:presLayoutVars>
          <dgm:bulletEnabled val="1"/>
        </dgm:presLayoutVars>
      </dgm:prSet>
      <dgm:spPr/>
    </dgm:pt>
  </dgm:ptLst>
  <dgm:cxnLst>
    <dgm:cxn modelId="{83689807-F4AC-4B28-B0B6-70498FEE3918}" srcId="{15932CFB-5092-44BB-9BCA-90A7D405D9C2}" destId="{A851ADA8-9C4C-4B82-9F39-8AF35FFCB940}" srcOrd="2" destOrd="0" parTransId="{A4A9D12F-CED4-4F00-8494-DB0A9F5B50FE}" sibTransId="{03A67858-4160-4AF0-B08E-6CD811A581A0}"/>
    <dgm:cxn modelId="{498DFF0C-D1C3-4563-9D75-EB64E5A89ADC}" srcId="{15932CFB-5092-44BB-9BCA-90A7D405D9C2}" destId="{CF347E68-A70A-426E-BCD0-ECF90AD3D460}" srcOrd="1" destOrd="0" parTransId="{B71A409A-1761-45DD-A6FB-683E2EDD38E8}" sibTransId="{C6276F40-2811-4232-8D5E-E60CE62C3CE5}"/>
    <dgm:cxn modelId="{F978801B-B7B7-4B89-B004-B53FEC5BF4AF}" type="presOf" srcId="{CF347E68-A70A-426E-BCD0-ECF90AD3D460}" destId="{521FB3E7-B240-433E-838A-7A12EDB61FD0}" srcOrd="0" destOrd="1" presId="urn:microsoft.com/office/officeart/2005/8/layout/vList2"/>
    <dgm:cxn modelId="{C2207B2C-9778-40F2-BEDF-BF03826A5126}" srcId="{15932CFB-5092-44BB-9BCA-90A7D405D9C2}" destId="{FF475892-FB46-45F1-8D52-72172391A486}" srcOrd="0" destOrd="0" parTransId="{56E48677-7720-4980-80A2-DA43B8710B6D}" sibTransId="{6F21A5A5-F20A-41FF-8E2F-E537A17D9E93}"/>
    <dgm:cxn modelId="{8BB2956E-1F7F-4792-BA7C-DE98315BA04D}" srcId="{15932CFB-5092-44BB-9BCA-90A7D405D9C2}" destId="{6A2107FB-B38E-41B0-A661-85418E224E7A}" srcOrd="4" destOrd="0" parTransId="{57B8B37A-6E62-40E7-876C-276DE1367A7E}" sibTransId="{69C32A59-ECAC-4E6E-B313-B3E1CC8EAE05}"/>
    <dgm:cxn modelId="{DC514E7C-21ED-47FF-9C5D-ADE895B59D7B}" srcId="{15932CFB-5092-44BB-9BCA-90A7D405D9C2}" destId="{8FE5EF8C-C773-4351-87E5-783E39CFD111}" srcOrd="3" destOrd="0" parTransId="{690083B5-5AE5-4DE0-90A2-46B24A9B58D1}" sibTransId="{6031EF8D-6580-463F-A157-DFF8730FF0B4}"/>
    <dgm:cxn modelId="{16804080-1CAD-4D2B-950B-6E5E513556E0}" type="presOf" srcId="{A851ADA8-9C4C-4B82-9F39-8AF35FFCB940}" destId="{521FB3E7-B240-433E-838A-7A12EDB61FD0}" srcOrd="0" destOrd="2" presId="urn:microsoft.com/office/officeart/2005/8/layout/vList2"/>
    <dgm:cxn modelId="{6E6B4087-E3D9-4D16-A704-3925748F4A5E}" type="presOf" srcId="{8FE5EF8C-C773-4351-87E5-783E39CFD111}" destId="{521FB3E7-B240-433E-838A-7A12EDB61FD0}" srcOrd="0" destOrd="3" presId="urn:microsoft.com/office/officeart/2005/8/layout/vList2"/>
    <dgm:cxn modelId="{4F4CF097-A76B-4D7B-BD23-281B336B3094}" type="presOf" srcId="{6A2107FB-B38E-41B0-A661-85418E224E7A}" destId="{521FB3E7-B240-433E-838A-7A12EDB61FD0}" srcOrd="0" destOrd="4" presId="urn:microsoft.com/office/officeart/2005/8/layout/vList2"/>
    <dgm:cxn modelId="{A195E7AE-DC2D-4E8A-B105-DF1BB70845E5}" type="presOf" srcId="{291A5FCF-2655-4437-B54B-F7BCF6BC9D49}" destId="{44920DE5-2B79-4341-9C05-CCCE1C179E16}" srcOrd="0" destOrd="0" presId="urn:microsoft.com/office/officeart/2005/8/layout/vList2"/>
    <dgm:cxn modelId="{0AF793CD-55CB-4277-8CCF-91E4A9DBD707}" type="presOf" srcId="{FF475892-FB46-45F1-8D52-72172391A486}" destId="{521FB3E7-B240-433E-838A-7A12EDB61FD0}" srcOrd="0" destOrd="0" presId="urn:microsoft.com/office/officeart/2005/8/layout/vList2"/>
    <dgm:cxn modelId="{0E2A42D3-7377-48BB-95DB-6F86439CBBE1}" srcId="{291A5FCF-2655-4437-B54B-F7BCF6BC9D49}" destId="{15932CFB-5092-44BB-9BCA-90A7D405D9C2}" srcOrd="0" destOrd="0" parTransId="{09D5B72F-580C-4E9A-9475-4031A78481E9}" sibTransId="{EF05FAC9-EFE3-43E8-B0C1-A4DB395AE0C7}"/>
    <dgm:cxn modelId="{CA563EE4-D8BC-42C3-BD06-B639B59CD775}" type="presOf" srcId="{15932CFB-5092-44BB-9BCA-90A7D405D9C2}" destId="{82A90A47-D11F-409C-B3B3-7CCECCE43B04}" srcOrd="0" destOrd="0" presId="urn:microsoft.com/office/officeart/2005/8/layout/vList2"/>
    <dgm:cxn modelId="{C34B24DD-6D60-416D-B73A-5A7475447D26}" type="presParOf" srcId="{44920DE5-2B79-4341-9C05-CCCE1C179E16}" destId="{82A90A47-D11F-409C-B3B3-7CCECCE43B04}" srcOrd="0" destOrd="0" presId="urn:microsoft.com/office/officeart/2005/8/layout/vList2"/>
    <dgm:cxn modelId="{D1398199-BD97-4C28-8492-74EAB6567741}" type="presParOf" srcId="{44920DE5-2B79-4341-9C05-CCCE1C179E16}" destId="{521FB3E7-B240-433E-838A-7A12EDB61FD0}"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77ED04-AEBD-421C-A79B-FD3220448F2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3024D16-2C74-4FC4-8B49-7E9DAC7481A1}">
      <dgm:prSet custT="1"/>
      <dgm:spPr>
        <a:solidFill>
          <a:srgbClr val="003DA5"/>
        </a:solidFill>
      </dgm:spPr>
      <dgm:t>
        <a:bodyPr/>
        <a:lstStyle/>
        <a:p>
          <a:r>
            <a:rPr lang="en-US" sz="3000" b="1" dirty="0"/>
            <a:t>Purpose</a:t>
          </a:r>
        </a:p>
      </dgm:t>
    </dgm:pt>
    <dgm:pt modelId="{6D36F949-A565-45DE-B65B-150347158A57}" type="parTrans" cxnId="{092C4C6A-F850-407B-B3C1-81899476C835}">
      <dgm:prSet/>
      <dgm:spPr/>
      <dgm:t>
        <a:bodyPr/>
        <a:lstStyle/>
        <a:p>
          <a:endParaRPr lang="en-US"/>
        </a:p>
      </dgm:t>
    </dgm:pt>
    <dgm:pt modelId="{704554CB-5273-4241-91DB-452D88D20621}" type="sibTrans" cxnId="{092C4C6A-F850-407B-B3C1-81899476C835}">
      <dgm:prSet/>
      <dgm:spPr/>
      <dgm:t>
        <a:bodyPr/>
        <a:lstStyle/>
        <a:p>
          <a:endParaRPr lang="en-US"/>
        </a:p>
      </dgm:t>
    </dgm:pt>
    <dgm:pt modelId="{F04D6796-E283-4132-ADFB-F6BF09162083}">
      <dgm:prSet/>
      <dgm:spPr/>
      <dgm:t>
        <a:bodyPr/>
        <a:lstStyle/>
        <a:p>
          <a:r>
            <a:rPr lang="en-US" dirty="0"/>
            <a:t>Develop consistent policies for signal operation city wide</a:t>
          </a:r>
        </a:p>
      </dgm:t>
    </dgm:pt>
    <dgm:pt modelId="{52FF4B71-57D1-40C7-87A3-D9A814F3AA5C}" type="parTrans" cxnId="{DEEB9DD7-E189-47FB-BEAC-47D51707DE79}">
      <dgm:prSet/>
      <dgm:spPr/>
      <dgm:t>
        <a:bodyPr/>
        <a:lstStyle/>
        <a:p>
          <a:endParaRPr lang="en-US"/>
        </a:p>
      </dgm:t>
    </dgm:pt>
    <dgm:pt modelId="{60828FF7-831E-4B58-A6D4-62C046A6A5DD}" type="sibTrans" cxnId="{DEEB9DD7-E189-47FB-BEAC-47D51707DE79}">
      <dgm:prSet/>
      <dgm:spPr/>
      <dgm:t>
        <a:bodyPr/>
        <a:lstStyle/>
        <a:p>
          <a:endParaRPr lang="en-US"/>
        </a:p>
      </dgm:t>
    </dgm:pt>
    <dgm:pt modelId="{D006ADDE-608B-49C5-8C40-5A971139BC35}">
      <dgm:prSet/>
      <dgm:spPr/>
      <dgm:t>
        <a:bodyPr/>
        <a:lstStyle/>
        <a:p>
          <a:r>
            <a:rPr lang="en-US" dirty="0"/>
            <a:t>Establish a unified policy on traffic signal timing and actuation</a:t>
          </a:r>
        </a:p>
      </dgm:t>
    </dgm:pt>
    <dgm:pt modelId="{80A0BE8A-EE53-406E-96D3-1F4BADFD4573}" type="parTrans" cxnId="{8F22C947-E8D4-4FBB-BE1E-F85824FE5B57}">
      <dgm:prSet/>
      <dgm:spPr/>
      <dgm:t>
        <a:bodyPr/>
        <a:lstStyle/>
        <a:p>
          <a:endParaRPr lang="en-US"/>
        </a:p>
      </dgm:t>
    </dgm:pt>
    <dgm:pt modelId="{205F6FB7-D460-48DB-A623-E80D0EE4DCB5}" type="sibTrans" cxnId="{8F22C947-E8D4-4FBB-BE1E-F85824FE5B57}">
      <dgm:prSet/>
      <dgm:spPr/>
      <dgm:t>
        <a:bodyPr/>
        <a:lstStyle/>
        <a:p>
          <a:endParaRPr lang="en-US"/>
        </a:p>
      </dgm:t>
    </dgm:pt>
    <dgm:pt modelId="{B7AB8B31-5C41-4D2E-B94D-D188CD063CFB}">
      <dgm:prSet/>
      <dgm:spPr/>
      <dgm:t>
        <a:bodyPr/>
        <a:lstStyle/>
        <a:p>
          <a:r>
            <a:rPr lang="en-US" dirty="0"/>
            <a:t>Support mobility and access while minimizing delay to pedestrians</a:t>
          </a:r>
        </a:p>
      </dgm:t>
    </dgm:pt>
    <dgm:pt modelId="{E2C8FC66-1B10-4FB4-9CD5-0BE6BF1BEF69}" type="parTrans" cxnId="{7E19478D-4E3A-4F40-872E-C49429E67B54}">
      <dgm:prSet/>
      <dgm:spPr/>
      <dgm:t>
        <a:bodyPr/>
        <a:lstStyle/>
        <a:p>
          <a:endParaRPr lang="en-US"/>
        </a:p>
      </dgm:t>
    </dgm:pt>
    <dgm:pt modelId="{30DCB0CB-1C43-40B4-8F2E-372571E7D8B9}" type="sibTrans" cxnId="{7E19478D-4E3A-4F40-872E-C49429E67B54}">
      <dgm:prSet/>
      <dgm:spPr/>
      <dgm:t>
        <a:bodyPr/>
        <a:lstStyle/>
        <a:p>
          <a:endParaRPr lang="en-US"/>
        </a:p>
      </dgm:t>
    </dgm:pt>
    <dgm:pt modelId="{D14A0581-44C3-4678-AC69-1EBD89AE3B55}">
      <dgm:prSet/>
      <dgm:spPr/>
      <dgm:t>
        <a:bodyPr/>
        <a:lstStyle/>
        <a:p>
          <a:r>
            <a:rPr lang="en-US" dirty="0"/>
            <a:t>Respond to City Council Resolution 31909</a:t>
          </a:r>
        </a:p>
      </dgm:t>
    </dgm:pt>
    <dgm:pt modelId="{0A375923-D706-43E3-8BF9-BB1A5A32CCE6}" type="parTrans" cxnId="{174E8198-BA3B-46AB-90D9-0C7F1B99D581}">
      <dgm:prSet/>
      <dgm:spPr/>
      <dgm:t>
        <a:bodyPr/>
        <a:lstStyle/>
        <a:p>
          <a:endParaRPr lang="en-US"/>
        </a:p>
      </dgm:t>
    </dgm:pt>
    <dgm:pt modelId="{F8511466-266A-4B7D-9B59-DD8FB94CEA08}" type="sibTrans" cxnId="{174E8198-BA3B-46AB-90D9-0C7F1B99D581}">
      <dgm:prSet/>
      <dgm:spPr/>
      <dgm:t>
        <a:bodyPr/>
        <a:lstStyle/>
        <a:p>
          <a:endParaRPr lang="en-US"/>
        </a:p>
      </dgm:t>
    </dgm:pt>
    <dgm:pt modelId="{F9BEFD4A-06F2-43F1-AE1F-3CF29F3A6867}" type="pres">
      <dgm:prSet presAssocID="{5977ED04-AEBD-421C-A79B-FD3220448F2E}" presName="Name0" presStyleCnt="0">
        <dgm:presLayoutVars>
          <dgm:dir/>
          <dgm:animLvl val="lvl"/>
          <dgm:resizeHandles val="exact"/>
        </dgm:presLayoutVars>
      </dgm:prSet>
      <dgm:spPr/>
    </dgm:pt>
    <dgm:pt modelId="{585373A4-0634-4309-B3A4-8E9A59458292}" type="pres">
      <dgm:prSet presAssocID="{C3024D16-2C74-4FC4-8B49-7E9DAC7481A1}" presName="composite" presStyleCnt="0"/>
      <dgm:spPr/>
    </dgm:pt>
    <dgm:pt modelId="{159DF093-6EB3-457B-B7FA-F9F9E4BB2614}" type="pres">
      <dgm:prSet presAssocID="{C3024D16-2C74-4FC4-8B49-7E9DAC7481A1}" presName="parTx" presStyleLbl="alignNode1" presStyleIdx="0" presStyleCnt="1">
        <dgm:presLayoutVars>
          <dgm:chMax val="0"/>
          <dgm:chPref val="0"/>
          <dgm:bulletEnabled val="1"/>
        </dgm:presLayoutVars>
      </dgm:prSet>
      <dgm:spPr/>
    </dgm:pt>
    <dgm:pt modelId="{7E3C2F7E-65A1-4034-9E2E-23AE5D19A43D}" type="pres">
      <dgm:prSet presAssocID="{C3024D16-2C74-4FC4-8B49-7E9DAC7481A1}" presName="desTx" presStyleLbl="alignAccFollowNode1" presStyleIdx="0" presStyleCnt="1" custScaleX="99956">
        <dgm:presLayoutVars>
          <dgm:bulletEnabled val="1"/>
        </dgm:presLayoutVars>
      </dgm:prSet>
      <dgm:spPr/>
    </dgm:pt>
  </dgm:ptLst>
  <dgm:cxnLst>
    <dgm:cxn modelId="{CC0F2106-2F89-4384-AD64-9E9AC3CC9ACF}" type="presOf" srcId="{F04D6796-E283-4132-ADFB-F6BF09162083}" destId="{7E3C2F7E-65A1-4034-9E2E-23AE5D19A43D}" srcOrd="0" destOrd="0" presId="urn:microsoft.com/office/officeart/2005/8/layout/hList1"/>
    <dgm:cxn modelId="{731C252F-9A92-470C-9337-F5EC6681ED09}" type="presOf" srcId="{B7AB8B31-5C41-4D2E-B94D-D188CD063CFB}" destId="{7E3C2F7E-65A1-4034-9E2E-23AE5D19A43D}" srcOrd="0" destOrd="2" presId="urn:microsoft.com/office/officeart/2005/8/layout/hList1"/>
    <dgm:cxn modelId="{8F22C947-E8D4-4FBB-BE1E-F85824FE5B57}" srcId="{C3024D16-2C74-4FC4-8B49-7E9DAC7481A1}" destId="{D006ADDE-608B-49C5-8C40-5A971139BC35}" srcOrd="1" destOrd="0" parTransId="{80A0BE8A-EE53-406E-96D3-1F4BADFD4573}" sibTransId="{205F6FB7-D460-48DB-A623-E80D0EE4DCB5}"/>
    <dgm:cxn modelId="{DA93C548-509C-4169-9022-231C64047151}" type="presOf" srcId="{D006ADDE-608B-49C5-8C40-5A971139BC35}" destId="{7E3C2F7E-65A1-4034-9E2E-23AE5D19A43D}" srcOrd="0" destOrd="1" presId="urn:microsoft.com/office/officeart/2005/8/layout/hList1"/>
    <dgm:cxn modelId="{092C4C6A-F850-407B-B3C1-81899476C835}" srcId="{5977ED04-AEBD-421C-A79B-FD3220448F2E}" destId="{C3024D16-2C74-4FC4-8B49-7E9DAC7481A1}" srcOrd="0" destOrd="0" parTransId="{6D36F949-A565-45DE-B65B-150347158A57}" sibTransId="{704554CB-5273-4241-91DB-452D88D20621}"/>
    <dgm:cxn modelId="{48E0AF4A-E75F-4599-8BF0-F0BE414932B6}" type="presOf" srcId="{D14A0581-44C3-4678-AC69-1EBD89AE3B55}" destId="{7E3C2F7E-65A1-4034-9E2E-23AE5D19A43D}" srcOrd="0" destOrd="3" presId="urn:microsoft.com/office/officeart/2005/8/layout/hList1"/>
    <dgm:cxn modelId="{17280083-73D8-4E00-A804-F943DE2F9ABD}" type="presOf" srcId="{C3024D16-2C74-4FC4-8B49-7E9DAC7481A1}" destId="{159DF093-6EB3-457B-B7FA-F9F9E4BB2614}" srcOrd="0" destOrd="0" presId="urn:microsoft.com/office/officeart/2005/8/layout/hList1"/>
    <dgm:cxn modelId="{7E19478D-4E3A-4F40-872E-C49429E67B54}" srcId="{C3024D16-2C74-4FC4-8B49-7E9DAC7481A1}" destId="{B7AB8B31-5C41-4D2E-B94D-D188CD063CFB}" srcOrd="2" destOrd="0" parTransId="{E2C8FC66-1B10-4FB4-9CD5-0BE6BF1BEF69}" sibTransId="{30DCB0CB-1C43-40B4-8F2E-372571E7D8B9}"/>
    <dgm:cxn modelId="{174E8198-BA3B-46AB-90D9-0C7F1B99D581}" srcId="{C3024D16-2C74-4FC4-8B49-7E9DAC7481A1}" destId="{D14A0581-44C3-4678-AC69-1EBD89AE3B55}" srcOrd="3" destOrd="0" parTransId="{0A375923-D706-43E3-8BF9-BB1A5A32CCE6}" sibTransId="{F8511466-266A-4B7D-9B59-DD8FB94CEA08}"/>
    <dgm:cxn modelId="{138ADEBE-D3FE-4CA5-8877-B075E3C6D877}" type="presOf" srcId="{5977ED04-AEBD-421C-A79B-FD3220448F2E}" destId="{F9BEFD4A-06F2-43F1-AE1F-3CF29F3A6867}" srcOrd="0" destOrd="0" presId="urn:microsoft.com/office/officeart/2005/8/layout/hList1"/>
    <dgm:cxn modelId="{DEEB9DD7-E189-47FB-BEAC-47D51707DE79}" srcId="{C3024D16-2C74-4FC4-8B49-7E9DAC7481A1}" destId="{F04D6796-E283-4132-ADFB-F6BF09162083}" srcOrd="0" destOrd="0" parTransId="{52FF4B71-57D1-40C7-87A3-D9A814F3AA5C}" sibTransId="{60828FF7-831E-4B58-A6D4-62C046A6A5DD}"/>
    <dgm:cxn modelId="{EB9FC50A-6297-44C1-95F9-4FF851D728BB}" type="presParOf" srcId="{F9BEFD4A-06F2-43F1-AE1F-3CF29F3A6867}" destId="{585373A4-0634-4309-B3A4-8E9A59458292}" srcOrd="0" destOrd="0" presId="urn:microsoft.com/office/officeart/2005/8/layout/hList1"/>
    <dgm:cxn modelId="{2CD7E8BE-1D9D-4D21-9648-3AC6DA4EC812}" type="presParOf" srcId="{585373A4-0634-4309-B3A4-8E9A59458292}" destId="{159DF093-6EB3-457B-B7FA-F9F9E4BB2614}" srcOrd="0" destOrd="0" presId="urn:microsoft.com/office/officeart/2005/8/layout/hList1"/>
    <dgm:cxn modelId="{9263BDDC-BD75-44CF-8BDF-4BD70BE4DC17}" type="presParOf" srcId="{585373A4-0634-4309-B3A4-8E9A59458292}" destId="{7E3C2F7E-65A1-4034-9E2E-23AE5D19A43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77ED04-AEBD-421C-A79B-FD3220448F2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3024D16-2C74-4FC4-8B49-7E9DAC7481A1}">
      <dgm:prSet custT="1"/>
      <dgm:spPr>
        <a:solidFill>
          <a:srgbClr val="003DA5"/>
        </a:solidFill>
      </dgm:spPr>
      <dgm:t>
        <a:bodyPr/>
        <a:lstStyle/>
        <a:p>
          <a:r>
            <a:rPr lang="en-US" sz="3000" b="1" dirty="0"/>
            <a:t>Objectives</a:t>
          </a:r>
        </a:p>
      </dgm:t>
    </dgm:pt>
    <dgm:pt modelId="{6D36F949-A565-45DE-B65B-150347158A57}" type="parTrans" cxnId="{092C4C6A-F850-407B-B3C1-81899476C835}">
      <dgm:prSet/>
      <dgm:spPr/>
      <dgm:t>
        <a:bodyPr/>
        <a:lstStyle/>
        <a:p>
          <a:endParaRPr lang="en-US"/>
        </a:p>
      </dgm:t>
    </dgm:pt>
    <dgm:pt modelId="{704554CB-5273-4241-91DB-452D88D20621}" type="sibTrans" cxnId="{092C4C6A-F850-407B-B3C1-81899476C835}">
      <dgm:prSet/>
      <dgm:spPr/>
      <dgm:t>
        <a:bodyPr/>
        <a:lstStyle/>
        <a:p>
          <a:endParaRPr lang="en-US"/>
        </a:p>
      </dgm:t>
    </dgm:pt>
    <dgm:pt modelId="{F04D6796-E283-4132-ADFB-F6BF09162083}">
      <dgm:prSet custT="1"/>
      <dgm:spPr/>
      <dgm:t>
        <a:bodyPr/>
        <a:lstStyle/>
        <a:p>
          <a:r>
            <a:rPr lang="en-US" sz="2400" dirty="0"/>
            <a:t>Develop policies around improved pedestrian access</a:t>
          </a:r>
        </a:p>
      </dgm:t>
    </dgm:pt>
    <dgm:pt modelId="{52FF4B71-57D1-40C7-87A3-D9A814F3AA5C}" type="parTrans" cxnId="{DEEB9DD7-E189-47FB-BEAC-47D51707DE79}">
      <dgm:prSet/>
      <dgm:spPr/>
      <dgm:t>
        <a:bodyPr/>
        <a:lstStyle/>
        <a:p>
          <a:endParaRPr lang="en-US"/>
        </a:p>
      </dgm:t>
    </dgm:pt>
    <dgm:pt modelId="{60828FF7-831E-4B58-A6D4-62C046A6A5DD}" type="sibTrans" cxnId="{DEEB9DD7-E189-47FB-BEAC-47D51707DE79}">
      <dgm:prSet/>
      <dgm:spPr/>
      <dgm:t>
        <a:bodyPr/>
        <a:lstStyle/>
        <a:p>
          <a:endParaRPr lang="en-US"/>
        </a:p>
      </dgm:t>
    </dgm:pt>
    <dgm:pt modelId="{ACE140E4-BBD4-F244-A988-35AC90A24248}">
      <dgm:prSet custT="1"/>
      <dgm:spPr/>
      <dgm:t>
        <a:bodyPr/>
        <a:lstStyle/>
        <a:p>
          <a:r>
            <a:rPr lang="en-US" sz="2400" dirty="0"/>
            <a:t>Provide direction for signal engineers and practitioners to be consistent</a:t>
          </a:r>
        </a:p>
      </dgm:t>
    </dgm:pt>
    <dgm:pt modelId="{4A4E66ED-2F28-3541-B653-E804C0839478}" type="parTrans" cxnId="{4FF36361-0D32-DB4C-92CD-154084AF6A13}">
      <dgm:prSet/>
      <dgm:spPr/>
      <dgm:t>
        <a:bodyPr/>
        <a:lstStyle/>
        <a:p>
          <a:endParaRPr lang="en-US"/>
        </a:p>
      </dgm:t>
    </dgm:pt>
    <dgm:pt modelId="{19B1165C-66E1-224A-98AE-132FFC221336}" type="sibTrans" cxnId="{4FF36361-0D32-DB4C-92CD-154084AF6A13}">
      <dgm:prSet/>
      <dgm:spPr/>
      <dgm:t>
        <a:bodyPr/>
        <a:lstStyle/>
        <a:p>
          <a:endParaRPr lang="en-US"/>
        </a:p>
      </dgm:t>
    </dgm:pt>
    <dgm:pt modelId="{3F77DE0B-CF95-3048-9D97-33276C624C18}">
      <dgm:prSet custT="1"/>
      <dgm:spPr/>
      <dgm:t>
        <a:bodyPr/>
        <a:lstStyle/>
        <a:p>
          <a:r>
            <a:rPr lang="en-US" sz="2400" dirty="0"/>
            <a:t>Implement equitably and based on data</a:t>
          </a:r>
        </a:p>
      </dgm:t>
    </dgm:pt>
    <dgm:pt modelId="{04ED02C0-E877-7643-9A25-F2A49D3D657F}" type="parTrans" cxnId="{BF24E208-6063-2749-B1CE-B8904DCB3E05}">
      <dgm:prSet/>
      <dgm:spPr/>
      <dgm:t>
        <a:bodyPr/>
        <a:lstStyle/>
        <a:p>
          <a:endParaRPr lang="en-US"/>
        </a:p>
      </dgm:t>
    </dgm:pt>
    <dgm:pt modelId="{539DF714-E1E5-E94D-AC6A-859231B048B0}" type="sibTrans" cxnId="{BF24E208-6063-2749-B1CE-B8904DCB3E05}">
      <dgm:prSet/>
      <dgm:spPr/>
      <dgm:t>
        <a:bodyPr/>
        <a:lstStyle/>
        <a:p>
          <a:endParaRPr lang="en-US"/>
        </a:p>
      </dgm:t>
    </dgm:pt>
    <dgm:pt modelId="{7B7C4658-A58B-4A4B-8D49-F28441B5300F}">
      <dgm:prSet custT="1"/>
      <dgm:spPr/>
      <dgm:t>
        <a:bodyPr/>
        <a:lstStyle/>
        <a:p>
          <a:r>
            <a:rPr lang="en-US" sz="2400" dirty="0"/>
            <a:t>Consistent implementation based on land use</a:t>
          </a:r>
        </a:p>
      </dgm:t>
    </dgm:pt>
    <dgm:pt modelId="{36EFB5A0-FC15-1F42-8DAA-37FDBD68F010}" type="parTrans" cxnId="{0A9F7107-A627-3649-8196-CC450344C281}">
      <dgm:prSet/>
      <dgm:spPr/>
      <dgm:t>
        <a:bodyPr/>
        <a:lstStyle/>
        <a:p>
          <a:endParaRPr lang="en-US"/>
        </a:p>
      </dgm:t>
    </dgm:pt>
    <dgm:pt modelId="{3A3A21ED-347B-6B4D-830F-90C69F5A040F}" type="sibTrans" cxnId="{0A9F7107-A627-3649-8196-CC450344C281}">
      <dgm:prSet/>
      <dgm:spPr/>
      <dgm:t>
        <a:bodyPr/>
        <a:lstStyle/>
        <a:p>
          <a:endParaRPr lang="en-US"/>
        </a:p>
      </dgm:t>
    </dgm:pt>
    <dgm:pt modelId="{F9BEFD4A-06F2-43F1-AE1F-3CF29F3A6867}" type="pres">
      <dgm:prSet presAssocID="{5977ED04-AEBD-421C-A79B-FD3220448F2E}" presName="Name0" presStyleCnt="0">
        <dgm:presLayoutVars>
          <dgm:dir/>
          <dgm:animLvl val="lvl"/>
          <dgm:resizeHandles val="exact"/>
        </dgm:presLayoutVars>
      </dgm:prSet>
      <dgm:spPr/>
    </dgm:pt>
    <dgm:pt modelId="{585373A4-0634-4309-B3A4-8E9A59458292}" type="pres">
      <dgm:prSet presAssocID="{C3024D16-2C74-4FC4-8B49-7E9DAC7481A1}" presName="composite" presStyleCnt="0"/>
      <dgm:spPr/>
    </dgm:pt>
    <dgm:pt modelId="{159DF093-6EB3-457B-B7FA-F9F9E4BB2614}" type="pres">
      <dgm:prSet presAssocID="{C3024D16-2C74-4FC4-8B49-7E9DAC7481A1}" presName="parTx" presStyleLbl="alignNode1" presStyleIdx="0" presStyleCnt="1">
        <dgm:presLayoutVars>
          <dgm:chMax val="0"/>
          <dgm:chPref val="0"/>
          <dgm:bulletEnabled val="1"/>
        </dgm:presLayoutVars>
      </dgm:prSet>
      <dgm:spPr/>
    </dgm:pt>
    <dgm:pt modelId="{7E3C2F7E-65A1-4034-9E2E-23AE5D19A43D}" type="pres">
      <dgm:prSet presAssocID="{C3024D16-2C74-4FC4-8B49-7E9DAC7481A1}" presName="desTx" presStyleLbl="alignAccFollowNode1" presStyleIdx="0" presStyleCnt="1" custScaleX="99956">
        <dgm:presLayoutVars>
          <dgm:bulletEnabled val="1"/>
        </dgm:presLayoutVars>
      </dgm:prSet>
      <dgm:spPr/>
    </dgm:pt>
  </dgm:ptLst>
  <dgm:cxnLst>
    <dgm:cxn modelId="{CC0F2106-2F89-4384-AD64-9E9AC3CC9ACF}" type="presOf" srcId="{F04D6796-E283-4132-ADFB-F6BF09162083}" destId="{7E3C2F7E-65A1-4034-9E2E-23AE5D19A43D}" srcOrd="0" destOrd="0" presId="urn:microsoft.com/office/officeart/2005/8/layout/hList1"/>
    <dgm:cxn modelId="{0A9F7107-A627-3649-8196-CC450344C281}" srcId="{C3024D16-2C74-4FC4-8B49-7E9DAC7481A1}" destId="{7B7C4658-A58B-4A4B-8D49-F28441B5300F}" srcOrd="3" destOrd="0" parTransId="{36EFB5A0-FC15-1F42-8DAA-37FDBD68F010}" sibTransId="{3A3A21ED-347B-6B4D-830F-90C69F5A040F}"/>
    <dgm:cxn modelId="{BF24E208-6063-2749-B1CE-B8904DCB3E05}" srcId="{C3024D16-2C74-4FC4-8B49-7E9DAC7481A1}" destId="{3F77DE0B-CF95-3048-9D97-33276C624C18}" srcOrd="2" destOrd="0" parTransId="{04ED02C0-E877-7643-9A25-F2A49D3D657F}" sibTransId="{539DF714-E1E5-E94D-AC6A-859231B048B0}"/>
    <dgm:cxn modelId="{9B6A890B-8459-7B40-B625-248FDAC507A6}" type="presOf" srcId="{3F77DE0B-CF95-3048-9D97-33276C624C18}" destId="{7E3C2F7E-65A1-4034-9E2E-23AE5D19A43D}" srcOrd="0" destOrd="2" presId="urn:microsoft.com/office/officeart/2005/8/layout/hList1"/>
    <dgm:cxn modelId="{4FF36361-0D32-DB4C-92CD-154084AF6A13}" srcId="{C3024D16-2C74-4FC4-8B49-7E9DAC7481A1}" destId="{ACE140E4-BBD4-F244-A988-35AC90A24248}" srcOrd="1" destOrd="0" parTransId="{4A4E66ED-2F28-3541-B653-E804C0839478}" sibTransId="{19B1165C-66E1-224A-98AE-132FFC221336}"/>
    <dgm:cxn modelId="{092C4C6A-F850-407B-B3C1-81899476C835}" srcId="{5977ED04-AEBD-421C-A79B-FD3220448F2E}" destId="{C3024D16-2C74-4FC4-8B49-7E9DAC7481A1}" srcOrd="0" destOrd="0" parTransId="{6D36F949-A565-45DE-B65B-150347158A57}" sibTransId="{704554CB-5273-4241-91DB-452D88D20621}"/>
    <dgm:cxn modelId="{B7A2B07F-AD10-5B48-B28E-86A7B560C2F9}" type="presOf" srcId="{7B7C4658-A58B-4A4B-8D49-F28441B5300F}" destId="{7E3C2F7E-65A1-4034-9E2E-23AE5D19A43D}" srcOrd="0" destOrd="3" presId="urn:microsoft.com/office/officeart/2005/8/layout/hList1"/>
    <dgm:cxn modelId="{17280083-73D8-4E00-A804-F943DE2F9ABD}" type="presOf" srcId="{C3024D16-2C74-4FC4-8B49-7E9DAC7481A1}" destId="{159DF093-6EB3-457B-B7FA-F9F9E4BB2614}" srcOrd="0" destOrd="0" presId="urn:microsoft.com/office/officeart/2005/8/layout/hList1"/>
    <dgm:cxn modelId="{138ADEBE-D3FE-4CA5-8877-B075E3C6D877}" type="presOf" srcId="{5977ED04-AEBD-421C-A79B-FD3220448F2E}" destId="{F9BEFD4A-06F2-43F1-AE1F-3CF29F3A6867}" srcOrd="0" destOrd="0" presId="urn:microsoft.com/office/officeart/2005/8/layout/hList1"/>
    <dgm:cxn modelId="{A66E10D6-291A-174B-B904-51BDF776245D}" type="presOf" srcId="{ACE140E4-BBD4-F244-A988-35AC90A24248}" destId="{7E3C2F7E-65A1-4034-9E2E-23AE5D19A43D}" srcOrd="0" destOrd="1" presId="urn:microsoft.com/office/officeart/2005/8/layout/hList1"/>
    <dgm:cxn modelId="{DEEB9DD7-E189-47FB-BEAC-47D51707DE79}" srcId="{C3024D16-2C74-4FC4-8B49-7E9DAC7481A1}" destId="{F04D6796-E283-4132-ADFB-F6BF09162083}" srcOrd="0" destOrd="0" parTransId="{52FF4B71-57D1-40C7-87A3-D9A814F3AA5C}" sibTransId="{60828FF7-831E-4B58-A6D4-62C046A6A5DD}"/>
    <dgm:cxn modelId="{EB9FC50A-6297-44C1-95F9-4FF851D728BB}" type="presParOf" srcId="{F9BEFD4A-06F2-43F1-AE1F-3CF29F3A6867}" destId="{585373A4-0634-4309-B3A4-8E9A59458292}" srcOrd="0" destOrd="0" presId="urn:microsoft.com/office/officeart/2005/8/layout/hList1"/>
    <dgm:cxn modelId="{2CD7E8BE-1D9D-4D21-9648-3AC6DA4EC812}" type="presParOf" srcId="{585373A4-0634-4309-B3A4-8E9A59458292}" destId="{159DF093-6EB3-457B-B7FA-F9F9E4BB2614}" srcOrd="0" destOrd="0" presId="urn:microsoft.com/office/officeart/2005/8/layout/hList1"/>
    <dgm:cxn modelId="{9263BDDC-BD75-44CF-8BDF-4BD70BE4DC17}" type="presParOf" srcId="{585373A4-0634-4309-B3A4-8E9A59458292}" destId="{7E3C2F7E-65A1-4034-9E2E-23AE5D19A43D}"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EA6CFA-261A-4826-A784-9596FB7BE5A5}"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09550651-F48F-4B1C-BC75-85AE8943969B}">
      <dgm:prSet/>
      <dgm:spPr/>
      <dgm:t>
        <a:bodyPr/>
        <a:lstStyle/>
        <a:p>
          <a:r>
            <a:rPr lang="en-US" b="1" dirty="0"/>
            <a:t>Additional thresholds for installing pedestrian recall to be determined based on study:</a:t>
          </a:r>
        </a:p>
      </dgm:t>
    </dgm:pt>
    <dgm:pt modelId="{17E967C9-495B-43A5-86C7-ED0EE67E0056}" type="parTrans" cxnId="{3DC9987F-63AF-43B3-BD62-47FDCB2C3C68}">
      <dgm:prSet/>
      <dgm:spPr/>
      <dgm:t>
        <a:bodyPr/>
        <a:lstStyle/>
        <a:p>
          <a:endParaRPr lang="en-US"/>
        </a:p>
      </dgm:t>
    </dgm:pt>
    <dgm:pt modelId="{AB200C88-C29A-49CD-AFED-A4245EF4D2D4}" type="sibTrans" cxnId="{3DC9987F-63AF-43B3-BD62-47FDCB2C3C68}">
      <dgm:prSet/>
      <dgm:spPr/>
      <dgm:t>
        <a:bodyPr/>
        <a:lstStyle/>
        <a:p>
          <a:endParaRPr lang="en-US"/>
        </a:p>
      </dgm:t>
    </dgm:pt>
    <dgm:pt modelId="{6AB2DA38-B2AE-41EB-BF4B-26AA9D8B0B84}">
      <dgm:prSet/>
      <dgm:spPr>
        <a:solidFill>
          <a:srgbClr val="003DA5"/>
        </a:solidFill>
        <a:ln>
          <a:noFill/>
        </a:ln>
      </dgm:spPr>
      <dgm:t>
        <a:bodyPr/>
        <a:lstStyle/>
        <a:p>
          <a:r>
            <a:rPr lang="en-US"/>
            <a:t>Push buttons are actuated during 50% of cycles for the majority of the day</a:t>
          </a:r>
        </a:p>
      </dgm:t>
    </dgm:pt>
    <dgm:pt modelId="{5C6B16F3-9A4C-4A39-9BB5-9F1089AB4C1A}" type="parTrans" cxnId="{1E8C6996-6524-44B2-BA32-9EAA32EBAE7F}">
      <dgm:prSet/>
      <dgm:spPr/>
      <dgm:t>
        <a:bodyPr/>
        <a:lstStyle/>
        <a:p>
          <a:endParaRPr lang="en-US"/>
        </a:p>
      </dgm:t>
    </dgm:pt>
    <dgm:pt modelId="{CA68F547-0F4F-40EC-9B00-52E1B596ABD4}" type="sibTrans" cxnId="{1E8C6996-6524-44B2-BA32-9EAA32EBAE7F}">
      <dgm:prSet/>
      <dgm:spPr/>
      <dgm:t>
        <a:bodyPr/>
        <a:lstStyle/>
        <a:p>
          <a:endParaRPr lang="en-US"/>
        </a:p>
      </dgm:t>
    </dgm:pt>
    <dgm:pt modelId="{B736C5CC-1E42-4B8D-94C4-02C3E3F1FF52}">
      <dgm:prSet/>
      <dgm:spPr>
        <a:solidFill>
          <a:srgbClr val="003DA5"/>
        </a:solidFill>
        <a:ln>
          <a:noFill/>
        </a:ln>
      </dgm:spPr>
      <dgm:t>
        <a:bodyPr/>
        <a:lstStyle/>
        <a:p>
          <a:r>
            <a:rPr lang="en-US" dirty="0"/>
            <a:t>Push buttons are actuated during 75% of the cycles during the peak hours </a:t>
          </a:r>
        </a:p>
      </dgm:t>
    </dgm:pt>
    <dgm:pt modelId="{6F900461-24A6-4310-8D43-CF4A51F43088}" type="parTrans" cxnId="{B8C7A4F8-DA15-4ABC-944B-D463B2C19243}">
      <dgm:prSet/>
      <dgm:spPr/>
      <dgm:t>
        <a:bodyPr/>
        <a:lstStyle/>
        <a:p>
          <a:endParaRPr lang="en-US"/>
        </a:p>
      </dgm:t>
    </dgm:pt>
    <dgm:pt modelId="{F85F5121-3F44-4742-9948-5260C93C7BC8}" type="sibTrans" cxnId="{B8C7A4F8-DA15-4ABC-944B-D463B2C19243}">
      <dgm:prSet/>
      <dgm:spPr/>
      <dgm:t>
        <a:bodyPr/>
        <a:lstStyle/>
        <a:p>
          <a:endParaRPr lang="en-US"/>
        </a:p>
      </dgm:t>
    </dgm:pt>
    <dgm:pt modelId="{1B30318D-1459-48A1-ACF4-87B9AF8F81BB}">
      <dgm:prSet/>
      <dgm:spPr>
        <a:solidFill>
          <a:srgbClr val="003DA5"/>
        </a:solidFill>
        <a:ln>
          <a:noFill/>
        </a:ln>
      </dgm:spPr>
      <dgm:t>
        <a:bodyPr/>
        <a:lstStyle/>
        <a:p>
          <a:r>
            <a:rPr lang="en-US"/>
            <a:t>Pedestrians volumes exceed 100 per hour for at least 4 hours a day</a:t>
          </a:r>
        </a:p>
      </dgm:t>
    </dgm:pt>
    <dgm:pt modelId="{1B977288-69E6-4172-BA6C-AAF4E69B211A}" type="parTrans" cxnId="{218507DA-30C0-4448-8DA6-EDA578F3B486}">
      <dgm:prSet/>
      <dgm:spPr/>
      <dgm:t>
        <a:bodyPr/>
        <a:lstStyle/>
        <a:p>
          <a:endParaRPr lang="en-US"/>
        </a:p>
      </dgm:t>
    </dgm:pt>
    <dgm:pt modelId="{1D38B152-C3AD-4AB7-9936-AFB69A077845}" type="sibTrans" cxnId="{218507DA-30C0-4448-8DA6-EDA578F3B486}">
      <dgm:prSet/>
      <dgm:spPr/>
      <dgm:t>
        <a:bodyPr/>
        <a:lstStyle/>
        <a:p>
          <a:endParaRPr lang="en-US"/>
        </a:p>
      </dgm:t>
    </dgm:pt>
    <dgm:pt modelId="{0D0E2AB6-8B6C-4F2E-9168-9CDB6061191E}">
      <dgm:prSet/>
      <dgm:spPr>
        <a:solidFill>
          <a:srgbClr val="003DA5"/>
        </a:solidFill>
        <a:ln>
          <a:noFill/>
        </a:ln>
      </dgm:spPr>
      <dgm:t>
        <a:bodyPr/>
        <a:lstStyle/>
        <a:p>
          <a:r>
            <a:rPr lang="en-US"/>
            <a:t>Adjacent to a school, pedestrian volumes exceed 50 per hour for at least 2 hours a day </a:t>
          </a:r>
        </a:p>
      </dgm:t>
    </dgm:pt>
    <dgm:pt modelId="{22899745-9DAE-42D8-A54B-AD7C347E089D}" type="parTrans" cxnId="{8971BFB8-2975-4969-A361-E8B228BD0CB8}">
      <dgm:prSet/>
      <dgm:spPr/>
      <dgm:t>
        <a:bodyPr/>
        <a:lstStyle/>
        <a:p>
          <a:endParaRPr lang="en-US"/>
        </a:p>
      </dgm:t>
    </dgm:pt>
    <dgm:pt modelId="{5B3B0C68-2551-4395-8D0E-7E338C7FD766}" type="sibTrans" cxnId="{8971BFB8-2975-4969-A361-E8B228BD0CB8}">
      <dgm:prSet/>
      <dgm:spPr/>
      <dgm:t>
        <a:bodyPr/>
        <a:lstStyle/>
        <a:p>
          <a:endParaRPr lang="en-US"/>
        </a:p>
      </dgm:t>
    </dgm:pt>
    <dgm:pt modelId="{582D473B-FB35-4182-A3D8-DA072B6E9595}">
      <dgm:prSet/>
      <dgm:spPr>
        <a:solidFill>
          <a:srgbClr val="003DA5"/>
        </a:solidFill>
        <a:ln>
          <a:noFill/>
        </a:ln>
      </dgm:spPr>
      <dgm:t>
        <a:bodyPr/>
        <a:lstStyle/>
        <a:p>
          <a:r>
            <a:rPr lang="en-US"/>
            <a:t>Vehicle green time used for the associated vehicle phase, is within 5 seconds of the minimum needed pedestrian time</a:t>
          </a:r>
        </a:p>
      </dgm:t>
    </dgm:pt>
    <dgm:pt modelId="{A49DF990-F417-4CA6-A97E-D2274DB7DCD7}" type="parTrans" cxnId="{ECAF0DFA-7649-4A1E-B2FF-2CAF0E5DADD6}">
      <dgm:prSet/>
      <dgm:spPr/>
      <dgm:t>
        <a:bodyPr/>
        <a:lstStyle/>
        <a:p>
          <a:endParaRPr lang="en-US"/>
        </a:p>
      </dgm:t>
    </dgm:pt>
    <dgm:pt modelId="{61A43D88-5C22-418E-90F3-36ABBDFEB80E}" type="sibTrans" cxnId="{ECAF0DFA-7649-4A1E-B2FF-2CAF0E5DADD6}">
      <dgm:prSet/>
      <dgm:spPr/>
      <dgm:t>
        <a:bodyPr/>
        <a:lstStyle/>
        <a:p>
          <a:endParaRPr lang="en-US"/>
        </a:p>
      </dgm:t>
    </dgm:pt>
    <dgm:pt modelId="{C27897E8-6C6A-419A-BFBF-D968570622D1}" type="pres">
      <dgm:prSet presAssocID="{31EA6CFA-261A-4826-A784-9596FB7BE5A5}" presName="Name0" presStyleCnt="0">
        <dgm:presLayoutVars>
          <dgm:dir/>
          <dgm:animLvl val="lvl"/>
          <dgm:resizeHandles val="exact"/>
        </dgm:presLayoutVars>
      </dgm:prSet>
      <dgm:spPr/>
    </dgm:pt>
    <dgm:pt modelId="{44E53591-8152-4FE4-A338-3E7DB9202047}" type="pres">
      <dgm:prSet presAssocID="{09550651-F48F-4B1C-BC75-85AE8943969B}" presName="linNode" presStyleCnt="0"/>
      <dgm:spPr/>
    </dgm:pt>
    <dgm:pt modelId="{BD803AFA-E236-4910-8FFE-21E87D898F47}" type="pres">
      <dgm:prSet presAssocID="{09550651-F48F-4B1C-BC75-85AE8943969B}" presName="parTx" presStyleLbl="revTx" presStyleIdx="0" presStyleCnt="1" custScaleX="149128">
        <dgm:presLayoutVars>
          <dgm:chMax val="1"/>
          <dgm:bulletEnabled val="1"/>
        </dgm:presLayoutVars>
      </dgm:prSet>
      <dgm:spPr/>
    </dgm:pt>
    <dgm:pt modelId="{19FA210A-F250-4F69-A90A-1647CBD69E57}" type="pres">
      <dgm:prSet presAssocID="{09550651-F48F-4B1C-BC75-85AE8943969B}" presName="bracket" presStyleLbl="parChTrans1D1" presStyleIdx="0" presStyleCnt="1"/>
      <dgm:spPr/>
    </dgm:pt>
    <dgm:pt modelId="{C97A4CA7-DADA-469D-A154-D24E4B248D14}" type="pres">
      <dgm:prSet presAssocID="{09550651-F48F-4B1C-BC75-85AE8943969B}" presName="spH" presStyleCnt="0"/>
      <dgm:spPr/>
    </dgm:pt>
    <dgm:pt modelId="{22961166-B790-4808-A0C9-26787DFA8237}" type="pres">
      <dgm:prSet presAssocID="{09550651-F48F-4B1C-BC75-85AE8943969B}" presName="desTx" presStyleLbl="node1" presStyleIdx="0" presStyleCnt="1">
        <dgm:presLayoutVars>
          <dgm:bulletEnabled val="1"/>
        </dgm:presLayoutVars>
      </dgm:prSet>
      <dgm:spPr/>
    </dgm:pt>
  </dgm:ptLst>
  <dgm:cxnLst>
    <dgm:cxn modelId="{3D939606-F19A-4FF9-8DBB-8B62ECF236B2}" type="presOf" srcId="{582D473B-FB35-4182-A3D8-DA072B6E9595}" destId="{22961166-B790-4808-A0C9-26787DFA8237}" srcOrd="0" destOrd="4" presId="urn:diagrams.loki3.com/BracketList"/>
    <dgm:cxn modelId="{A8579171-EFA1-4041-9D0E-F02F739FCF55}" type="presOf" srcId="{31EA6CFA-261A-4826-A784-9596FB7BE5A5}" destId="{C27897E8-6C6A-419A-BFBF-D968570622D1}" srcOrd="0" destOrd="0" presId="urn:diagrams.loki3.com/BracketList"/>
    <dgm:cxn modelId="{B535BF72-626B-4DC7-9726-DA088CA5057A}" type="presOf" srcId="{0D0E2AB6-8B6C-4F2E-9168-9CDB6061191E}" destId="{22961166-B790-4808-A0C9-26787DFA8237}" srcOrd="0" destOrd="3" presId="urn:diagrams.loki3.com/BracketList"/>
    <dgm:cxn modelId="{3DC9987F-63AF-43B3-BD62-47FDCB2C3C68}" srcId="{31EA6CFA-261A-4826-A784-9596FB7BE5A5}" destId="{09550651-F48F-4B1C-BC75-85AE8943969B}" srcOrd="0" destOrd="0" parTransId="{17E967C9-495B-43A5-86C7-ED0EE67E0056}" sibTransId="{AB200C88-C29A-49CD-AFED-A4245EF4D2D4}"/>
    <dgm:cxn modelId="{2E61A982-13BF-43FD-BF04-8722DDEF7581}" type="presOf" srcId="{6AB2DA38-B2AE-41EB-BF4B-26AA9D8B0B84}" destId="{22961166-B790-4808-A0C9-26787DFA8237}" srcOrd="0" destOrd="0" presId="urn:diagrams.loki3.com/BracketList"/>
    <dgm:cxn modelId="{2C16EB82-8CE4-4F4A-90AD-6A0844FE3D28}" type="presOf" srcId="{B736C5CC-1E42-4B8D-94C4-02C3E3F1FF52}" destId="{22961166-B790-4808-A0C9-26787DFA8237}" srcOrd="0" destOrd="1" presId="urn:diagrams.loki3.com/BracketList"/>
    <dgm:cxn modelId="{1E8C6996-6524-44B2-BA32-9EAA32EBAE7F}" srcId="{09550651-F48F-4B1C-BC75-85AE8943969B}" destId="{6AB2DA38-B2AE-41EB-BF4B-26AA9D8B0B84}" srcOrd="0" destOrd="0" parTransId="{5C6B16F3-9A4C-4A39-9BB5-9F1089AB4C1A}" sibTransId="{CA68F547-0F4F-40EC-9B00-52E1B596ABD4}"/>
    <dgm:cxn modelId="{82A775A8-BCE0-498A-83EC-D92507606BA0}" type="presOf" srcId="{1B30318D-1459-48A1-ACF4-87B9AF8F81BB}" destId="{22961166-B790-4808-A0C9-26787DFA8237}" srcOrd="0" destOrd="2" presId="urn:diagrams.loki3.com/BracketList"/>
    <dgm:cxn modelId="{92C90BB4-8B4F-4C69-9438-B76B2CDC6203}" type="presOf" srcId="{09550651-F48F-4B1C-BC75-85AE8943969B}" destId="{BD803AFA-E236-4910-8FFE-21E87D898F47}" srcOrd="0" destOrd="0" presId="urn:diagrams.loki3.com/BracketList"/>
    <dgm:cxn modelId="{8971BFB8-2975-4969-A361-E8B228BD0CB8}" srcId="{09550651-F48F-4B1C-BC75-85AE8943969B}" destId="{0D0E2AB6-8B6C-4F2E-9168-9CDB6061191E}" srcOrd="3" destOrd="0" parTransId="{22899745-9DAE-42D8-A54B-AD7C347E089D}" sibTransId="{5B3B0C68-2551-4395-8D0E-7E338C7FD766}"/>
    <dgm:cxn modelId="{218507DA-30C0-4448-8DA6-EDA578F3B486}" srcId="{09550651-F48F-4B1C-BC75-85AE8943969B}" destId="{1B30318D-1459-48A1-ACF4-87B9AF8F81BB}" srcOrd="2" destOrd="0" parTransId="{1B977288-69E6-4172-BA6C-AAF4E69B211A}" sibTransId="{1D38B152-C3AD-4AB7-9936-AFB69A077845}"/>
    <dgm:cxn modelId="{B8C7A4F8-DA15-4ABC-944B-D463B2C19243}" srcId="{09550651-F48F-4B1C-BC75-85AE8943969B}" destId="{B736C5CC-1E42-4B8D-94C4-02C3E3F1FF52}" srcOrd="1" destOrd="0" parTransId="{6F900461-24A6-4310-8D43-CF4A51F43088}" sibTransId="{F85F5121-3F44-4742-9948-5260C93C7BC8}"/>
    <dgm:cxn modelId="{ECAF0DFA-7649-4A1E-B2FF-2CAF0E5DADD6}" srcId="{09550651-F48F-4B1C-BC75-85AE8943969B}" destId="{582D473B-FB35-4182-A3D8-DA072B6E9595}" srcOrd="4" destOrd="0" parTransId="{A49DF990-F417-4CA6-A97E-D2274DB7DCD7}" sibTransId="{61A43D88-5C22-418E-90F3-36ABBDFEB80E}"/>
    <dgm:cxn modelId="{424B8F8C-7931-4E10-8360-941703C76CC5}" type="presParOf" srcId="{C27897E8-6C6A-419A-BFBF-D968570622D1}" destId="{44E53591-8152-4FE4-A338-3E7DB9202047}" srcOrd="0" destOrd="0" presId="urn:diagrams.loki3.com/BracketList"/>
    <dgm:cxn modelId="{26C5E950-CFFE-4538-ADB1-FF0BDFD1019B}" type="presParOf" srcId="{44E53591-8152-4FE4-A338-3E7DB9202047}" destId="{BD803AFA-E236-4910-8FFE-21E87D898F47}" srcOrd="0" destOrd="0" presId="urn:diagrams.loki3.com/BracketList"/>
    <dgm:cxn modelId="{96BF4A14-A940-4479-AA01-346ADD04D370}" type="presParOf" srcId="{44E53591-8152-4FE4-A338-3E7DB9202047}" destId="{19FA210A-F250-4F69-A90A-1647CBD69E57}" srcOrd="1" destOrd="0" presId="urn:diagrams.loki3.com/BracketList"/>
    <dgm:cxn modelId="{D3028C5C-8A73-4C1E-B850-99E055556CB2}" type="presParOf" srcId="{44E53591-8152-4FE4-A338-3E7DB9202047}" destId="{C97A4CA7-DADA-469D-A154-D24E4B248D14}" srcOrd="2" destOrd="0" presId="urn:diagrams.loki3.com/BracketList"/>
    <dgm:cxn modelId="{BA5AB31D-D9D1-452D-AA3C-50F91CBA909C}" type="presParOf" srcId="{44E53591-8152-4FE4-A338-3E7DB9202047}" destId="{22961166-B790-4808-A0C9-26787DFA8237}"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9DCED-512F-4F03-9444-1DD0FE7A6AB2}">
      <dsp:nvSpPr>
        <dsp:cNvPr id="0" name=""/>
        <dsp:cNvSpPr/>
      </dsp:nvSpPr>
      <dsp:spPr>
        <a:xfrm>
          <a:off x="0" y="13522"/>
          <a:ext cx="4810938" cy="743535"/>
        </a:xfrm>
        <a:prstGeom prst="roundRect">
          <a:avLst/>
        </a:prstGeom>
        <a:solidFill>
          <a:srgbClr val="003DA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Pedestrian timing </a:t>
          </a:r>
        </a:p>
      </dsp:txBody>
      <dsp:txXfrm>
        <a:off x="36296" y="49818"/>
        <a:ext cx="4738346" cy="670943"/>
      </dsp:txXfrm>
    </dsp:sp>
    <dsp:sp modelId="{4C0C6E83-E870-421A-97EF-EF47A7D8A2CC}">
      <dsp:nvSpPr>
        <dsp:cNvPr id="0" name=""/>
        <dsp:cNvSpPr/>
      </dsp:nvSpPr>
      <dsp:spPr>
        <a:xfrm>
          <a:off x="0" y="757057"/>
          <a:ext cx="4810938" cy="51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747"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solidFill>
                <a:schemeClr val="tx1">
                  <a:lumMod val="50000"/>
                </a:schemeClr>
              </a:solidFill>
            </a:rPr>
            <a:t>Walk and flashing don't walk </a:t>
          </a:r>
        </a:p>
      </dsp:txBody>
      <dsp:txXfrm>
        <a:off x="0" y="757057"/>
        <a:ext cx="4810938" cy="513360"/>
      </dsp:txXfrm>
    </dsp:sp>
    <dsp:sp modelId="{A9DA3D3E-2F69-46F4-96CD-16EDF0322CB4}">
      <dsp:nvSpPr>
        <dsp:cNvPr id="0" name=""/>
        <dsp:cNvSpPr/>
      </dsp:nvSpPr>
      <dsp:spPr>
        <a:xfrm>
          <a:off x="0" y="1270417"/>
          <a:ext cx="4810938" cy="743535"/>
        </a:xfrm>
        <a:prstGeom prst="roundRect">
          <a:avLst/>
        </a:prstGeom>
        <a:solidFill>
          <a:srgbClr val="003DA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Pedestrian actuation</a:t>
          </a:r>
        </a:p>
      </dsp:txBody>
      <dsp:txXfrm>
        <a:off x="36296" y="1306713"/>
        <a:ext cx="4738346" cy="670943"/>
      </dsp:txXfrm>
    </dsp:sp>
    <dsp:sp modelId="{C5F18B87-0486-4A4C-824E-FEB69DD91123}">
      <dsp:nvSpPr>
        <dsp:cNvPr id="0" name=""/>
        <dsp:cNvSpPr/>
      </dsp:nvSpPr>
      <dsp:spPr>
        <a:xfrm>
          <a:off x="0" y="2013952"/>
          <a:ext cx="4810938" cy="51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747"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solidFill>
                <a:schemeClr val="tx1">
                  <a:lumMod val="50000"/>
                </a:schemeClr>
              </a:solidFill>
            </a:rPr>
            <a:t>Push button is activated</a:t>
          </a:r>
        </a:p>
      </dsp:txBody>
      <dsp:txXfrm>
        <a:off x="0" y="2013952"/>
        <a:ext cx="4810938" cy="513360"/>
      </dsp:txXfrm>
    </dsp:sp>
    <dsp:sp modelId="{3E80FE84-64E2-4459-85FC-941FA539EE16}">
      <dsp:nvSpPr>
        <dsp:cNvPr id="0" name=""/>
        <dsp:cNvSpPr/>
      </dsp:nvSpPr>
      <dsp:spPr>
        <a:xfrm>
          <a:off x="0" y="2527312"/>
          <a:ext cx="4810938" cy="743535"/>
        </a:xfrm>
        <a:prstGeom prst="roundRect">
          <a:avLst/>
        </a:prstGeom>
        <a:solidFill>
          <a:srgbClr val="003DA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Cycle length</a:t>
          </a:r>
        </a:p>
      </dsp:txBody>
      <dsp:txXfrm>
        <a:off x="36296" y="2563608"/>
        <a:ext cx="4738346" cy="670943"/>
      </dsp:txXfrm>
    </dsp:sp>
    <dsp:sp modelId="{45C9A96A-5F71-4492-97A7-3FE37F9C544F}">
      <dsp:nvSpPr>
        <dsp:cNvPr id="0" name=""/>
        <dsp:cNvSpPr/>
      </dsp:nvSpPr>
      <dsp:spPr>
        <a:xfrm>
          <a:off x="0" y="3270847"/>
          <a:ext cx="4810938" cy="7539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747"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solidFill>
                <a:schemeClr val="tx1">
                  <a:lumMod val="50000"/>
                </a:schemeClr>
              </a:solidFill>
            </a:rPr>
            <a:t>Time to serve each movement at a signal</a:t>
          </a:r>
        </a:p>
      </dsp:txBody>
      <dsp:txXfrm>
        <a:off x="0" y="3270847"/>
        <a:ext cx="4810938" cy="7539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90A47-D11F-409C-B3B3-7CCECCE43B04}">
      <dsp:nvSpPr>
        <dsp:cNvPr id="0" name=""/>
        <dsp:cNvSpPr/>
      </dsp:nvSpPr>
      <dsp:spPr>
        <a:xfrm>
          <a:off x="0" y="563063"/>
          <a:ext cx="4384076" cy="788620"/>
        </a:xfrm>
        <a:prstGeom prst="roundRect">
          <a:avLst/>
        </a:prstGeom>
        <a:solidFill>
          <a:srgbClr val="003DA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Types of signal phasing </a:t>
          </a:r>
        </a:p>
      </dsp:txBody>
      <dsp:txXfrm>
        <a:off x="38497" y="601560"/>
        <a:ext cx="4307082" cy="711626"/>
      </dsp:txXfrm>
    </dsp:sp>
    <dsp:sp modelId="{521FB3E7-B240-433E-838A-7A12EDB61FD0}">
      <dsp:nvSpPr>
        <dsp:cNvPr id="0" name=""/>
        <dsp:cNvSpPr/>
      </dsp:nvSpPr>
      <dsp:spPr>
        <a:xfrm>
          <a:off x="0" y="1566979"/>
          <a:ext cx="4384076" cy="2051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194"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solidFill>
                <a:schemeClr val="tx1">
                  <a:lumMod val="50000"/>
                </a:schemeClr>
              </a:solidFill>
            </a:rPr>
            <a:t>Protected</a:t>
          </a:r>
        </a:p>
        <a:p>
          <a:pPr marL="228600" lvl="1" indent="-228600" algn="l" defTabSz="1066800">
            <a:lnSpc>
              <a:spcPct val="90000"/>
            </a:lnSpc>
            <a:spcBef>
              <a:spcPct val="0"/>
            </a:spcBef>
            <a:spcAft>
              <a:spcPct val="20000"/>
            </a:spcAft>
            <a:buChar char="•"/>
          </a:pPr>
          <a:r>
            <a:rPr lang="en-US" sz="2400" kern="1200" dirty="0">
              <a:solidFill>
                <a:schemeClr val="tx1">
                  <a:lumMod val="50000"/>
                </a:schemeClr>
              </a:solidFill>
            </a:rPr>
            <a:t>Permitted</a:t>
          </a:r>
        </a:p>
        <a:p>
          <a:pPr marL="228600" lvl="1" indent="-228600" algn="l" defTabSz="1066800">
            <a:lnSpc>
              <a:spcPct val="90000"/>
            </a:lnSpc>
            <a:spcBef>
              <a:spcPct val="0"/>
            </a:spcBef>
            <a:spcAft>
              <a:spcPct val="20000"/>
            </a:spcAft>
            <a:buChar char="•"/>
          </a:pPr>
          <a:r>
            <a:rPr lang="en-US" sz="2400" kern="1200" dirty="0">
              <a:solidFill>
                <a:schemeClr val="tx1">
                  <a:lumMod val="50000"/>
                </a:schemeClr>
              </a:solidFill>
            </a:rPr>
            <a:t>Pedestrian</a:t>
          </a:r>
        </a:p>
        <a:p>
          <a:pPr marL="228600" lvl="1" indent="-228600" algn="l" defTabSz="1066800">
            <a:lnSpc>
              <a:spcPct val="90000"/>
            </a:lnSpc>
            <a:spcBef>
              <a:spcPct val="0"/>
            </a:spcBef>
            <a:spcAft>
              <a:spcPct val="20000"/>
            </a:spcAft>
            <a:buChar char="•"/>
          </a:pPr>
          <a:r>
            <a:rPr lang="en-US" sz="2400" kern="1200" dirty="0">
              <a:solidFill>
                <a:schemeClr val="tx1">
                  <a:lumMod val="50000"/>
                </a:schemeClr>
              </a:solidFill>
            </a:rPr>
            <a:t>Bike</a:t>
          </a:r>
        </a:p>
        <a:p>
          <a:pPr marL="228600" lvl="1" indent="-228600" algn="l" defTabSz="1066800">
            <a:lnSpc>
              <a:spcPct val="90000"/>
            </a:lnSpc>
            <a:spcBef>
              <a:spcPct val="0"/>
            </a:spcBef>
            <a:spcAft>
              <a:spcPct val="20000"/>
            </a:spcAft>
            <a:buChar char="•"/>
          </a:pPr>
          <a:r>
            <a:rPr lang="en-US" sz="2400" kern="1200" dirty="0">
              <a:solidFill>
                <a:schemeClr val="tx1">
                  <a:lumMod val="50000"/>
                </a:schemeClr>
              </a:solidFill>
            </a:rPr>
            <a:t>Transit</a:t>
          </a:r>
        </a:p>
      </dsp:txBody>
      <dsp:txXfrm>
        <a:off x="0" y="1566979"/>
        <a:ext cx="4384076" cy="20518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9DF093-6EB3-457B-B7FA-F9F9E4BB2614}">
      <dsp:nvSpPr>
        <dsp:cNvPr id="0" name=""/>
        <dsp:cNvSpPr/>
      </dsp:nvSpPr>
      <dsp:spPr>
        <a:xfrm>
          <a:off x="0" y="3239"/>
          <a:ext cx="5013138" cy="691200"/>
        </a:xfrm>
        <a:prstGeom prst="rect">
          <a:avLst/>
        </a:prstGeom>
        <a:solidFill>
          <a:srgbClr val="003DA5"/>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b="1" kern="1200" dirty="0"/>
            <a:t>Purpose</a:t>
          </a:r>
        </a:p>
      </dsp:txBody>
      <dsp:txXfrm>
        <a:off x="0" y="3239"/>
        <a:ext cx="5013138" cy="691200"/>
      </dsp:txXfrm>
    </dsp:sp>
    <dsp:sp modelId="{7E3C2F7E-65A1-4034-9E2E-23AE5D19A43D}">
      <dsp:nvSpPr>
        <dsp:cNvPr id="0" name=""/>
        <dsp:cNvSpPr/>
      </dsp:nvSpPr>
      <dsp:spPr>
        <a:xfrm>
          <a:off x="1102" y="694439"/>
          <a:ext cx="5010932" cy="322812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Develop consistent policies for signal operation city wide</a:t>
          </a:r>
        </a:p>
        <a:p>
          <a:pPr marL="228600" lvl="1" indent="-228600" algn="l" defTabSz="1066800">
            <a:lnSpc>
              <a:spcPct val="90000"/>
            </a:lnSpc>
            <a:spcBef>
              <a:spcPct val="0"/>
            </a:spcBef>
            <a:spcAft>
              <a:spcPct val="15000"/>
            </a:spcAft>
            <a:buChar char="•"/>
          </a:pPr>
          <a:r>
            <a:rPr lang="en-US" sz="2400" kern="1200" dirty="0"/>
            <a:t>Establish a unified policy on traffic signal timing and actuation</a:t>
          </a:r>
        </a:p>
        <a:p>
          <a:pPr marL="228600" lvl="1" indent="-228600" algn="l" defTabSz="1066800">
            <a:lnSpc>
              <a:spcPct val="90000"/>
            </a:lnSpc>
            <a:spcBef>
              <a:spcPct val="0"/>
            </a:spcBef>
            <a:spcAft>
              <a:spcPct val="15000"/>
            </a:spcAft>
            <a:buChar char="•"/>
          </a:pPr>
          <a:r>
            <a:rPr lang="en-US" sz="2400" kern="1200" dirty="0"/>
            <a:t>Support mobility and access while minimizing delay to pedestrians</a:t>
          </a:r>
        </a:p>
        <a:p>
          <a:pPr marL="228600" lvl="1" indent="-228600" algn="l" defTabSz="1066800">
            <a:lnSpc>
              <a:spcPct val="90000"/>
            </a:lnSpc>
            <a:spcBef>
              <a:spcPct val="0"/>
            </a:spcBef>
            <a:spcAft>
              <a:spcPct val="15000"/>
            </a:spcAft>
            <a:buChar char="•"/>
          </a:pPr>
          <a:r>
            <a:rPr lang="en-US" sz="2400" kern="1200" dirty="0"/>
            <a:t>Respond to City Council Resolution 31909</a:t>
          </a:r>
        </a:p>
      </dsp:txBody>
      <dsp:txXfrm>
        <a:off x="1102" y="694439"/>
        <a:ext cx="5010932" cy="32281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9DF093-6EB3-457B-B7FA-F9F9E4BB2614}">
      <dsp:nvSpPr>
        <dsp:cNvPr id="0" name=""/>
        <dsp:cNvSpPr/>
      </dsp:nvSpPr>
      <dsp:spPr>
        <a:xfrm>
          <a:off x="0" y="3239"/>
          <a:ext cx="5190938" cy="691200"/>
        </a:xfrm>
        <a:prstGeom prst="rect">
          <a:avLst/>
        </a:prstGeom>
        <a:solidFill>
          <a:srgbClr val="003DA5"/>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b="1" kern="1200" dirty="0"/>
            <a:t>Objectives</a:t>
          </a:r>
        </a:p>
      </dsp:txBody>
      <dsp:txXfrm>
        <a:off x="0" y="3239"/>
        <a:ext cx="5190938" cy="691200"/>
      </dsp:txXfrm>
    </dsp:sp>
    <dsp:sp modelId="{7E3C2F7E-65A1-4034-9E2E-23AE5D19A43D}">
      <dsp:nvSpPr>
        <dsp:cNvPr id="0" name=""/>
        <dsp:cNvSpPr/>
      </dsp:nvSpPr>
      <dsp:spPr>
        <a:xfrm>
          <a:off x="1142" y="694439"/>
          <a:ext cx="5188653" cy="322812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Develop policies around improved pedestrian access</a:t>
          </a:r>
        </a:p>
        <a:p>
          <a:pPr marL="228600" lvl="1" indent="-228600" algn="l" defTabSz="1066800">
            <a:lnSpc>
              <a:spcPct val="90000"/>
            </a:lnSpc>
            <a:spcBef>
              <a:spcPct val="0"/>
            </a:spcBef>
            <a:spcAft>
              <a:spcPct val="15000"/>
            </a:spcAft>
            <a:buChar char="•"/>
          </a:pPr>
          <a:r>
            <a:rPr lang="en-US" sz="2400" kern="1200" dirty="0"/>
            <a:t>Provide direction for signal engineers and practitioners to be consistent</a:t>
          </a:r>
        </a:p>
        <a:p>
          <a:pPr marL="228600" lvl="1" indent="-228600" algn="l" defTabSz="1066800">
            <a:lnSpc>
              <a:spcPct val="90000"/>
            </a:lnSpc>
            <a:spcBef>
              <a:spcPct val="0"/>
            </a:spcBef>
            <a:spcAft>
              <a:spcPct val="15000"/>
            </a:spcAft>
            <a:buChar char="•"/>
          </a:pPr>
          <a:r>
            <a:rPr lang="en-US" sz="2400" kern="1200" dirty="0"/>
            <a:t>Implement equitably and based on data</a:t>
          </a:r>
        </a:p>
        <a:p>
          <a:pPr marL="228600" lvl="1" indent="-228600" algn="l" defTabSz="1066800">
            <a:lnSpc>
              <a:spcPct val="90000"/>
            </a:lnSpc>
            <a:spcBef>
              <a:spcPct val="0"/>
            </a:spcBef>
            <a:spcAft>
              <a:spcPct val="15000"/>
            </a:spcAft>
            <a:buChar char="•"/>
          </a:pPr>
          <a:r>
            <a:rPr lang="en-US" sz="2400" kern="1200" dirty="0"/>
            <a:t>Consistent implementation based on land use</a:t>
          </a:r>
        </a:p>
      </dsp:txBody>
      <dsp:txXfrm>
        <a:off x="1142" y="694439"/>
        <a:ext cx="5188653" cy="32281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803AFA-E236-4910-8FFE-21E87D898F47}">
      <dsp:nvSpPr>
        <dsp:cNvPr id="0" name=""/>
        <dsp:cNvSpPr/>
      </dsp:nvSpPr>
      <dsp:spPr>
        <a:xfrm>
          <a:off x="5704" y="1423366"/>
          <a:ext cx="3487800" cy="14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b="1" kern="1200" dirty="0"/>
            <a:t>Additional thresholds for installing pedestrian recall to be determined based on study:</a:t>
          </a:r>
        </a:p>
      </dsp:txBody>
      <dsp:txXfrm>
        <a:off x="5704" y="1423366"/>
        <a:ext cx="3487800" cy="1485000"/>
      </dsp:txXfrm>
    </dsp:sp>
    <dsp:sp modelId="{19FA210A-F250-4F69-A90A-1647CBD69E57}">
      <dsp:nvSpPr>
        <dsp:cNvPr id="0" name=""/>
        <dsp:cNvSpPr/>
      </dsp:nvSpPr>
      <dsp:spPr>
        <a:xfrm>
          <a:off x="3493505" y="77585"/>
          <a:ext cx="467759" cy="4176562"/>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961166-B790-4808-A0C9-26787DFA8237}">
      <dsp:nvSpPr>
        <dsp:cNvPr id="0" name=""/>
        <dsp:cNvSpPr/>
      </dsp:nvSpPr>
      <dsp:spPr>
        <a:xfrm>
          <a:off x="4148368" y="77585"/>
          <a:ext cx="6361527" cy="4176562"/>
        </a:xfrm>
        <a:prstGeom prst="rect">
          <a:avLst/>
        </a:prstGeom>
        <a:solidFill>
          <a:srgbClr val="003DA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a:t>Push buttons are actuated during 50% of cycles for the majority of the day</a:t>
          </a:r>
        </a:p>
        <a:p>
          <a:pPr marL="228600" lvl="1" indent="-228600" algn="l" defTabSz="1066800">
            <a:lnSpc>
              <a:spcPct val="90000"/>
            </a:lnSpc>
            <a:spcBef>
              <a:spcPct val="0"/>
            </a:spcBef>
            <a:spcAft>
              <a:spcPct val="15000"/>
            </a:spcAft>
            <a:buChar char="•"/>
          </a:pPr>
          <a:r>
            <a:rPr lang="en-US" sz="2400" kern="1200" dirty="0"/>
            <a:t>Push buttons are actuated during 75% of the cycles during the peak hours </a:t>
          </a:r>
        </a:p>
        <a:p>
          <a:pPr marL="228600" lvl="1" indent="-228600" algn="l" defTabSz="1066800">
            <a:lnSpc>
              <a:spcPct val="90000"/>
            </a:lnSpc>
            <a:spcBef>
              <a:spcPct val="0"/>
            </a:spcBef>
            <a:spcAft>
              <a:spcPct val="15000"/>
            </a:spcAft>
            <a:buChar char="•"/>
          </a:pPr>
          <a:r>
            <a:rPr lang="en-US" sz="2400" kern="1200"/>
            <a:t>Pedestrians volumes exceed 100 per hour for at least 4 hours a day</a:t>
          </a:r>
        </a:p>
        <a:p>
          <a:pPr marL="228600" lvl="1" indent="-228600" algn="l" defTabSz="1066800">
            <a:lnSpc>
              <a:spcPct val="90000"/>
            </a:lnSpc>
            <a:spcBef>
              <a:spcPct val="0"/>
            </a:spcBef>
            <a:spcAft>
              <a:spcPct val="15000"/>
            </a:spcAft>
            <a:buChar char="•"/>
          </a:pPr>
          <a:r>
            <a:rPr lang="en-US" sz="2400" kern="1200"/>
            <a:t>Adjacent to a school, pedestrian volumes exceed 50 per hour for at least 2 hours a day </a:t>
          </a:r>
        </a:p>
        <a:p>
          <a:pPr marL="228600" lvl="1" indent="-228600" algn="l" defTabSz="1066800">
            <a:lnSpc>
              <a:spcPct val="90000"/>
            </a:lnSpc>
            <a:spcBef>
              <a:spcPct val="0"/>
            </a:spcBef>
            <a:spcAft>
              <a:spcPct val="15000"/>
            </a:spcAft>
            <a:buChar char="•"/>
          </a:pPr>
          <a:r>
            <a:rPr lang="en-US" sz="2400" kern="1200"/>
            <a:t>Vehicle green time used for the associated vehicle phase, is within 5 seconds of the minimum needed pedestrian time</a:t>
          </a:r>
        </a:p>
      </dsp:txBody>
      <dsp:txXfrm>
        <a:off x="4148368" y="77585"/>
        <a:ext cx="6361527" cy="417656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6BAE5B-F118-4961-BA92-79310DC277B4}" type="datetimeFigureOut">
              <a:rPr lang="en-US" smtClean="0"/>
              <a:t>8/5/2020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462E38-1DBF-493E-8775-8109287F1EB1}" type="slidenum">
              <a:rPr lang="en-US" smtClean="0"/>
              <a:t>‹#›</a:t>
            </a:fld>
            <a:endParaRPr lang="en-US"/>
          </a:p>
        </p:txBody>
      </p:sp>
    </p:spTree>
    <p:extLst>
      <p:ext uri="{BB962C8B-B14F-4D97-AF65-F5344CB8AC3E}">
        <p14:creationId xmlns:p14="http://schemas.microsoft.com/office/powerpoint/2010/main" val="2574537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1</a:t>
            </a:fld>
            <a:endParaRPr lang="en-US"/>
          </a:p>
        </p:txBody>
      </p:sp>
    </p:spTree>
    <p:extLst>
      <p:ext uri="{BB962C8B-B14F-4D97-AF65-F5344CB8AC3E}">
        <p14:creationId xmlns:p14="http://schemas.microsoft.com/office/powerpoint/2010/main" val="1053837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1F966-48DE-4912-B3B1-70F5BD9604CC}" type="slidenum">
              <a:rPr lang="en-US" smtClean="0"/>
              <a:t>14</a:t>
            </a:fld>
            <a:endParaRPr lang="en-US"/>
          </a:p>
        </p:txBody>
      </p:sp>
    </p:spTree>
    <p:extLst>
      <p:ext uri="{BB962C8B-B14F-4D97-AF65-F5344CB8AC3E}">
        <p14:creationId xmlns:p14="http://schemas.microsoft.com/office/powerpoint/2010/main" val="614185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1F966-48DE-4912-B3B1-70F5BD9604CC}" type="slidenum">
              <a:rPr lang="en-US" smtClean="0"/>
              <a:t>15</a:t>
            </a:fld>
            <a:endParaRPr lang="en-US"/>
          </a:p>
        </p:txBody>
      </p:sp>
    </p:spTree>
    <p:extLst>
      <p:ext uri="{BB962C8B-B14F-4D97-AF65-F5344CB8AC3E}">
        <p14:creationId xmlns:p14="http://schemas.microsoft.com/office/powerpoint/2010/main" val="2548447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5D1F966-48DE-4912-B3B1-70F5BD9604CC}" type="slidenum">
              <a:rPr lang="en-US" smtClean="0"/>
              <a:t>16</a:t>
            </a:fld>
            <a:endParaRPr lang="en-US"/>
          </a:p>
        </p:txBody>
      </p:sp>
    </p:spTree>
    <p:extLst>
      <p:ext uri="{BB962C8B-B14F-4D97-AF65-F5344CB8AC3E}">
        <p14:creationId xmlns:p14="http://schemas.microsoft.com/office/powerpoint/2010/main" val="3789277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5D1F966-48DE-4912-B3B1-70F5BD9604CC}" type="slidenum">
              <a:rPr lang="en-US" smtClean="0"/>
              <a:t>17</a:t>
            </a:fld>
            <a:endParaRPr lang="en-US"/>
          </a:p>
        </p:txBody>
      </p:sp>
    </p:spTree>
    <p:extLst>
      <p:ext uri="{BB962C8B-B14F-4D97-AF65-F5344CB8AC3E}">
        <p14:creationId xmlns:p14="http://schemas.microsoft.com/office/powerpoint/2010/main" val="4115048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F966-48DE-4912-B3B1-70F5BD9604CC}" type="slidenum">
              <a:rPr lang="en-US" smtClean="0"/>
              <a:t>18</a:t>
            </a:fld>
            <a:endParaRPr lang="en-US"/>
          </a:p>
        </p:txBody>
      </p:sp>
    </p:spTree>
    <p:extLst>
      <p:ext uri="{BB962C8B-B14F-4D97-AF65-F5344CB8AC3E}">
        <p14:creationId xmlns:p14="http://schemas.microsoft.com/office/powerpoint/2010/main" val="1606012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90000"/>
              </a:lnSpc>
              <a:spcBef>
                <a:spcPts val="750"/>
              </a:spcBef>
              <a:buFont typeface="Arial"/>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65D1F966-48DE-4912-B3B1-70F5BD9604CC}" type="slidenum">
              <a:rPr lang="en-US" smtClean="0"/>
              <a:t>19</a:t>
            </a:fld>
            <a:endParaRPr lang="en-US"/>
          </a:p>
        </p:txBody>
      </p:sp>
    </p:spTree>
    <p:extLst>
      <p:ext uri="{BB962C8B-B14F-4D97-AF65-F5344CB8AC3E}">
        <p14:creationId xmlns:p14="http://schemas.microsoft.com/office/powerpoint/2010/main" val="484453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20</a:t>
            </a:fld>
            <a:endParaRPr lang="en-US"/>
          </a:p>
        </p:txBody>
      </p:sp>
    </p:spTree>
    <p:extLst>
      <p:ext uri="{BB962C8B-B14F-4D97-AF65-F5344CB8AC3E}">
        <p14:creationId xmlns:p14="http://schemas.microsoft.com/office/powerpoint/2010/main" val="1799142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1F966-48DE-4912-B3B1-70F5BD9604CC}" type="slidenum">
              <a:rPr lang="en-US" smtClean="0"/>
              <a:t>21</a:t>
            </a:fld>
            <a:endParaRPr lang="en-US"/>
          </a:p>
        </p:txBody>
      </p:sp>
    </p:spTree>
    <p:extLst>
      <p:ext uri="{BB962C8B-B14F-4D97-AF65-F5344CB8AC3E}">
        <p14:creationId xmlns:p14="http://schemas.microsoft.com/office/powerpoint/2010/main" val="2735263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1F966-48DE-4912-B3B1-70F5BD9604CC}" type="slidenum">
              <a:rPr lang="en-US" smtClean="0"/>
              <a:t>22</a:t>
            </a:fld>
            <a:endParaRPr lang="en-US"/>
          </a:p>
        </p:txBody>
      </p:sp>
    </p:spTree>
    <p:extLst>
      <p:ext uri="{BB962C8B-B14F-4D97-AF65-F5344CB8AC3E}">
        <p14:creationId xmlns:p14="http://schemas.microsoft.com/office/powerpoint/2010/main" val="1475950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5D1F966-48DE-4912-B3B1-70F5BD9604CC}" type="slidenum">
              <a:rPr lang="en-US" smtClean="0"/>
              <a:t>23</a:t>
            </a:fld>
            <a:endParaRPr lang="en-US"/>
          </a:p>
        </p:txBody>
      </p:sp>
    </p:spTree>
    <p:extLst>
      <p:ext uri="{BB962C8B-B14F-4D97-AF65-F5344CB8AC3E}">
        <p14:creationId xmlns:p14="http://schemas.microsoft.com/office/powerpoint/2010/main" val="1368294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2E38-1DBF-493E-8775-8109287F1EB1}" type="slidenum">
              <a:rPr lang="en-US" smtClean="0"/>
              <a:t>2</a:t>
            </a:fld>
            <a:endParaRPr lang="en-US"/>
          </a:p>
        </p:txBody>
      </p:sp>
    </p:spTree>
    <p:extLst>
      <p:ext uri="{BB962C8B-B14F-4D97-AF65-F5344CB8AC3E}">
        <p14:creationId xmlns:p14="http://schemas.microsoft.com/office/powerpoint/2010/main" val="3485350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24</a:t>
            </a:fld>
            <a:endParaRPr lang="en-US"/>
          </a:p>
        </p:txBody>
      </p:sp>
    </p:spTree>
    <p:extLst>
      <p:ext uri="{BB962C8B-B14F-4D97-AF65-F5344CB8AC3E}">
        <p14:creationId xmlns:p14="http://schemas.microsoft.com/office/powerpoint/2010/main" val="432994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5D1F966-48DE-4912-B3B1-70F5BD9604CC}" type="slidenum">
              <a:rPr lang="en-US" smtClean="0"/>
              <a:t>25</a:t>
            </a:fld>
            <a:endParaRPr lang="en-US"/>
          </a:p>
        </p:txBody>
      </p:sp>
    </p:spTree>
    <p:extLst>
      <p:ext uri="{BB962C8B-B14F-4D97-AF65-F5344CB8AC3E}">
        <p14:creationId xmlns:p14="http://schemas.microsoft.com/office/powerpoint/2010/main" val="2432924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5D1F966-48DE-4912-B3B1-70F5BD9604CC}" type="slidenum">
              <a:rPr lang="en-US" smtClean="0"/>
              <a:t>26</a:t>
            </a:fld>
            <a:endParaRPr lang="en-US"/>
          </a:p>
        </p:txBody>
      </p:sp>
    </p:spTree>
    <p:extLst>
      <p:ext uri="{BB962C8B-B14F-4D97-AF65-F5344CB8AC3E}">
        <p14:creationId xmlns:p14="http://schemas.microsoft.com/office/powerpoint/2010/main" val="30709186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5D1F966-48DE-4912-B3B1-70F5BD9604CC}" type="slidenum">
              <a:rPr lang="en-US" smtClean="0"/>
              <a:t>27</a:t>
            </a:fld>
            <a:endParaRPr lang="en-US"/>
          </a:p>
        </p:txBody>
      </p:sp>
    </p:spTree>
    <p:extLst>
      <p:ext uri="{BB962C8B-B14F-4D97-AF65-F5344CB8AC3E}">
        <p14:creationId xmlns:p14="http://schemas.microsoft.com/office/powerpoint/2010/main" val="2279263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5D1F966-48DE-4912-B3B1-70F5BD9604CC}" type="slidenum">
              <a:rPr lang="en-US" smtClean="0"/>
              <a:t>28</a:t>
            </a:fld>
            <a:endParaRPr lang="en-US"/>
          </a:p>
        </p:txBody>
      </p:sp>
    </p:spTree>
    <p:extLst>
      <p:ext uri="{BB962C8B-B14F-4D97-AF65-F5344CB8AC3E}">
        <p14:creationId xmlns:p14="http://schemas.microsoft.com/office/powerpoint/2010/main" val="887534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1F966-48DE-4912-B3B1-70F5BD9604CC}" type="slidenum">
              <a:rPr lang="en-US" smtClean="0"/>
              <a:t>29</a:t>
            </a:fld>
            <a:endParaRPr lang="en-US"/>
          </a:p>
        </p:txBody>
      </p:sp>
    </p:spTree>
    <p:extLst>
      <p:ext uri="{BB962C8B-B14F-4D97-AF65-F5344CB8AC3E}">
        <p14:creationId xmlns:p14="http://schemas.microsoft.com/office/powerpoint/2010/main" val="116544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30</a:t>
            </a:fld>
            <a:endParaRPr lang="en-US"/>
          </a:p>
        </p:txBody>
      </p:sp>
    </p:spTree>
    <p:extLst>
      <p:ext uri="{BB962C8B-B14F-4D97-AF65-F5344CB8AC3E}">
        <p14:creationId xmlns:p14="http://schemas.microsoft.com/office/powerpoint/2010/main" val="4236355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1F966-48DE-4912-B3B1-70F5BD9604CC}" type="slidenum">
              <a:rPr lang="en-US" smtClean="0"/>
              <a:t>31</a:t>
            </a:fld>
            <a:endParaRPr lang="en-US"/>
          </a:p>
        </p:txBody>
      </p:sp>
    </p:spTree>
    <p:extLst>
      <p:ext uri="{BB962C8B-B14F-4D97-AF65-F5344CB8AC3E}">
        <p14:creationId xmlns:p14="http://schemas.microsoft.com/office/powerpoint/2010/main" val="12709338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462E38-1DBF-493E-8775-8109287F1EB1}" type="slidenum">
              <a:rPr lang="en-US" smtClean="0"/>
              <a:t>33</a:t>
            </a:fld>
            <a:endParaRPr lang="en-US"/>
          </a:p>
        </p:txBody>
      </p:sp>
    </p:spTree>
    <p:extLst>
      <p:ext uri="{BB962C8B-B14F-4D97-AF65-F5344CB8AC3E}">
        <p14:creationId xmlns:p14="http://schemas.microsoft.com/office/powerpoint/2010/main" val="852419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34</a:t>
            </a:fld>
            <a:endParaRPr lang="en-US"/>
          </a:p>
        </p:txBody>
      </p:sp>
    </p:spTree>
    <p:extLst>
      <p:ext uri="{BB962C8B-B14F-4D97-AF65-F5344CB8AC3E}">
        <p14:creationId xmlns:p14="http://schemas.microsoft.com/office/powerpoint/2010/main" val="2929236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462E38-1DBF-493E-8775-8109287F1EB1}" type="slidenum">
              <a:rPr lang="en-US" smtClean="0"/>
              <a:t>3</a:t>
            </a:fld>
            <a:endParaRPr lang="en-US"/>
          </a:p>
        </p:txBody>
      </p:sp>
    </p:spTree>
    <p:extLst>
      <p:ext uri="{BB962C8B-B14F-4D97-AF65-F5344CB8AC3E}">
        <p14:creationId xmlns:p14="http://schemas.microsoft.com/office/powerpoint/2010/main" val="4001260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cs typeface="Calibri"/>
            </a:endParaRPr>
          </a:p>
        </p:txBody>
      </p:sp>
      <p:sp>
        <p:nvSpPr>
          <p:cNvPr id="4" name="Slide Number Placeholder 3"/>
          <p:cNvSpPr>
            <a:spLocks noGrp="1"/>
          </p:cNvSpPr>
          <p:nvPr>
            <p:ph type="sldNum" sz="quarter" idx="5"/>
          </p:nvPr>
        </p:nvSpPr>
        <p:spPr/>
        <p:txBody>
          <a:bodyPr/>
          <a:lstStyle/>
          <a:p>
            <a:fld id="{35605656-F93C-B84B-A6F6-062585C3235A}" type="slidenum">
              <a:rPr lang="en-US" smtClean="0"/>
              <a:t>35</a:t>
            </a:fld>
            <a:endParaRPr lang="en-US"/>
          </a:p>
        </p:txBody>
      </p:sp>
    </p:spTree>
    <p:extLst>
      <p:ext uri="{BB962C8B-B14F-4D97-AF65-F5344CB8AC3E}">
        <p14:creationId xmlns:p14="http://schemas.microsoft.com/office/powerpoint/2010/main" val="824777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750"/>
              </a:spcBef>
              <a:buFont typeface="Arial"/>
              <a:buChar char="•"/>
            </a:pPr>
            <a:endParaRPr lang="en-US" dirty="0"/>
          </a:p>
        </p:txBody>
      </p:sp>
      <p:sp>
        <p:nvSpPr>
          <p:cNvPr id="4" name="Slide Number Placeholder 3"/>
          <p:cNvSpPr>
            <a:spLocks noGrp="1"/>
          </p:cNvSpPr>
          <p:nvPr>
            <p:ph type="sldNum" sz="quarter" idx="5"/>
          </p:nvPr>
        </p:nvSpPr>
        <p:spPr/>
        <p:txBody>
          <a:bodyPr/>
          <a:lstStyle/>
          <a:p>
            <a:fld id="{B6462E38-1DBF-493E-8775-8109287F1EB1}" type="slidenum">
              <a:rPr lang="en-US" smtClean="0"/>
              <a:t>36</a:t>
            </a:fld>
            <a:endParaRPr lang="en-US"/>
          </a:p>
        </p:txBody>
      </p:sp>
    </p:spTree>
    <p:extLst>
      <p:ext uri="{BB962C8B-B14F-4D97-AF65-F5344CB8AC3E}">
        <p14:creationId xmlns:p14="http://schemas.microsoft.com/office/powerpoint/2010/main" val="32105327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37</a:t>
            </a:fld>
            <a:endParaRPr lang="en-US"/>
          </a:p>
        </p:txBody>
      </p:sp>
    </p:spTree>
    <p:extLst>
      <p:ext uri="{BB962C8B-B14F-4D97-AF65-F5344CB8AC3E}">
        <p14:creationId xmlns:p14="http://schemas.microsoft.com/office/powerpoint/2010/main" val="40560962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2E38-1DBF-493E-8775-8109287F1EB1}" type="slidenum">
              <a:rPr lang="en-US" smtClean="0"/>
              <a:t>38</a:t>
            </a:fld>
            <a:endParaRPr lang="en-US"/>
          </a:p>
        </p:txBody>
      </p:sp>
    </p:spTree>
    <p:extLst>
      <p:ext uri="{BB962C8B-B14F-4D97-AF65-F5344CB8AC3E}">
        <p14:creationId xmlns:p14="http://schemas.microsoft.com/office/powerpoint/2010/main" val="36173002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39</a:t>
            </a:fld>
            <a:endParaRPr lang="en-US"/>
          </a:p>
        </p:txBody>
      </p:sp>
    </p:spTree>
    <p:extLst>
      <p:ext uri="{BB962C8B-B14F-4D97-AF65-F5344CB8AC3E}">
        <p14:creationId xmlns:p14="http://schemas.microsoft.com/office/powerpoint/2010/main" val="33654953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2E38-1DBF-493E-8775-8109287F1EB1}" type="slidenum">
              <a:rPr lang="en-US" smtClean="0"/>
              <a:t>40</a:t>
            </a:fld>
            <a:endParaRPr lang="en-US"/>
          </a:p>
        </p:txBody>
      </p:sp>
    </p:spTree>
    <p:extLst>
      <p:ext uri="{BB962C8B-B14F-4D97-AF65-F5344CB8AC3E}">
        <p14:creationId xmlns:p14="http://schemas.microsoft.com/office/powerpoint/2010/main" val="38461027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41</a:t>
            </a:fld>
            <a:endParaRPr lang="en-US"/>
          </a:p>
        </p:txBody>
      </p:sp>
    </p:spTree>
    <p:extLst>
      <p:ext uri="{BB962C8B-B14F-4D97-AF65-F5344CB8AC3E}">
        <p14:creationId xmlns:p14="http://schemas.microsoft.com/office/powerpoint/2010/main" val="25995045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2E38-1DBF-493E-8775-8109287F1EB1}" type="slidenum">
              <a:rPr lang="en-US" smtClean="0"/>
              <a:t>43</a:t>
            </a:fld>
            <a:endParaRPr lang="en-US"/>
          </a:p>
        </p:txBody>
      </p:sp>
    </p:spTree>
    <p:extLst>
      <p:ext uri="{BB962C8B-B14F-4D97-AF65-F5344CB8AC3E}">
        <p14:creationId xmlns:p14="http://schemas.microsoft.com/office/powerpoint/2010/main" val="24313701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462E38-1DBF-493E-8775-8109287F1EB1}" type="slidenum">
              <a:rPr lang="en-US" smtClean="0"/>
              <a:t>45</a:t>
            </a:fld>
            <a:endParaRPr lang="en-US"/>
          </a:p>
        </p:txBody>
      </p:sp>
    </p:spTree>
    <p:extLst>
      <p:ext uri="{BB962C8B-B14F-4D97-AF65-F5344CB8AC3E}">
        <p14:creationId xmlns:p14="http://schemas.microsoft.com/office/powerpoint/2010/main" val="1983790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N\N to develop</a:t>
            </a:r>
          </a:p>
        </p:txBody>
      </p:sp>
      <p:sp>
        <p:nvSpPr>
          <p:cNvPr id="4" name="Slide Number Placeholder 3"/>
          <p:cNvSpPr>
            <a:spLocks noGrp="1"/>
          </p:cNvSpPr>
          <p:nvPr>
            <p:ph type="sldNum" sz="quarter" idx="5"/>
          </p:nvPr>
        </p:nvSpPr>
        <p:spPr/>
        <p:txBody>
          <a:bodyPr/>
          <a:lstStyle/>
          <a:p>
            <a:fld id="{B6462E38-1DBF-493E-8775-8109287F1EB1}" type="slidenum">
              <a:rPr lang="en-US" smtClean="0"/>
              <a:t>4</a:t>
            </a:fld>
            <a:endParaRPr lang="en-US"/>
          </a:p>
        </p:txBody>
      </p:sp>
    </p:spTree>
    <p:extLst>
      <p:ext uri="{BB962C8B-B14F-4D97-AF65-F5344CB8AC3E}">
        <p14:creationId xmlns:p14="http://schemas.microsoft.com/office/powerpoint/2010/main" val="278761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5D1F966-48DE-4912-B3B1-70F5BD9604CC}" type="slidenum">
              <a:rPr lang="en-US" smtClean="0"/>
              <a:t>7</a:t>
            </a:fld>
            <a:endParaRPr lang="en-US"/>
          </a:p>
        </p:txBody>
      </p:sp>
    </p:spTree>
    <p:extLst>
      <p:ext uri="{BB962C8B-B14F-4D97-AF65-F5344CB8AC3E}">
        <p14:creationId xmlns:p14="http://schemas.microsoft.com/office/powerpoint/2010/main" val="1372690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65D1F966-48DE-4912-B3B1-70F5BD9604CC}" type="slidenum">
              <a:rPr lang="en-US" smtClean="0"/>
              <a:t>8</a:t>
            </a:fld>
            <a:endParaRPr lang="en-US"/>
          </a:p>
        </p:txBody>
      </p:sp>
    </p:spTree>
    <p:extLst>
      <p:ext uri="{BB962C8B-B14F-4D97-AF65-F5344CB8AC3E}">
        <p14:creationId xmlns:p14="http://schemas.microsoft.com/office/powerpoint/2010/main" val="1502429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9</a:t>
            </a:fld>
            <a:endParaRPr lang="en-US"/>
          </a:p>
        </p:txBody>
      </p:sp>
    </p:spTree>
    <p:extLst>
      <p:ext uri="{BB962C8B-B14F-4D97-AF65-F5344CB8AC3E}">
        <p14:creationId xmlns:p14="http://schemas.microsoft.com/office/powerpoint/2010/main" val="3702880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5D1F966-48DE-4912-B3B1-70F5BD9604CC}" type="slidenum">
              <a:rPr lang="en-US" smtClean="0"/>
              <a:t>10</a:t>
            </a:fld>
            <a:endParaRPr lang="en-US"/>
          </a:p>
        </p:txBody>
      </p:sp>
    </p:spTree>
    <p:extLst>
      <p:ext uri="{BB962C8B-B14F-4D97-AF65-F5344CB8AC3E}">
        <p14:creationId xmlns:p14="http://schemas.microsoft.com/office/powerpoint/2010/main" val="2277540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6462E38-1DBF-493E-8775-8109287F1EB1}" type="slidenum">
              <a:rPr lang="en-US" smtClean="0"/>
              <a:t>12</a:t>
            </a:fld>
            <a:endParaRPr lang="en-US"/>
          </a:p>
        </p:txBody>
      </p:sp>
    </p:spTree>
    <p:extLst>
      <p:ext uri="{BB962C8B-B14F-4D97-AF65-F5344CB8AC3E}">
        <p14:creationId xmlns:p14="http://schemas.microsoft.com/office/powerpoint/2010/main" val="1050273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CB5BF-7B1D-4C2F-8DCE-3B48B409DB54}"/>
              </a:ext>
            </a:extLst>
          </p:cNvPr>
          <p:cNvSpPr>
            <a:spLocks noGrp="1"/>
          </p:cNvSpPr>
          <p:nvPr>
            <p:ph type="ctrTitle" hasCustomPrompt="1"/>
          </p:nvPr>
        </p:nvSpPr>
        <p:spPr>
          <a:xfrm>
            <a:off x="1524000" y="1122363"/>
            <a:ext cx="9144000" cy="2387600"/>
          </a:xfrm>
        </p:spPr>
        <p:txBody>
          <a:bodyPr anchor="b">
            <a:normAutofit/>
          </a:bodyPr>
          <a:lstStyle>
            <a:lvl1pPr algn="l">
              <a:defRPr sz="4050" b="1">
                <a:solidFill>
                  <a:schemeClr val="tx1"/>
                </a:solidFill>
              </a:defRPr>
            </a:lvl1pPr>
          </a:lstStyle>
          <a:p>
            <a:r>
              <a:rPr lang="en-US"/>
              <a:t>Title</a:t>
            </a:r>
          </a:p>
        </p:txBody>
      </p:sp>
      <p:sp>
        <p:nvSpPr>
          <p:cNvPr id="3" name="Subtitle 2">
            <a:extLst>
              <a:ext uri="{FF2B5EF4-FFF2-40B4-BE49-F238E27FC236}">
                <a16:creationId xmlns:a16="http://schemas.microsoft.com/office/drawing/2014/main" id="{E29B9B91-2B82-4546-B83D-1C806B64C22A}"/>
              </a:ext>
            </a:extLst>
          </p:cNvPr>
          <p:cNvSpPr>
            <a:spLocks noGrp="1"/>
          </p:cNvSpPr>
          <p:nvPr>
            <p:ph type="subTitle" idx="1" hasCustomPrompt="1"/>
          </p:nvPr>
        </p:nvSpPr>
        <p:spPr>
          <a:xfrm>
            <a:off x="1524000" y="3602038"/>
            <a:ext cx="9144000" cy="1655762"/>
          </a:xfrm>
        </p:spPr>
        <p:txBody>
          <a:bodyPr>
            <a:normAutofit/>
          </a:bodyPr>
          <a:lstStyle>
            <a:lvl1pPr marL="0" indent="0" algn="l">
              <a:buNone/>
              <a:defRPr sz="30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5" name="TextBox 4">
            <a:extLst>
              <a:ext uri="{FF2B5EF4-FFF2-40B4-BE49-F238E27FC236}">
                <a16:creationId xmlns:a16="http://schemas.microsoft.com/office/drawing/2014/main" id="{75741BA6-CDAF-4674-85A3-AACB1F552E26}"/>
              </a:ext>
            </a:extLst>
          </p:cNvPr>
          <p:cNvSpPr txBox="1"/>
          <p:nvPr userDrawn="1"/>
        </p:nvSpPr>
        <p:spPr>
          <a:xfrm>
            <a:off x="0" y="6516971"/>
            <a:ext cx="9415463" cy="307777"/>
          </a:xfrm>
          <a:prstGeom prst="rect">
            <a:avLst/>
          </a:prstGeom>
          <a:noFill/>
        </p:spPr>
        <p:txBody>
          <a:bodyPr wrap="square" rtlCol="0">
            <a:spAutoFit/>
          </a:bodyPr>
          <a:lstStyle/>
          <a:p>
            <a:r>
              <a:rPr lang="en-US" sz="1400" b="1">
                <a:solidFill>
                  <a:schemeClr val="tx1"/>
                </a:solidFill>
              </a:rPr>
              <a:t>7/23/2020  Department of Transportation</a:t>
            </a:r>
          </a:p>
        </p:txBody>
      </p:sp>
    </p:spTree>
    <p:extLst>
      <p:ext uri="{BB962C8B-B14F-4D97-AF65-F5344CB8AC3E}">
        <p14:creationId xmlns:p14="http://schemas.microsoft.com/office/powerpoint/2010/main" val="1329874810"/>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A6640-AAF9-498F-A6FD-C91E4B710D3D}"/>
              </a:ext>
            </a:extLst>
          </p:cNvPr>
          <p:cNvSpPr>
            <a:spLocks noGrp="1"/>
          </p:cNvSpPr>
          <p:nvPr>
            <p:ph type="title" hasCustomPrompt="1"/>
          </p:nvPr>
        </p:nvSpPr>
        <p:spPr/>
        <p:txBody>
          <a:bodyPr/>
          <a:lstStyle>
            <a:lvl1pPr>
              <a:defRPr sz="4400"/>
            </a:lvl1pPr>
          </a:lstStyle>
          <a:p>
            <a:r>
              <a:rPr lang="en-US"/>
              <a:t>Title </a:t>
            </a:r>
          </a:p>
        </p:txBody>
      </p:sp>
      <p:sp>
        <p:nvSpPr>
          <p:cNvPr id="3" name="Content Placeholder 2">
            <a:extLst>
              <a:ext uri="{FF2B5EF4-FFF2-40B4-BE49-F238E27FC236}">
                <a16:creationId xmlns:a16="http://schemas.microsoft.com/office/drawing/2014/main" id="{7DD26F17-7903-4D43-813F-6A908669D64E}"/>
              </a:ext>
            </a:extLst>
          </p:cNvPr>
          <p:cNvSpPr>
            <a:spLocks noGrp="1"/>
          </p:cNvSpPr>
          <p:nvPr>
            <p:ph idx="1" hasCustomPrompt="1"/>
          </p:nvPr>
        </p:nvSpPr>
        <p:spPr>
          <a:xfrm>
            <a:off x="838200" y="1825625"/>
            <a:ext cx="10515600" cy="4087324"/>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0732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A49D0-05FB-4A13-9342-93E5AA7FB64F}"/>
              </a:ext>
            </a:extLst>
          </p:cNvPr>
          <p:cNvSpPr>
            <a:spLocks noGrp="1"/>
          </p:cNvSpPr>
          <p:nvPr>
            <p:ph type="title" hasCustomPrompt="1"/>
          </p:nvPr>
        </p:nvSpPr>
        <p:spPr>
          <a:xfrm>
            <a:off x="831851" y="1709740"/>
            <a:ext cx="10515600" cy="2852737"/>
          </a:xfrm>
        </p:spPr>
        <p:txBody>
          <a:bodyPr anchor="b"/>
          <a:lstStyle>
            <a:lvl1pPr>
              <a:defRPr sz="4400"/>
            </a:lvl1pPr>
          </a:lstStyle>
          <a:p>
            <a:r>
              <a:rPr lang="en-US"/>
              <a:t>Title</a:t>
            </a:r>
          </a:p>
        </p:txBody>
      </p:sp>
      <p:sp>
        <p:nvSpPr>
          <p:cNvPr id="3" name="Text Placeholder 2">
            <a:extLst>
              <a:ext uri="{FF2B5EF4-FFF2-40B4-BE49-F238E27FC236}">
                <a16:creationId xmlns:a16="http://schemas.microsoft.com/office/drawing/2014/main" id="{DE880D4A-F83B-4EB0-9CF2-C37A931B4EBC}"/>
              </a:ext>
            </a:extLst>
          </p:cNvPr>
          <p:cNvSpPr>
            <a:spLocks noGrp="1"/>
          </p:cNvSpPr>
          <p:nvPr>
            <p:ph type="body" idx="1" hasCustomPrompt="1"/>
          </p:nvPr>
        </p:nvSpPr>
        <p:spPr>
          <a:xfrm>
            <a:off x="831851" y="4589464"/>
            <a:ext cx="10515600" cy="1332860"/>
          </a:xfrm>
        </p:spPr>
        <p:txBody>
          <a:bodyPr/>
          <a:lstStyle>
            <a:lvl1pPr marL="0" indent="0">
              <a:buNone/>
              <a:defRPr sz="1800">
                <a:solidFill>
                  <a:schemeClr val="tx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3505997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E3097-AC2D-4E71-B5A6-B37F847BCD7E}"/>
              </a:ext>
            </a:extLst>
          </p:cNvPr>
          <p:cNvSpPr>
            <a:spLocks noGrp="1"/>
          </p:cNvSpPr>
          <p:nvPr>
            <p:ph type="title" hasCustomPrompt="1"/>
          </p:nvPr>
        </p:nvSpPr>
        <p:spPr/>
        <p:txBody>
          <a:bodyPr/>
          <a:lstStyle>
            <a:lvl1pPr>
              <a:defRPr sz="4400"/>
            </a:lvl1pPr>
          </a:lstStyle>
          <a:p>
            <a:r>
              <a:rPr lang="en-US"/>
              <a:t>Title</a:t>
            </a:r>
          </a:p>
        </p:txBody>
      </p:sp>
      <p:sp>
        <p:nvSpPr>
          <p:cNvPr id="3" name="Content Placeholder 2">
            <a:extLst>
              <a:ext uri="{FF2B5EF4-FFF2-40B4-BE49-F238E27FC236}">
                <a16:creationId xmlns:a16="http://schemas.microsoft.com/office/drawing/2014/main" id="{14D7275A-6671-4B2A-BF8E-E0A27F323956}"/>
              </a:ext>
            </a:extLst>
          </p:cNvPr>
          <p:cNvSpPr>
            <a:spLocks noGrp="1"/>
          </p:cNvSpPr>
          <p:nvPr>
            <p:ph sz="half" idx="1" hasCustomPrompt="1"/>
          </p:nvPr>
        </p:nvSpPr>
        <p:spPr>
          <a:xfrm>
            <a:off x="838200" y="1825625"/>
            <a:ext cx="5181600" cy="4096698"/>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C32B95-ABB2-41D5-B74B-4C216A81799C}"/>
              </a:ext>
            </a:extLst>
          </p:cNvPr>
          <p:cNvSpPr>
            <a:spLocks noGrp="1"/>
          </p:cNvSpPr>
          <p:nvPr>
            <p:ph sz="half" idx="2" hasCustomPrompt="1"/>
          </p:nvPr>
        </p:nvSpPr>
        <p:spPr>
          <a:xfrm>
            <a:off x="6172200" y="1825625"/>
            <a:ext cx="5181600" cy="4096698"/>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5851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860C1-C8F4-42C5-9A6B-D6B62C06FB3A}"/>
              </a:ext>
            </a:extLst>
          </p:cNvPr>
          <p:cNvSpPr>
            <a:spLocks noGrp="1"/>
          </p:cNvSpPr>
          <p:nvPr>
            <p:ph type="title" hasCustomPrompt="1"/>
          </p:nvPr>
        </p:nvSpPr>
        <p:spPr>
          <a:xfrm>
            <a:off x="839788" y="365127"/>
            <a:ext cx="10515600" cy="1325563"/>
          </a:xfrm>
        </p:spPr>
        <p:txBody>
          <a:bodyPr/>
          <a:lstStyle>
            <a:lvl1pPr>
              <a:defRPr sz="4400"/>
            </a:lvl1pPr>
          </a:lstStyle>
          <a:p>
            <a:r>
              <a:rPr lang="en-US"/>
              <a:t>Title</a:t>
            </a:r>
          </a:p>
        </p:txBody>
      </p:sp>
      <p:sp>
        <p:nvSpPr>
          <p:cNvPr id="3" name="Text Placeholder 2">
            <a:extLst>
              <a:ext uri="{FF2B5EF4-FFF2-40B4-BE49-F238E27FC236}">
                <a16:creationId xmlns:a16="http://schemas.microsoft.com/office/drawing/2014/main" id="{B9BD1FAB-9430-4266-9D4D-60E3919DFF43}"/>
              </a:ext>
            </a:extLst>
          </p:cNvPr>
          <p:cNvSpPr>
            <a:spLocks noGrp="1"/>
          </p:cNvSpPr>
          <p:nvPr>
            <p:ph type="body" idx="1" hasCustomPrompt="1"/>
          </p:nvPr>
        </p:nvSpPr>
        <p:spPr>
          <a:xfrm>
            <a:off x="839789" y="1681163"/>
            <a:ext cx="5157787" cy="823912"/>
          </a:xfrm>
        </p:spPr>
        <p:txBody>
          <a:bodyPr anchor="b"/>
          <a:lstStyle>
            <a:lvl1pPr marL="0" indent="0">
              <a:buNone/>
              <a:defRPr sz="2700"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a:t>
            </a:r>
          </a:p>
        </p:txBody>
      </p:sp>
      <p:sp>
        <p:nvSpPr>
          <p:cNvPr id="4" name="Content Placeholder 3">
            <a:extLst>
              <a:ext uri="{FF2B5EF4-FFF2-40B4-BE49-F238E27FC236}">
                <a16:creationId xmlns:a16="http://schemas.microsoft.com/office/drawing/2014/main" id="{FA161C4E-4B6A-401B-9388-434C46C23CEC}"/>
              </a:ext>
            </a:extLst>
          </p:cNvPr>
          <p:cNvSpPr>
            <a:spLocks noGrp="1"/>
          </p:cNvSpPr>
          <p:nvPr>
            <p:ph sz="half" idx="2" hasCustomPrompt="1"/>
          </p:nvPr>
        </p:nvSpPr>
        <p:spPr>
          <a:xfrm>
            <a:off x="839789" y="2505075"/>
            <a:ext cx="5157787" cy="3417248"/>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46F982-9B7A-4DB7-BD8A-33EE8EBA929F}"/>
              </a:ext>
            </a:extLst>
          </p:cNvPr>
          <p:cNvSpPr>
            <a:spLocks noGrp="1"/>
          </p:cNvSpPr>
          <p:nvPr>
            <p:ph type="body" sz="quarter" idx="3" hasCustomPrompt="1"/>
          </p:nvPr>
        </p:nvSpPr>
        <p:spPr>
          <a:xfrm>
            <a:off x="6172201" y="1681163"/>
            <a:ext cx="5183188" cy="823912"/>
          </a:xfrm>
        </p:spPr>
        <p:txBody>
          <a:bodyPr anchor="b">
            <a:normAutofit/>
          </a:bodyPr>
          <a:lstStyle>
            <a:lvl1pPr marL="0" indent="0">
              <a:buNone/>
              <a:defRPr sz="2700"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Title</a:t>
            </a:r>
          </a:p>
        </p:txBody>
      </p:sp>
      <p:sp>
        <p:nvSpPr>
          <p:cNvPr id="6" name="Content Placeholder 5">
            <a:extLst>
              <a:ext uri="{FF2B5EF4-FFF2-40B4-BE49-F238E27FC236}">
                <a16:creationId xmlns:a16="http://schemas.microsoft.com/office/drawing/2014/main" id="{91B2C2E3-4EBB-4A84-826A-812CC9487D3F}"/>
              </a:ext>
            </a:extLst>
          </p:cNvPr>
          <p:cNvSpPr>
            <a:spLocks noGrp="1"/>
          </p:cNvSpPr>
          <p:nvPr>
            <p:ph sz="quarter" idx="4" hasCustomPrompt="1"/>
          </p:nvPr>
        </p:nvSpPr>
        <p:spPr>
          <a:xfrm>
            <a:off x="6172201" y="2505075"/>
            <a:ext cx="5183188" cy="3417248"/>
          </a:xfrm>
        </p:spPr>
        <p:txBody>
          <a:bodyPr/>
          <a:lstStyle>
            <a:lvl1pPr>
              <a:defRPr/>
            </a:lvl1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0231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2F0A6-C5A2-443E-8D49-43D6387DC9EC}"/>
              </a:ext>
            </a:extLst>
          </p:cNvPr>
          <p:cNvSpPr>
            <a:spLocks noGrp="1"/>
          </p:cNvSpPr>
          <p:nvPr>
            <p:ph type="title" hasCustomPrompt="1"/>
          </p:nvPr>
        </p:nvSpPr>
        <p:spPr/>
        <p:txBody>
          <a:bodyPr/>
          <a:lstStyle>
            <a:lvl1pPr>
              <a:defRPr sz="4400"/>
            </a:lvl1pPr>
          </a:lstStyle>
          <a:p>
            <a:r>
              <a:rPr lang="en-US"/>
              <a:t>Title</a:t>
            </a:r>
          </a:p>
        </p:txBody>
      </p:sp>
    </p:spTree>
    <p:extLst>
      <p:ext uri="{BB962C8B-B14F-4D97-AF65-F5344CB8AC3E}">
        <p14:creationId xmlns:p14="http://schemas.microsoft.com/office/powerpoint/2010/main" val="2180470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458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0E995-D949-4665-B2BE-6C1BCBCBF2FB}"/>
              </a:ext>
            </a:extLst>
          </p:cNvPr>
          <p:cNvSpPr>
            <a:spLocks noGrp="1"/>
          </p:cNvSpPr>
          <p:nvPr>
            <p:ph type="title" hasCustomPrompt="1"/>
          </p:nvPr>
        </p:nvSpPr>
        <p:spPr>
          <a:xfrm>
            <a:off x="839788" y="457200"/>
            <a:ext cx="3932237" cy="1600200"/>
          </a:xfrm>
        </p:spPr>
        <p:txBody>
          <a:bodyPr anchor="b">
            <a:normAutofit/>
          </a:bodyPr>
          <a:lstStyle>
            <a:lvl1pPr>
              <a:defRPr sz="4400"/>
            </a:lvl1pPr>
          </a:lstStyle>
          <a:p>
            <a:r>
              <a:rPr lang="en-US"/>
              <a:t>Title</a:t>
            </a:r>
          </a:p>
        </p:txBody>
      </p:sp>
      <p:sp>
        <p:nvSpPr>
          <p:cNvPr id="3" name="Content Placeholder 2">
            <a:extLst>
              <a:ext uri="{FF2B5EF4-FFF2-40B4-BE49-F238E27FC236}">
                <a16:creationId xmlns:a16="http://schemas.microsoft.com/office/drawing/2014/main" id="{90D3D865-FD4B-4775-8105-EA2753B93495}"/>
              </a:ext>
            </a:extLst>
          </p:cNvPr>
          <p:cNvSpPr>
            <a:spLocks noGrp="1"/>
          </p:cNvSpPr>
          <p:nvPr>
            <p:ph idx="1" hasCustomPrompt="1"/>
          </p:nvPr>
        </p:nvSpPr>
        <p:spPr>
          <a:xfrm>
            <a:off x="5183188" y="987425"/>
            <a:ext cx="6172200" cy="493489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02C222-FAB2-4815-AD59-66AACA2A6EDC}"/>
              </a:ext>
            </a:extLst>
          </p:cNvPr>
          <p:cNvSpPr>
            <a:spLocks noGrp="1"/>
          </p:cNvSpPr>
          <p:nvPr>
            <p:ph type="body" sz="half" idx="2" hasCustomPrompt="1"/>
          </p:nvPr>
        </p:nvSpPr>
        <p:spPr>
          <a:xfrm>
            <a:off x="839788" y="2057399"/>
            <a:ext cx="3932237" cy="3864923"/>
          </a:xfrm>
        </p:spPr>
        <p:txBody>
          <a:bodyPr>
            <a:normAutofit/>
          </a:bodyPr>
          <a:lstStyle>
            <a:lvl1pPr marL="0" indent="0">
              <a:buNone/>
              <a:defRPr sz="21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copy</a:t>
            </a:r>
          </a:p>
        </p:txBody>
      </p:sp>
    </p:spTree>
    <p:extLst>
      <p:ext uri="{BB962C8B-B14F-4D97-AF65-F5344CB8AC3E}">
        <p14:creationId xmlns:p14="http://schemas.microsoft.com/office/powerpoint/2010/main" val="1008839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7CA1-AD78-47F2-9FA9-24CE3C9F4D82}"/>
              </a:ext>
            </a:extLst>
          </p:cNvPr>
          <p:cNvSpPr>
            <a:spLocks noGrp="1"/>
          </p:cNvSpPr>
          <p:nvPr>
            <p:ph type="title" hasCustomPrompt="1"/>
          </p:nvPr>
        </p:nvSpPr>
        <p:spPr>
          <a:xfrm>
            <a:off x="839788" y="457200"/>
            <a:ext cx="3932237" cy="1600200"/>
          </a:xfrm>
        </p:spPr>
        <p:txBody>
          <a:bodyPr anchor="b">
            <a:normAutofit/>
          </a:bodyPr>
          <a:lstStyle>
            <a:lvl1pPr>
              <a:defRPr sz="4400"/>
            </a:lvl1pPr>
          </a:lstStyle>
          <a:p>
            <a:r>
              <a:rPr lang="en-US"/>
              <a:t>Title</a:t>
            </a:r>
          </a:p>
        </p:txBody>
      </p:sp>
      <p:sp>
        <p:nvSpPr>
          <p:cNvPr id="3" name="Picture Placeholder 2">
            <a:extLst>
              <a:ext uri="{FF2B5EF4-FFF2-40B4-BE49-F238E27FC236}">
                <a16:creationId xmlns:a16="http://schemas.microsoft.com/office/drawing/2014/main" id="{239A6B14-1176-46C3-92A7-C9D09DD5CF19}"/>
              </a:ext>
            </a:extLst>
          </p:cNvPr>
          <p:cNvSpPr>
            <a:spLocks noGrp="1"/>
          </p:cNvSpPr>
          <p:nvPr>
            <p:ph type="pic" idx="1"/>
          </p:nvPr>
        </p:nvSpPr>
        <p:spPr>
          <a:xfrm>
            <a:off x="5183188" y="987425"/>
            <a:ext cx="6172200" cy="4934898"/>
          </a:xfrm>
        </p:spPr>
        <p:txBody>
          <a:bodyPr anchor="b">
            <a:normAutofit/>
          </a:bodyPr>
          <a:lstStyle>
            <a:lvl1pPr marL="0" indent="0" algn="ctr">
              <a:buNone/>
              <a:defRPr sz="13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176BB76-673A-42AA-810D-796158A9DABB}"/>
              </a:ext>
            </a:extLst>
          </p:cNvPr>
          <p:cNvSpPr>
            <a:spLocks noGrp="1"/>
          </p:cNvSpPr>
          <p:nvPr>
            <p:ph type="body" sz="half" idx="2" hasCustomPrompt="1"/>
          </p:nvPr>
        </p:nvSpPr>
        <p:spPr>
          <a:xfrm>
            <a:off x="839788" y="2057399"/>
            <a:ext cx="3932237" cy="3864923"/>
          </a:xfrm>
        </p:spPr>
        <p:txBody>
          <a:bodyPr>
            <a:normAutofit/>
          </a:bodyPr>
          <a:lstStyle>
            <a:lvl1pPr marL="0" indent="0">
              <a:buNone/>
              <a:defRPr sz="21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copy</a:t>
            </a:r>
          </a:p>
        </p:txBody>
      </p:sp>
    </p:spTree>
    <p:extLst>
      <p:ext uri="{BB962C8B-B14F-4D97-AF65-F5344CB8AC3E}">
        <p14:creationId xmlns:p14="http://schemas.microsoft.com/office/powerpoint/2010/main" val="410741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A8B5E1-A20A-40A6-ADD7-A6D96AA0B5D0}"/>
              </a:ext>
            </a:extLst>
          </p:cNvPr>
          <p:cNvSpPr/>
          <p:nvPr userDrawn="1"/>
        </p:nvSpPr>
        <p:spPr>
          <a:xfrm>
            <a:off x="0" y="6057258"/>
            <a:ext cx="12192000" cy="800741"/>
          </a:xfrm>
          <a:prstGeom prst="rect">
            <a:avLst/>
          </a:prstGeom>
          <a:solidFill>
            <a:srgbClr val="003DA5"/>
          </a:solidFill>
          <a:ln w="12700" cap="flat" cmpd="sng">
            <a:solidFill>
              <a:srgbClr val="31538F"/>
            </a:solid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a:solidFill>
                <a:schemeClr val="lt1"/>
              </a:solidFill>
              <a:latin typeface="Calibri"/>
              <a:ea typeface="Calibri"/>
              <a:cs typeface="Calibri"/>
              <a:sym typeface="Calibri"/>
            </a:endParaRPr>
          </a:p>
        </p:txBody>
      </p:sp>
      <p:sp>
        <p:nvSpPr>
          <p:cNvPr id="2" name="Title Placeholder 1">
            <a:extLst>
              <a:ext uri="{FF2B5EF4-FFF2-40B4-BE49-F238E27FC236}">
                <a16:creationId xmlns:a16="http://schemas.microsoft.com/office/drawing/2014/main" id="{45D674A9-8420-4BC9-958B-60904E1FD9BE}"/>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Title</a:t>
            </a:r>
          </a:p>
        </p:txBody>
      </p:sp>
      <p:sp>
        <p:nvSpPr>
          <p:cNvPr id="3" name="Text Placeholder 2">
            <a:extLst>
              <a:ext uri="{FF2B5EF4-FFF2-40B4-BE49-F238E27FC236}">
                <a16:creationId xmlns:a16="http://schemas.microsoft.com/office/drawing/2014/main" id="{3DCE9525-7613-44D5-9D3B-D9B1A513A491}"/>
              </a:ext>
            </a:extLst>
          </p:cNvPr>
          <p:cNvSpPr>
            <a:spLocks noGrp="1"/>
          </p:cNvSpPr>
          <p:nvPr>
            <p:ph type="body" idx="1"/>
          </p:nvPr>
        </p:nvSpPr>
        <p:spPr>
          <a:xfrm>
            <a:off x="838200" y="1825625"/>
            <a:ext cx="10515600" cy="4096698"/>
          </a:xfrm>
          <a:prstGeom prst="rect">
            <a:avLst/>
          </a:prstGeom>
        </p:spPr>
        <p:txBody>
          <a:bodyPr vert="horz" lIns="91440" tIns="45720" rIns="91440" bIns="45720" rtlCol="0">
            <a:normAutofit/>
          </a:bodyPr>
          <a:lstStyle/>
          <a:p>
            <a:pPr lvl="0"/>
            <a:r>
              <a:rPr lang="en-US"/>
              <a:t>Subtitle first level</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51CF4B9A-3089-4D6E-8866-D84E2050BDB2}"/>
              </a:ext>
            </a:extLst>
          </p:cNvPr>
          <p:cNvPicPr>
            <a:picLocks noChangeAspect="1"/>
          </p:cNvPicPr>
          <p:nvPr userDrawn="1"/>
        </p:nvPicPr>
        <p:blipFill>
          <a:blip r:embed="rId11"/>
          <a:stretch>
            <a:fillRect/>
          </a:stretch>
        </p:blipFill>
        <p:spPr>
          <a:xfrm>
            <a:off x="9415463" y="6057258"/>
            <a:ext cx="2776537" cy="820079"/>
          </a:xfrm>
          <a:prstGeom prst="rect">
            <a:avLst/>
          </a:prstGeom>
        </p:spPr>
      </p:pic>
      <p:sp>
        <p:nvSpPr>
          <p:cNvPr id="6" name="TextBox 5">
            <a:extLst>
              <a:ext uri="{FF2B5EF4-FFF2-40B4-BE49-F238E27FC236}">
                <a16:creationId xmlns:a16="http://schemas.microsoft.com/office/drawing/2014/main" id="{BA280D15-FD9D-46C3-AD11-3C7ED8EF0895}"/>
              </a:ext>
            </a:extLst>
          </p:cNvPr>
          <p:cNvSpPr txBox="1"/>
          <p:nvPr userDrawn="1"/>
        </p:nvSpPr>
        <p:spPr>
          <a:xfrm>
            <a:off x="218731" y="6303739"/>
            <a:ext cx="9196732" cy="307777"/>
          </a:xfrm>
          <a:prstGeom prst="rect">
            <a:avLst/>
          </a:prstGeom>
          <a:noFill/>
        </p:spPr>
        <p:txBody>
          <a:bodyPr wrap="square" rtlCol="0">
            <a:spAutoFit/>
          </a:bodyPr>
          <a:lstStyle/>
          <a:p>
            <a:r>
              <a:rPr lang="en-US" sz="1400" b="1">
                <a:solidFill>
                  <a:schemeClr val="bg1"/>
                </a:solidFill>
              </a:rPr>
              <a:t>7/23/2020      Department of Transportation      </a:t>
            </a:r>
            <a:fld id="{4EB2B51C-319E-4D77-ADF7-361A9C15B475}" type="slidenum">
              <a:rPr lang="en-US" sz="1400" b="1" smtClean="0">
                <a:solidFill>
                  <a:schemeClr val="bg1"/>
                </a:solidFill>
              </a:rPr>
              <a:pPr/>
              <a:t>‹#›</a:t>
            </a:fld>
            <a:endParaRPr lang="en-US" sz="1400" b="1">
              <a:solidFill>
                <a:schemeClr val="bg1"/>
              </a:solidFill>
            </a:endParaRPr>
          </a:p>
        </p:txBody>
      </p:sp>
    </p:spTree>
    <p:extLst>
      <p:ext uri="{BB962C8B-B14F-4D97-AF65-F5344CB8AC3E}">
        <p14:creationId xmlns:p14="http://schemas.microsoft.com/office/powerpoint/2010/main" val="653309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lvl1pPr algn="l" defTabSz="685800" rtl="0" eaLnBrk="1" latinLnBrk="0" hangingPunct="1">
        <a:lnSpc>
          <a:spcPct val="90000"/>
        </a:lnSpc>
        <a:spcBef>
          <a:spcPct val="0"/>
        </a:spcBef>
        <a:buNone/>
        <a:defRPr sz="4400" b="1" kern="1200">
          <a:solidFill>
            <a:schemeClr val="tx1">
              <a:lumMod val="50000"/>
            </a:schemeClr>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 Id="rId9"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of meeting title slide. Photo of an intersection in Seattle that streetcar tracks, a community painted crosswalk, and protected bike lane paint. ">
            <a:extLst>
              <a:ext uri="{FF2B5EF4-FFF2-40B4-BE49-F238E27FC236}">
                <a16:creationId xmlns:a16="http://schemas.microsoft.com/office/drawing/2014/main" id="{11B1627E-AAE5-5448-87B0-4381A3A005F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0" y="-27436"/>
            <a:ext cx="12192000" cy="6122257"/>
          </a:xfrm>
          <a:prstGeom prst="rect">
            <a:avLst/>
          </a:prstGeom>
        </p:spPr>
      </p:pic>
      <p:sp>
        <p:nvSpPr>
          <p:cNvPr id="8" name="Title 1">
            <a:extLst>
              <a:ext uri="{FF2B5EF4-FFF2-40B4-BE49-F238E27FC236}">
                <a16:creationId xmlns:a16="http://schemas.microsoft.com/office/drawing/2014/main" id="{B1959FC0-67C0-419F-9B62-8FFFDA0C2B4B}"/>
              </a:ext>
            </a:extLst>
          </p:cNvPr>
          <p:cNvSpPr>
            <a:spLocks noGrp="1"/>
          </p:cNvSpPr>
          <p:nvPr>
            <p:ph type="ctrTitle"/>
          </p:nvPr>
        </p:nvSpPr>
        <p:spPr>
          <a:xfrm>
            <a:off x="1524000" y="1710267"/>
            <a:ext cx="9144000" cy="1799695"/>
          </a:xfrm>
          <a:solidFill>
            <a:schemeClr val="bg1">
              <a:alpha val="50000"/>
            </a:schemeClr>
          </a:solidFill>
        </p:spPr>
        <p:txBody>
          <a:bodyPr>
            <a:normAutofit/>
          </a:bodyPr>
          <a:lstStyle/>
          <a:p>
            <a:r>
              <a:rPr lang="en-US" sz="6000"/>
              <a:t>Policy &amp; Operations Advisory Group</a:t>
            </a:r>
          </a:p>
        </p:txBody>
      </p:sp>
      <p:sp>
        <p:nvSpPr>
          <p:cNvPr id="6" name="Rectangle 5">
            <a:extLst>
              <a:ext uri="{FF2B5EF4-FFF2-40B4-BE49-F238E27FC236}">
                <a16:creationId xmlns:a16="http://schemas.microsoft.com/office/drawing/2014/main" id="{B3F65539-0726-4A02-B439-6FE3AF6CCC05}"/>
              </a:ext>
            </a:extLst>
          </p:cNvPr>
          <p:cNvSpPr/>
          <p:nvPr/>
        </p:nvSpPr>
        <p:spPr>
          <a:xfrm>
            <a:off x="0" y="6094821"/>
            <a:ext cx="6233019" cy="523220"/>
          </a:xfrm>
          <a:prstGeom prst="rect">
            <a:avLst/>
          </a:prstGeom>
        </p:spPr>
        <p:txBody>
          <a:bodyPr wrap="square" anchor="t">
            <a:spAutoFit/>
          </a:bodyPr>
          <a:lstStyle/>
          <a:p>
            <a:r>
              <a:rPr lang="en-US" sz="1400" b="1"/>
              <a:t>Policy &amp; Operations Advisory Group</a:t>
            </a:r>
          </a:p>
          <a:p>
            <a:r>
              <a:rPr lang="en-US" sz="1400" b="1"/>
              <a:t>Transportation Operations and Policy &amp; Planning Divisions</a:t>
            </a:r>
            <a:endParaRPr lang="en-US"/>
          </a:p>
        </p:txBody>
      </p:sp>
    </p:spTree>
    <p:extLst>
      <p:ext uri="{BB962C8B-B14F-4D97-AF65-F5344CB8AC3E}">
        <p14:creationId xmlns:p14="http://schemas.microsoft.com/office/powerpoint/2010/main" val="997397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erial photo of 12th Ave and Yesler Way intersection, including bike lanes and street car tracks running east-west along Yesler Way.">
            <a:extLst>
              <a:ext uri="{FF2B5EF4-FFF2-40B4-BE49-F238E27FC236}">
                <a16:creationId xmlns:a16="http://schemas.microsoft.com/office/drawing/2014/main" id="{5677376F-2131-47A3-A2FF-2A3CFF5B501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7" name="Title 1">
            <a:extLst>
              <a:ext uri="{FF2B5EF4-FFF2-40B4-BE49-F238E27FC236}">
                <a16:creationId xmlns:a16="http://schemas.microsoft.com/office/drawing/2014/main" id="{924A422F-E180-CE4B-B5B6-0BA360387E12}"/>
              </a:ext>
            </a:extLst>
          </p:cNvPr>
          <p:cNvSpPr>
            <a:spLocks noGrp="1"/>
          </p:cNvSpPr>
          <p:nvPr>
            <p:ph type="title"/>
          </p:nvPr>
        </p:nvSpPr>
        <p:spPr/>
        <p:txBody>
          <a:bodyPr>
            <a:normAutofit/>
          </a:bodyPr>
          <a:lstStyle/>
          <a:p>
            <a:r>
              <a:rPr lang="en-US" dirty="0">
                <a:ea typeface="Ebrima"/>
                <a:cs typeface="Ebrima"/>
              </a:rPr>
              <a:t>12</a:t>
            </a:r>
            <a:r>
              <a:rPr lang="en-US" baseline="30000" dirty="0">
                <a:ea typeface="Ebrima"/>
                <a:cs typeface="Ebrima"/>
              </a:rPr>
              <a:t>th</a:t>
            </a:r>
            <a:r>
              <a:rPr lang="en-US" dirty="0">
                <a:ea typeface="Ebrima"/>
                <a:cs typeface="Ebrima"/>
              </a:rPr>
              <a:t> Ave &amp; Yesler Way</a:t>
            </a:r>
          </a:p>
        </p:txBody>
      </p:sp>
      <p:sp>
        <p:nvSpPr>
          <p:cNvPr id="9" name="Content Placeholder 8">
            <a:extLst>
              <a:ext uri="{FF2B5EF4-FFF2-40B4-BE49-F238E27FC236}">
                <a16:creationId xmlns:a16="http://schemas.microsoft.com/office/drawing/2014/main" id="{051A17AD-C049-EB4D-80E3-02A96E5875E5}"/>
              </a:ext>
            </a:extLst>
          </p:cNvPr>
          <p:cNvSpPr>
            <a:spLocks noGrp="1"/>
          </p:cNvSpPr>
          <p:nvPr>
            <p:ph idx="1"/>
          </p:nvPr>
        </p:nvSpPr>
        <p:spPr/>
        <p:txBody>
          <a:bodyPr/>
          <a:lstStyle/>
          <a:p>
            <a:pPr marL="0" lvl="0" indent="0">
              <a:buNone/>
            </a:pPr>
            <a:r>
              <a:rPr lang="en-US" b="1" dirty="0"/>
              <a:t>Current conditions:</a:t>
            </a:r>
          </a:p>
          <a:p>
            <a:pPr lvl="0"/>
            <a:r>
              <a:rPr lang="en-US" dirty="0"/>
              <a:t>Two phases with permitted left-turns</a:t>
            </a:r>
          </a:p>
          <a:p>
            <a:pPr lvl="0"/>
            <a:r>
              <a:rPr lang="en-US" dirty="0"/>
              <a:t>Pedestrian recall</a:t>
            </a:r>
          </a:p>
          <a:p>
            <a:pPr lvl="0"/>
            <a:r>
              <a:rPr lang="en-US" dirty="0"/>
              <a:t>Bike lanes and streetcar on Yesler Way</a:t>
            </a:r>
          </a:p>
          <a:p>
            <a:pPr lvl="0"/>
            <a:r>
              <a:rPr lang="en-US" dirty="0"/>
              <a:t>Near an elementary school</a:t>
            </a:r>
          </a:p>
          <a:p>
            <a:pPr lvl="0"/>
            <a:r>
              <a:rPr lang="en-US" dirty="0"/>
              <a:t>High collision location</a:t>
            </a:r>
          </a:p>
          <a:p>
            <a:pPr lvl="0"/>
            <a:r>
              <a:rPr lang="en-US" dirty="0"/>
              <a:t>No space for left-turn pockets on Yesler Way</a:t>
            </a:r>
          </a:p>
          <a:p>
            <a:pPr lvl="0"/>
            <a:r>
              <a:rPr lang="en-US" dirty="0"/>
              <a:t>Streetcar and traffic in same lanes</a:t>
            </a:r>
          </a:p>
          <a:p>
            <a:pPr lvl="0"/>
            <a:r>
              <a:rPr lang="en-US" dirty="0"/>
              <a:t>Closely spaced signals</a:t>
            </a:r>
          </a:p>
          <a:p>
            <a:pPr marL="0" indent="0">
              <a:buNone/>
            </a:pPr>
            <a:endParaRPr lang="en-US" dirty="0"/>
          </a:p>
        </p:txBody>
      </p:sp>
    </p:spTree>
    <p:extLst>
      <p:ext uri="{BB962C8B-B14F-4D97-AF65-F5344CB8AC3E}">
        <p14:creationId xmlns:p14="http://schemas.microsoft.com/office/powerpoint/2010/main" val="1954690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E590B01-FFD8-4C82-89C4-AC09D52EB9AE}"/>
              </a:ext>
            </a:extLst>
          </p:cNvPr>
          <p:cNvSpPr txBox="1"/>
          <p:nvPr/>
        </p:nvSpPr>
        <p:spPr>
          <a:xfrm>
            <a:off x="5527792" y="1690690"/>
            <a:ext cx="3890455"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00"/>
              </a:spcAft>
            </a:pPr>
            <a:r>
              <a:rPr lang="en-US" sz="2400" dirty="0">
                <a:solidFill>
                  <a:schemeClr val="tx1">
                    <a:lumMod val="50000"/>
                  </a:schemeClr>
                </a:solidFill>
                <a:cs typeface="Calibri"/>
              </a:rPr>
              <a:t>1. Protect eastbound and westbound left-turns</a:t>
            </a:r>
          </a:p>
          <a:p>
            <a:pPr marL="342900" indent="-342900">
              <a:spcAft>
                <a:spcPts val="1200"/>
              </a:spcAft>
              <a:buFont typeface="Arial" panose="020B0604020202020204" pitchFamily="34" charset="0"/>
              <a:buChar char="•"/>
            </a:pPr>
            <a:endParaRPr lang="en-US" sz="2400" dirty="0">
              <a:solidFill>
                <a:schemeClr val="tx1">
                  <a:lumMod val="50000"/>
                </a:schemeClr>
              </a:solidFill>
              <a:cs typeface="Calibri"/>
            </a:endParaRPr>
          </a:p>
          <a:p>
            <a:pPr>
              <a:spcAft>
                <a:spcPts val="1200"/>
              </a:spcAft>
            </a:pPr>
            <a:r>
              <a:rPr lang="en-US" sz="2400" dirty="0">
                <a:solidFill>
                  <a:schemeClr val="tx1">
                    <a:lumMod val="50000"/>
                  </a:schemeClr>
                </a:solidFill>
                <a:cs typeface="Calibri"/>
              </a:rPr>
              <a:t>2. Maintain permissive left-turn phase and install leading pedestrian and bike intervals</a:t>
            </a:r>
          </a:p>
          <a:p>
            <a:pPr>
              <a:spcAft>
                <a:spcPts val="1200"/>
              </a:spcAft>
            </a:pPr>
            <a:endParaRPr lang="en-US" sz="2400" dirty="0">
              <a:solidFill>
                <a:schemeClr val="tx1">
                  <a:lumMod val="50000"/>
                </a:schemeClr>
              </a:solidFill>
              <a:cs typeface="Calibri"/>
            </a:endParaRPr>
          </a:p>
          <a:p>
            <a:pPr>
              <a:spcAft>
                <a:spcPts val="1200"/>
              </a:spcAft>
            </a:pPr>
            <a:r>
              <a:rPr lang="en-US" sz="2400" dirty="0">
                <a:solidFill>
                  <a:schemeClr val="tx1">
                    <a:lumMod val="50000"/>
                  </a:schemeClr>
                </a:solidFill>
                <a:cs typeface="Calibri"/>
              </a:rPr>
              <a:t>3. Restrict eastbound and westbound left-turns</a:t>
            </a:r>
          </a:p>
        </p:txBody>
      </p:sp>
      <p:pic>
        <p:nvPicPr>
          <p:cNvPr id="5" name="Picture 12" descr="Depiction of what a traffic signal looks like with a protected left turn. Includes a two Red-Yellow-Green traffic signals; the signal on the left also includes a protected left green light. ">
            <a:extLst>
              <a:ext uri="{FF2B5EF4-FFF2-40B4-BE49-F238E27FC236}">
                <a16:creationId xmlns:a16="http://schemas.microsoft.com/office/drawing/2014/main" id="{550631F1-991D-46ED-8B66-A4A17A003B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3778" b="-775"/>
          <a:stretch/>
        </p:blipFill>
        <p:spPr>
          <a:xfrm>
            <a:off x="9405497" y="1603221"/>
            <a:ext cx="2360941" cy="1232552"/>
          </a:xfrm>
          <a:prstGeom prst="rect">
            <a:avLst/>
          </a:prstGeom>
        </p:spPr>
      </p:pic>
      <p:pic>
        <p:nvPicPr>
          <p:cNvPr id="14" name="Picture 14" descr="Depiction of what a traffic signal looks. Includes a two Red-Yellow-Green traffic signals; a leading pedestrian light, and a leading bike interval light. ">
            <a:extLst>
              <a:ext uri="{FF2B5EF4-FFF2-40B4-BE49-F238E27FC236}">
                <a16:creationId xmlns:a16="http://schemas.microsoft.com/office/drawing/2014/main" id="{1E984B50-47B7-4240-A005-8C60BEC96B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66316" y="3209929"/>
            <a:ext cx="1872305" cy="1040822"/>
          </a:xfrm>
          <a:prstGeom prst="rect">
            <a:avLst/>
          </a:prstGeom>
        </p:spPr>
      </p:pic>
      <p:pic>
        <p:nvPicPr>
          <p:cNvPr id="16" name="Picture 16" descr="Depiction of what a traffic signal looks. Includes a two Red-Yellow-Green traffic signals; a leading pedestrian light, and a leading bike interval light. ">
            <a:extLst>
              <a:ext uri="{FF2B5EF4-FFF2-40B4-BE49-F238E27FC236}">
                <a16:creationId xmlns:a16="http://schemas.microsoft.com/office/drawing/2014/main" id="{05E4D6D0-0AA3-4490-BBBC-1A82E139CAD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1258982" y="3924947"/>
            <a:ext cx="762000" cy="628650"/>
          </a:xfrm>
          <a:prstGeom prst="rect">
            <a:avLst/>
          </a:prstGeom>
        </p:spPr>
      </p:pic>
      <p:pic>
        <p:nvPicPr>
          <p:cNvPr id="17" name="Picture 17" descr="Depiction of what a traffic signal looks. Includes a two Red-Yellow-Green traffic signals; a leading pedestrian light, and a leading bike interval light. ">
            <a:extLst>
              <a:ext uri="{FF2B5EF4-FFF2-40B4-BE49-F238E27FC236}">
                <a16:creationId xmlns:a16="http://schemas.microsoft.com/office/drawing/2014/main" id="{2EFA3271-D717-4E59-8337-607903589E8A}"/>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11353800" y="2833999"/>
            <a:ext cx="572365" cy="1040822"/>
          </a:xfrm>
          <a:prstGeom prst="rect">
            <a:avLst/>
          </a:prstGeom>
        </p:spPr>
      </p:pic>
      <p:pic>
        <p:nvPicPr>
          <p:cNvPr id="19" name="Picture 19" descr="Depiction of a traffic sign indicating no left turns allowed.">
            <a:extLst>
              <a:ext uri="{FF2B5EF4-FFF2-40B4-BE49-F238E27FC236}">
                <a16:creationId xmlns:a16="http://schemas.microsoft.com/office/drawing/2014/main" id="{7F96FD8C-C600-4EBF-82AF-D4E074D17D9F}"/>
              </a:ext>
            </a:extLst>
          </p:cNvPr>
          <p:cNvPicPr>
            <a:picLocks noChangeAspect="1"/>
          </p:cNvPicPr>
          <p:nvPr/>
        </p:nvPicPr>
        <p:blipFill>
          <a:blip r:embed="rId8"/>
          <a:stretch>
            <a:fillRect/>
          </a:stretch>
        </p:blipFill>
        <p:spPr>
          <a:xfrm>
            <a:off x="10120279" y="4705914"/>
            <a:ext cx="1287429" cy="1268021"/>
          </a:xfrm>
          <a:prstGeom prst="rect">
            <a:avLst/>
          </a:prstGeom>
        </p:spPr>
      </p:pic>
      <p:sp>
        <p:nvSpPr>
          <p:cNvPr id="7" name="TextBox 6">
            <a:extLst>
              <a:ext uri="{FF2B5EF4-FFF2-40B4-BE49-F238E27FC236}">
                <a16:creationId xmlns:a16="http://schemas.microsoft.com/office/drawing/2014/main" id="{A1A58B68-63DE-486E-8DF8-BDF6D29B3405}"/>
              </a:ext>
            </a:extLst>
          </p:cNvPr>
          <p:cNvSpPr txBox="1"/>
          <p:nvPr/>
        </p:nvSpPr>
        <p:spPr>
          <a:xfrm>
            <a:off x="838200" y="1269361"/>
            <a:ext cx="562451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1F52"/>
                </a:solidFill>
                <a:latin typeface="Seattle"/>
              </a:rPr>
              <a:t>Potential signal operation:</a:t>
            </a:r>
            <a:r>
              <a:rPr lang="en-US" sz="2400" dirty="0">
                <a:latin typeface="Seattle"/>
              </a:rPr>
              <a:t>​</a:t>
            </a:r>
            <a:endParaRPr lang="en-US" sz="2400" dirty="0"/>
          </a:p>
        </p:txBody>
      </p:sp>
      <p:pic>
        <p:nvPicPr>
          <p:cNvPr id="12" name="Picture 11" descr="Photo of the roadway of the intersection of 12th Ave and Yesler Way looking west. It shows painted bike lanes and turn boxes. ">
            <a:extLst>
              <a:ext uri="{FF2B5EF4-FFF2-40B4-BE49-F238E27FC236}">
                <a16:creationId xmlns:a16="http://schemas.microsoft.com/office/drawing/2014/main" id="{2506BC64-31D6-4D1D-BA95-F0C33240049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32657" y="2005701"/>
            <a:ext cx="4435408" cy="3334223"/>
          </a:xfrm>
          <a:prstGeom prst="rect">
            <a:avLst/>
          </a:prstGeom>
          <a:ln>
            <a:noFill/>
          </a:ln>
          <a:effectLst/>
        </p:spPr>
      </p:pic>
      <p:sp>
        <p:nvSpPr>
          <p:cNvPr id="18" name="Title 1">
            <a:extLst>
              <a:ext uri="{FF2B5EF4-FFF2-40B4-BE49-F238E27FC236}">
                <a16:creationId xmlns:a16="http://schemas.microsoft.com/office/drawing/2014/main" id="{27AFECE6-3750-164D-965E-BF6618455225}"/>
              </a:ext>
            </a:extLst>
          </p:cNvPr>
          <p:cNvSpPr txBox="1">
            <a:spLocks/>
          </p:cNvSpPr>
          <p:nvPr/>
        </p:nvSpPr>
        <p:spPr>
          <a:xfrm>
            <a:off x="838200" y="365127"/>
            <a:ext cx="105156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400" b="1" kern="1200">
                <a:solidFill>
                  <a:schemeClr val="tx1">
                    <a:lumMod val="50000"/>
                  </a:schemeClr>
                </a:solidFill>
                <a:latin typeface="+mj-lt"/>
                <a:ea typeface="+mj-ea"/>
                <a:cs typeface="+mj-cs"/>
              </a:defRPr>
            </a:lvl1pPr>
          </a:lstStyle>
          <a:p>
            <a:r>
              <a:rPr lang="en-US" dirty="0">
                <a:ea typeface="Ebrima"/>
                <a:cs typeface="Ebrima"/>
              </a:rPr>
              <a:t>12</a:t>
            </a:r>
            <a:r>
              <a:rPr lang="en-US" baseline="30000" dirty="0">
                <a:ea typeface="Ebrima"/>
                <a:cs typeface="Ebrima"/>
              </a:rPr>
              <a:t>th</a:t>
            </a:r>
            <a:r>
              <a:rPr lang="en-US" dirty="0">
                <a:ea typeface="Ebrima"/>
                <a:cs typeface="Ebrima"/>
              </a:rPr>
              <a:t> Ave &amp; Yesler Way</a:t>
            </a:r>
          </a:p>
        </p:txBody>
      </p:sp>
    </p:spTree>
    <p:extLst>
      <p:ext uri="{BB962C8B-B14F-4D97-AF65-F5344CB8AC3E}">
        <p14:creationId xmlns:p14="http://schemas.microsoft.com/office/powerpoint/2010/main" val="512898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DE7E378-2862-4C41-940B-AC529E5D5A76}"/>
              </a:ext>
            </a:extLst>
          </p:cNvPr>
          <p:cNvGraphicFramePr>
            <a:graphicFrameLocks noGrp="1"/>
          </p:cNvGraphicFramePr>
          <p:nvPr>
            <p:extLst>
              <p:ext uri="{D42A27DB-BD31-4B8C-83A1-F6EECF244321}">
                <p14:modId xmlns:p14="http://schemas.microsoft.com/office/powerpoint/2010/main" val="400892309"/>
              </p:ext>
            </p:extLst>
          </p:nvPr>
        </p:nvGraphicFramePr>
        <p:xfrm>
          <a:off x="838200" y="1447800"/>
          <a:ext cx="10312401" cy="4429803"/>
        </p:xfrm>
        <a:graphic>
          <a:graphicData uri="http://schemas.openxmlformats.org/drawingml/2006/table">
            <a:tbl>
              <a:tblPr firstRow="1" firstCol="1" bandRow="1">
                <a:tableStyleId>{073A0DAA-6AF3-43AB-8588-CEC1D06C72B9}</a:tableStyleId>
              </a:tblPr>
              <a:tblGrid>
                <a:gridCol w="1825181">
                  <a:extLst>
                    <a:ext uri="{9D8B030D-6E8A-4147-A177-3AD203B41FA5}">
                      <a16:colId xmlns:a16="http://schemas.microsoft.com/office/drawing/2014/main" val="2239792520"/>
                    </a:ext>
                  </a:extLst>
                </a:gridCol>
                <a:gridCol w="2746833">
                  <a:extLst>
                    <a:ext uri="{9D8B030D-6E8A-4147-A177-3AD203B41FA5}">
                      <a16:colId xmlns:a16="http://schemas.microsoft.com/office/drawing/2014/main" val="1811209409"/>
                    </a:ext>
                  </a:extLst>
                </a:gridCol>
                <a:gridCol w="2783229">
                  <a:extLst>
                    <a:ext uri="{9D8B030D-6E8A-4147-A177-3AD203B41FA5}">
                      <a16:colId xmlns:a16="http://schemas.microsoft.com/office/drawing/2014/main" val="344807591"/>
                    </a:ext>
                  </a:extLst>
                </a:gridCol>
                <a:gridCol w="2957158">
                  <a:extLst>
                    <a:ext uri="{9D8B030D-6E8A-4147-A177-3AD203B41FA5}">
                      <a16:colId xmlns:a16="http://schemas.microsoft.com/office/drawing/2014/main" val="3289402115"/>
                    </a:ext>
                  </a:extLst>
                </a:gridCol>
              </a:tblGrid>
              <a:tr h="718355">
                <a:tc>
                  <a:txBody>
                    <a:bodyPr/>
                    <a:lstStyle/>
                    <a:p>
                      <a:pPr marL="0" marR="0">
                        <a:lnSpc>
                          <a:spcPct val="115000"/>
                        </a:lnSpc>
                        <a:spcBef>
                          <a:spcPts val="0"/>
                        </a:spcBef>
                        <a:spcAft>
                          <a:spcPts val="0"/>
                        </a:spcAft>
                      </a:pPr>
                      <a:r>
                        <a:rPr lang="en-US" sz="1800" dirty="0">
                          <a:effectLst/>
                        </a:rPr>
                        <a:t>Trade-offs (from existing)</a:t>
                      </a:r>
                    </a:p>
                  </a:txBody>
                  <a:tcPr marL="68580" marR="68580" marT="0" marB="0" anchor="ctr"/>
                </a:tc>
                <a:tc>
                  <a:txBody>
                    <a:bodyPr/>
                    <a:lstStyle/>
                    <a:p>
                      <a:pPr marL="0" marR="0" algn="ctr">
                        <a:lnSpc>
                          <a:spcPct val="115000"/>
                        </a:lnSpc>
                        <a:spcBef>
                          <a:spcPts val="0"/>
                        </a:spcBef>
                        <a:spcAft>
                          <a:spcPts val="0"/>
                        </a:spcAft>
                      </a:pPr>
                      <a:r>
                        <a:rPr lang="en-US" sz="1800" dirty="0">
                          <a:effectLst/>
                        </a:rPr>
                        <a:t>Protected left-turns</a:t>
                      </a:r>
                      <a:endParaRPr lang="en-US" sz="1800" dirty="0">
                        <a:solidFill>
                          <a:srgbClr val="000000"/>
                        </a:solidFill>
                        <a:effectLst/>
                        <a:latin typeface="Calibri"/>
                        <a:ea typeface="Calibri" panose="020F0502020204030204" pitchFamily="34" charset="0"/>
                        <a:cs typeface="Arial"/>
                      </a:endParaRPr>
                    </a:p>
                  </a:txBody>
                  <a:tcPr marL="68580" marR="68580" marT="0" marB="0" anchor="ctr"/>
                </a:tc>
                <a:tc>
                  <a:txBody>
                    <a:bodyPr/>
                    <a:lstStyle/>
                    <a:p>
                      <a:pPr marL="0" marR="0" lvl="0" algn="ctr">
                        <a:lnSpc>
                          <a:spcPct val="114999"/>
                        </a:lnSpc>
                        <a:spcBef>
                          <a:spcPts val="0"/>
                        </a:spcBef>
                        <a:spcAft>
                          <a:spcPts val="0"/>
                        </a:spcAft>
                        <a:buNone/>
                      </a:pPr>
                      <a:r>
                        <a:rPr lang="en-US" sz="1800" dirty="0">
                          <a:effectLst/>
                        </a:rPr>
                        <a:t>Leading bike and pedestrian interval</a:t>
                      </a:r>
                      <a:endParaRPr lang="en-US" sz="1800" dirty="0"/>
                    </a:p>
                  </a:txBody>
                  <a:tcPr marL="68580" marR="68580" marT="0" marB="0" anchor="ctr"/>
                </a:tc>
                <a:tc>
                  <a:txBody>
                    <a:bodyPr/>
                    <a:lstStyle/>
                    <a:p>
                      <a:pPr marL="0" lvl="0" algn="ctr">
                        <a:lnSpc>
                          <a:spcPct val="114999"/>
                        </a:lnSpc>
                        <a:spcBef>
                          <a:spcPts val="0"/>
                        </a:spcBef>
                        <a:spcAft>
                          <a:spcPts val="0"/>
                        </a:spcAft>
                        <a:buNone/>
                      </a:pPr>
                      <a:r>
                        <a:rPr lang="en-US" sz="1800" dirty="0">
                          <a:effectLst/>
                        </a:rPr>
                        <a:t>Restrict left-turns</a:t>
                      </a:r>
                    </a:p>
                  </a:txBody>
                  <a:tcPr marL="68580" marR="68580" marT="0" marB="0" anchor="ctr"/>
                </a:tc>
                <a:extLst>
                  <a:ext uri="{0D108BD9-81ED-4DB2-BD59-A6C34878D82A}">
                    <a16:rowId xmlns:a16="http://schemas.microsoft.com/office/drawing/2014/main" val="2790815590"/>
                  </a:ext>
                </a:extLst>
              </a:tr>
              <a:tr h="927862">
                <a:tc>
                  <a:txBody>
                    <a:bodyPr/>
                    <a:lstStyle/>
                    <a:p>
                      <a:pPr marL="0" marR="0" lvl="0">
                        <a:lnSpc>
                          <a:spcPct val="114999"/>
                        </a:lnSpc>
                        <a:spcBef>
                          <a:spcPts val="0"/>
                        </a:spcBef>
                        <a:spcAft>
                          <a:spcPts val="0"/>
                        </a:spcAft>
                        <a:buNone/>
                      </a:pPr>
                      <a:r>
                        <a:rPr lang="en-US" sz="1800" dirty="0">
                          <a:effectLst/>
                        </a:rPr>
                        <a:t>Transit delay</a:t>
                      </a:r>
                    </a:p>
                  </a:txBody>
                  <a:tcPr marL="68580" marR="68580" marT="0" marB="0" anchor="ctr"/>
                </a:tc>
                <a:tc>
                  <a:txBody>
                    <a:bodyPr/>
                    <a:lstStyle/>
                    <a:p>
                      <a:pPr marL="0" marR="0" lvl="0" indent="0">
                        <a:lnSpc>
                          <a:spcPct val="115000"/>
                        </a:lnSpc>
                        <a:spcBef>
                          <a:spcPts val="0"/>
                        </a:spcBef>
                        <a:spcAft>
                          <a:spcPts val="0"/>
                        </a:spcAft>
                        <a:buNone/>
                      </a:pPr>
                      <a:r>
                        <a:rPr lang="en-US" sz="1800" dirty="0">
                          <a:effectLst/>
                        </a:rPr>
                        <a:t>Increased</a:t>
                      </a:r>
                    </a:p>
                    <a:p>
                      <a:pPr marL="0" marR="0" lvl="0" indent="0">
                        <a:lnSpc>
                          <a:spcPct val="114999"/>
                        </a:lnSpc>
                        <a:spcBef>
                          <a:spcPts val="0"/>
                        </a:spcBef>
                        <a:spcAft>
                          <a:spcPts val="0"/>
                        </a:spcAft>
                        <a:buNone/>
                      </a:pPr>
                      <a:r>
                        <a:rPr lang="en-US" sz="1800" dirty="0">
                          <a:effectLst/>
                        </a:rPr>
                        <a:t>~50 sec per cycle</a:t>
                      </a:r>
                    </a:p>
                  </a:txBody>
                  <a:tcPr marL="68580" marR="68580" marT="0" marB="0" anchor="ctr"/>
                </a:tc>
                <a:tc>
                  <a:txBody>
                    <a:bodyPr/>
                    <a:lstStyle/>
                    <a:p>
                      <a:pPr marL="0" marR="0" lvl="0" indent="0">
                        <a:lnSpc>
                          <a:spcPct val="115000"/>
                        </a:lnSpc>
                        <a:spcBef>
                          <a:spcPts val="0"/>
                        </a:spcBef>
                        <a:spcAft>
                          <a:spcPts val="0"/>
                        </a:spcAft>
                        <a:buNone/>
                      </a:pPr>
                      <a:r>
                        <a:rPr lang="en-US" sz="1800">
                          <a:effectLst/>
                        </a:rPr>
                        <a:t>Slightly Increase</a:t>
                      </a:r>
                    </a:p>
                    <a:p>
                      <a:pPr marL="0" marR="0" lvl="0" indent="0">
                        <a:lnSpc>
                          <a:spcPct val="114999"/>
                        </a:lnSpc>
                        <a:spcBef>
                          <a:spcPts val="0"/>
                        </a:spcBef>
                        <a:spcAft>
                          <a:spcPts val="0"/>
                        </a:spcAft>
                        <a:buNone/>
                      </a:pPr>
                      <a:r>
                        <a:rPr lang="en-US" sz="1800">
                          <a:effectLst/>
                        </a:rPr>
                        <a:t>~5 sec per cycle</a:t>
                      </a:r>
                    </a:p>
                  </a:txBody>
                  <a:tcPr marL="68580" marR="68580" marT="0" marB="0" anchor="ctr"/>
                </a:tc>
                <a:tc>
                  <a:txBody>
                    <a:bodyPr/>
                    <a:lstStyle/>
                    <a:p>
                      <a:pPr marL="0" lvl="0" indent="0">
                        <a:lnSpc>
                          <a:spcPct val="114999"/>
                        </a:lnSpc>
                        <a:spcBef>
                          <a:spcPts val="0"/>
                        </a:spcBef>
                        <a:spcAft>
                          <a:spcPts val="0"/>
                        </a:spcAft>
                        <a:buNone/>
                      </a:pPr>
                      <a:r>
                        <a:rPr lang="en-US" sz="1800">
                          <a:effectLst/>
                        </a:rPr>
                        <a:t>Reduced</a:t>
                      </a:r>
                    </a:p>
                    <a:p>
                      <a:pPr marL="0" lvl="0" indent="0">
                        <a:lnSpc>
                          <a:spcPct val="114999"/>
                        </a:lnSpc>
                        <a:spcBef>
                          <a:spcPts val="0"/>
                        </a:spcBef>
                        <a:spcAft>
                          <a:spcPts val="0"/>
                        </a:spcAft>
                        <a:buNone/>
                      </a:pPr>
                      <a:r>
                        <a:rPr lang="en-US" sz="1800">
                          <a:effectLst/>
                        </a:rPr>
                        <a:t>~15 sec per cycle</a:t>
                      </a:r>
                    </a:p>
                  </a:txBody>
                  <a:tcPr marL="68580" marR="68580" marT="0" marB="0" anchor="ctr"/>
                </a:tc>
                <a:extLst>
                  <a:ext uri="{0D108BD9-81ED-4DB2-BD59-A6C34878D82A}">
                    <a16:rowId xmlns:a16="http://schemas.microsoft.com/office/drawing/2014/main" val="1874848957"/>
                  </a:ext>
                </a:extLst>
              </a:tr>
              <a:tr h="927862">
                <a:tc>
                  <a:txBody>
                    <a:bodyPr/>
                    <a:lstStyle/>
                    <a:p>
                      <a:pPr marL="0" lvl="0">
                        <a:lnSpc>
                          <a:spcPct val="114999"/>
                        </a:lnSpc>
                        <a:spcBef>
                          <a:spcPts val="0"/>
                        </a:spcBef>
                        <a:spcAft>
                          <a:spcPts val="0"/>
                        </a:spcAft>
                        <a:buNone/>
                      </a:pPr>
                      <a:r>
                        <a:rPr lang="en-US" sz="1800">
                          <a:effectLst/>
                        </a:rPr>
                        <a:t>Pedestrian &amp; bike delay</a:t>
                      </a:r>
                      <a:endParaRPr lang="en-US" sz="1800"/>
                    </a:p>
                  </a:txBody>
                  <a:tcPr marL="68580" marR="68580" marT="0" marB="0" anchor="ctr"/>
                </a:tc>
                <a:tc>
                  <a:txBody>
                    <a:bodyPr/>
                    <a:lstStyle/>
                    <a:p>
                      <a:pPr marL="0" lvl="0" indent="0">
                        <a:lnSpc>
                          <a:spcPct val="114999"/>
                        </a:lnSpc>
                        <a:spcBef>
                          <a:spcPts val="0"/>
                        </a:spcBef>
                        <a:spcAft>
                          <a:spcPts val="0"/>
                        </a:spcAft>
                        <a:buNone/>
                      </a:pPr>
                      <a:r>
                        <a:rPr lang="en-US" sz="1800" dirty="0">
                          <a:effectLst/>
                        </a:rPr>
                        <a:t>Increased</a:t>
                      </a:r>
                    </a:p>
                    <a:p>
                      <a:pPr marL="0" lvl="0" indent="0">
                        <a:lnSpc>
                          <a:spcPct val="114999"/>
                        </a:lnSpc>
                        <a:spcBef>
                          <a:spcPts val="0"/>
                        </a:spcBef>
                        <a:spcAft>
                          <a:spcPts val="0"/>
                        </a:spcAft>
                        <a:buNone/>
                      </a:pPr>
                      <a:r>
                        <a:rPr lang="en-US" sz="1800" dirty="0">
                          <a:effectLst/>
                        </a:rPr>
                        <a:t>~30 - 40 sec per cycle</a:t>
                      </a:r>
                    </a:p>
                  </a:txBody>
                  <a:tcPr marL="68580" marR="68580" marT="0" marB="0" anchor="ctr"/>
                </a:tc>
                <a:tc>
                  <a:txBody>
                    <a:bodyPr/>
                    <a:lstStyle/>
                    <a:p>
                      <a:pPr marL="0" lvl="0" indent="0">
                        <a:lnSpc>
                          <a:spcPct val="114999"/>
                        </a:lnSpc>
                        <a:spcBef>
                          <a:spcPts val="0"/>
                        </a:spcBef>
                        <a:spcAft>
                          <a:spcPts val="0"/>
                        </a:spcAft>
                        <a:buNone/>
                      </a:pPr>
                      <a:r>
                        <a:rPr lang="en-US" sz="1800">
                          <a:effectLst/>
                        </a:rPr>
                        <a:t>Maintained</a:t>
                      </a:r>
                    </a:p>
                  </a:txBody>
                  <a:tcPr marL="68580" marR="68580" marT="0" marB="0" anchor="ctr"/>
                </a:tc>
                <a:tc>
                  <a:txBody>
                    <a:bodyPr/>
                    <a:lstStyle/>
                    <a:p>
                      <a:pPr marL="0" lvl="0" indent="0">
                        <a:lnSpc>
                          <a:spcPct val="114999"/>
                        </a:lnSpc>
                        <a:spcBef>
                          <a:spcPts val="0"/>
                        </a:spcBef>
                        <a:spcAft>
                          <a:spcPts val="0"/>
                        </a:spcAft>
                        <a:buNone/>
                      </a:pPr>
                      <a:r>
                        <a:rPr lang="en-US" sz="1800" u="none" strike="noStrike" noProof="0">
                          <a:effectLst/>
                        </a:rPr>
                        <a:t>Maintained</a:t>
                      </a:r>
                      <a:endParaRPr lang="en-US" sz="1800" b="0" i="0" u="none" strike="noStrike" noProof="0">
                        <a:effectLst/>
                        <a:latin typeface="Calibri"/>
                      </a:endParaRPr>
                    </a:p>
                  </a:txBody>
                  <a:tcPr marL="68580" marR="68580" marT="0" marB="0" anchor="ctr"/>
                </a:tc>
                <a:extLst>
                  <a:ext uri="{0D108BD9-81ED-4DB2-BD59-A6C34878D82A}">
                    <a16:rowId xmlns:a16="http://schemas.microsoft.com/office/drawing/2014/main" val="161179371"/>
                  </a:ext>
                </a:extLst>
              </a:tr>
              <a:tr h="927862">
                <a:tc>
                  <a:txBody>
                    <a:bodyPr/>
                    <a:lstStyle/>
                    <a:p>
                      <a:pPr marL="0" marR="0" lvl="0">
                        <a:lnSpc>
                          <a:spcPct val="114999"/>
                        </a:lnSpc>
                        <a:spcBef>
                          <a:spcPts val="0"/>
                        </a:spcBef>
                        <a:spcAft>
                          <a:spcPts val="0"/>
                        </a:spcAft>
                        <a:buNone/>
                      </a:pPr>
                      <a:r>
                        <a:rPr lang="en-US" sz="1800">
                          <a:effectLst/>
                        </a:rPr>
                        <a:t>Conflicts</a:t>
                      </a:r>
                      <a:endParaRPr lang="en-US" sz="1800"/>
                    </a:p>
                  </a:txBody>
                  <a:tcPr marL="68580" marR="68580" marT="0" marB="0" anchor="ctr"/>
                </a:tc>
                <a:tc>
                  <a:txBody>
                    <a:bodyPr/>
                    <a:lstStyle/>
                    <a:p>
                      <a:pPr marL="0" marR="0" lvl="0" indent="0">
                        <a:lnSpc>
                          <a:spcPct val="114999"/>
                        </a:lnSpc>
                        <a:spcBef>
                          <a:spcPts val="0"/>
                        </a:spcBef>
                        <a:spcAft>
                          <a:spcPts val="0"/>
                        </a:spcAft>
                        <a:buNone/>
                      </a:pPr>
                      <a:r>
                        <a:rPr lang="en-US" sz="1800" dirty="0">
                          <a:effectLst/>
                        </a:rPr>
                        <a:t>Reduced</a:t>
                      </a:r>
                    </a:p>
                    <a:p>
                      <a:pPr marL="0" marR="0" lvl="0" indent="0">
                        <a:lnSpc>
                          <a:spcPct val="114999"/>
                        </a:lnSpc>
                        <a:spcBef>
                          <a:spcPts val="0"/>
                        </a:spcBef>
                        <a:spcAft>
                          <a:spcPts val="0"/>
                        </a:spcAft>
                        <a:buNone/>
                      </a:pPr>
                      <a:r>
                        <a:rPr lang="en-US" sz="1800" dirty="0">
                          <a:effectLst/>
                        </a:rPr>
                        <a:t>(No EB/WB  left turn conflicts)</a:t>
                      </a:r>
                    </a:p>
                  </a:txBody>
                  <a:tcPr marL="68580" marR="68580" marT="0" marB="0" anchor="ctr"/>
                </a:tc>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en-US" sz="1800" dirty="0">
                          <a:effectLst/>
                        </a:rPr>
                        <a:t>Slightly Reduced </a:t>
                      </a:r>
                    </a:p>
                    <a:p>
                      <a:pPr marL="0" marR="0" lvl="0" indent="0">
                        <a:lnSpc>
                          <a:spcPct val="115000"/>
                        </a:lnSpc>
                        <a:spcBef>
                          <a:spcPts val="0"/>
                        </a:spcBef>
                        <a:spcAft>
                          <a:spcPts val="0"/>
                        </a:spcAft>
                        <a:buNone/>
                      </a:pPr>
                      <a:r>
                        <a:rPr lang="en-US" sz="1800" dirty="0">
                          <a:effectLst/>
                        </a:rPr>
                        <a:t>(peds and bikes get a head start)</a:t>
                      </a:r>
                    </a:p>
                  </a:txBody>
                  <a:tcPr marL="68580" marR="68580" marT="0" marB="0" anchor="ctr"/>
                </a:tc>
                <a:tc>
                  <a:txBody>
                    <a:bodyPr/>
                    <a:lstStyle/>
                    <a:p>
                      <a:pPr marL="0" lvl="0" indent="0">
                        <a:lnSpc>
                          <a:spcPct val="114999"/>
                        </a:lnSpc>
                        <a:spcBef>
                          <a:spcPts val="0"/>
                        </a:spcBef>
                        <a:spcAft>
                          <a:spcPts val="0"/>
                        </a:spcAft>
                        <a:buNone/>
                      </a:pPr>
                      <a:r>
                        <a:rPr lang="en-US" sz="1800">
                          <a:effectLst/>
                        </a:rPr>
                        <a:t>Reduced</a:t>
                      </a:r>
                    </a:p>
                    <a:p>
                      <a:pPr marL="0" lvl="0" indent="0">
                        <a:lnSpc>
                          <a:spcPct val="114999"/>
                        </a:lnSpc>
                        <a:spcBef>
                          <a:spcPts val="0"/>
                        </a:spcBef>
                        <a:spcAft>
                          <a:spcPts val="0"/>
                        </a:spcAft>
                        <a:buNone/>
                      </a:pPr>
                      <a:r>
                        <a:rPr lang="en-US" sz="1800" u="none" strike="noStrike" noProof="0">
                          <a:effectLst/>
                        </a:rPr>
                        <a:t>(No EB/WB left-turn conflicts)</a:t>
                      </a:r>
                      <a:endParaRPr lang="en-US" sz="1800"/>
                    </a:p>
                  </a:txBody>
                  <a:tcPr marL="68580" marR="68580" marT="0" marB="0" anchor="ctr"/>
                </a:tc>
                <a:extLst>
                  <a:ext uri="{0D108BD9-81ED-4DB2-BD59-A6C34878D82A}">
                    <a16:rowId xmlns:a16="http://schemas.microsoft.com/office/drawing/2014/main" val="688765793"/>
                  </a:ext>
                </a:extLst>
              </a:tr>
              <a:tr h="927862">
                <a:tc>
                  <a:txBody>
                    <a:bodyPr/>
                    <a:lstStyle/>
                    <a:p>
                      <a:pPr marL="0" lvl="0">
                        <a:lnSpc>
                          <a:spcPct val="114999"/>
                        </a:lnSpc>
                        <a:spcBef>
                          <a:spcPts val="0"/>
                        </a:spcBef>
                        <a:spcAft>
                          <a:spcPts val="0"/>
                        </a:spcAft>
                        <a:buNone/>
                      </a:pPr>
                      <a:r>
                        <a:rPr lang="en-US" sz="1800" dirty="0">
                          <a:effectLst/>
                        </a:rPr>
                        <a:t>Vehicle access</a:t>
                      </a:r>
                      <a:endParaRPr lang="en-US" sz="1800" dirty="0"/>
                    </a:p>
                  </a:txBody>
                  <a:tcPr marL="68580" marR="68580" marT="0" marB="0" anchor="ctr"/>
                </a:tc>
                <a:tc>
                  <a:txBody>
                    <a:bodyPr/>
                    <a:lstStyle/>
                    <a:p>
                      <a:pPr marL="0" lvl="0" indent="0">
                        <a:lnSpc>
                          <a:spcPct val="114999"/>
                        </a:lnSpc>
                        <a:spcBef>
                          <a:spcPts val="0"/>
                        </a:spcBef>
                        <a:spcAft>
                          <a:spcPts val="0"/>
                        </a:spcAft>
                        <a:buNone/>
                      </a:pPr>
                      <a:r>
                        <a:rPr lang="en-US" sz="1800" dirty="0">
                          <a:effectLst/>
                        </a:rPr>
                        <a:t>Maintained</a:t>
                      </a:r>
                    </a:p>
                  </a:txBody>
                  <a:tcPr marL="68580" marR="68580" marT="0" marB="0" anchor="ctr"/>
                </a:tc>
                <a:tc>
                  <a:txBody>
                    <a:bodyPr/>
                    <a:lstStyle/>
                    <a:p>
                      <a:pPr marL="0" lvl="0" indent="0">
                        <a:lnSpc>
                          <a:spcPct val="114999"/>
                        </a:lnSpc>
                        <a:spcBef>
                          <a:spcPts val="0"/>
                        </a:spcBef>
                        <a:spcAft>
                          <a:spcPts val="0"/>
                        </a:spcAft>
                        <a:buNone/>
                      </a:pPr>
                      <a:r>
                        <a:rPr lang="en-US" sz="1800" dirty="0">
                          <a:effectLst/>
                        </a:rPr>
                        <a:t>Maintained</a:t>
                      </a:r>
                    </a:p>
                  </a:txBody>
                  <a:tcPr marL="68580" marR="68580" marT="0" marB="0" anchor="ctr"/>
                </a:tc>
                <a:tc>
                  <a:txBody>
                    <a:bodyPr/>
                    <a:lstStyle/>
                    <a:p>
                      <a:pPr marL="0" lvl="0" indent="0">
                        <a:lnSpc>
                          <a:spcPct val="114999"/>
                        </a:lnSpc>
                        <a:spcBef>
                          <a:spcPts val="0"/>
                        </a:spcBef>
                        <a:spcAft>
                          <a:spcPts val="0"/>
                        </a:spcAft>
                        <a:buNone/>
                      </a:pPr>
                      <a:r>
                        <a:rPr lang="en-US" sz="1800" dirty="0">
                          <a:effectLst/>
                        </a:rPr>
                        <a:t>Reduced</a:t>
                      </a:r>
                    </a:p>
                    <a:p>
                      <a:pPr marL="0" lvl="0" indent="0">
                        <a:lnSpc>
                          <a:spcPct val="114999"/>
                        </a:lnSpc>
                        <a:spcBef>
                          <a:spcPts val="0"/>
                        </a:spcBef>
                        <a:spcAft>
                          <a:spcPts val="0"/>
                        </a:spcAft>
                        <a:buNone/>
                      </a:pPr>
                      <a:r>
                        <a:rPr lang="en-US" sz="1800" dirty="0">
                          <a:effectLst/>
                        </a:rPr>
                        <a:t>(215 WB left-turns in peak hour)</a:t>
                      </a:r>
                    </a:p>
                  </a:txBody>
                  <a:tcPr marL="68580" marR="68580" marT="0" marB="0" anchor="ctr"/>
                </a:tc>
                <a:extLst>
                  <a:ext uri="{0D108BD9-81ED-4DB2-BD59-A6C34878D82A}">
                    <a16:rowId xmlns:a16="http://schemas.microsoft.com/office/drawing/2014/main" val="349169982"/>
                  </a:ext>
                </a:extLst>
              </a:tr>
            </a:tbl>
          </a:graphicData>
        </a:graphic>
      </p:graphicFrame>
      <p:sp>
        <p:nvSpPr>
          <p:cNvPr id="7" name="Title 1">
            <a:extLst>
              <a:ext uri="{FF2B5EF4-FFF2-40B4-BE49-F238E27FC236}">
                <a16:creationId xmlns:a16="http://schemas.microsoft.com/office/drawing/2014/main" id="{B3F630B8-E172-8E4A-A931-B338332A2436}"/>
              </a:ext>
            </a:extLst>
          </p:cNvPr>
          <p:cNvSpPr txBox="1">
            <a:spLocks/>
          </p:cNvSpPr>
          <p:nvPr/>
        </p:nvSpPr>
        <p:spPr>
          <a:xfrm>
            <a:off x="838200" y="365127"/>
            <a:ext cx="105156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400" b="1" kern="1200">
                <a:solidFill>
                  <a:schemeClr val="tx1">
                    <a:lumMod val="50000"/>
                  </a:schemeClr>
                </a:solidFill>
                <a:latin typeface="+mj-lt"/>
                <a:ea typeface="+mj-ea"/>
                <a:cs typeface="+mj-cs"/>
              </a:defRPr>
            </a:lvl1pPr>
          </a:lstStyle>
          <a:p>
            <a:r>
              <a:rPr lang="en-US" dirty="0">
                <a:ea typeface="Ebrima"/>
                <a:cs typeface="Ebrima"/>
              </a:rPr>
              <a:t>12</a:t>
            </a:r>
            <a:r>
              <a:rPr lang="en-US" baseline="30000" dirty="0">
                <a:ea typeface="Ebrima"/>
                <a:cs typeface="Ebrima"/>
              </a:rPr>
              <a:t>th</a:t>
            </a:r>
            <a:r>
              <a:rPr lang="en-US" dirty="0">
                <a:ea typeface="Ebrima"/>
                <a:cs typeface="Ebrima"/>
              </a:rPr>
              <a:t> Ave &amp; Yesler Way trade-offs</a:t>
            </a:r>
          </a:p>
        </p:txBody>
      </p:sp>
    </p:spTree>
    <p:extLst>
      <p:ext uri="{BB962C8B-B14F-4D97-AF65-F5344CB8AC3E}">
        <p14:creationId xmlns:p14="http://schemas.microsoft.com/office/powerpoint/2010/main" val="331357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A52AB6-43FB-45C7-A42E-51C1344BC4DC}"/>
              </a:ext>
              <a:ext uri="{C183D7F6-B498-43B3-948B-1728B52AA6E4}">
                <adec:decorative xmlns:adec="http://schemas.microsoft.com/office/drawing/2017/decorative" val="1"/>
              </a:ext>
            </a:extLst>
          </p:cNvPr>
          <p:cNvPicPr>
            <a:picLocks noChangeAspect="1"/>
          </p:cNvPicPr>
          <p:nvPr/>
        </p:nvPicPr>
        <p:blipFill rotWithShape="1">
          <a:blip r:embed="rId2" cstate="hqprint">
            <a:alphaModFix amt="35000"/>
            <a:extLst>
              <a:ext uri="{28A0092B-C50C-407E-A947-70E740481C1C}">
                <a14:useLocalDpi xmlns:a14="http://schemas.microsoft.com/office/drawing/2010/main"/>
              </a:ext>
            </a:extLst>
          </a:blip>
          <a:srcRect/>
          <a:stretch/>
        </p:blipFill>
        <p:spPr>
          <a:xfrm>
            <a:off x="1" y="0"/>
            <a:ext cx="12191999" cy="6056555"/>
          </a:xfrm>
          <a:prstGeom prst="rect">
            <a:avLst/>
          </a:prstGeom>
        </p:spPr>
      </p:pic>
      <p:sp>
        <p:nvSpPr>
          <p:cNvPr id="2" name="Title 1">
            <a:extLst>
              <a:ext uri="{FF2B5EF4-FFF2-40B4-BE49-F238E27FC236}">
                <a16:creationId xmlns:a16="http://schemas.microsoft.com/office/drawing/2014/main" id="{3868DF9A-2486-4208-A8D1-DA18E8EF438C}"/>
              </a:ext>
            </a:extLst>
          </p:cNvPr>
          <p:cNvSpPr>
            <a:spLocks noGrp="1"/>
          </p:cNvSpPr>
          <p:nvPr>
            <p:ph type="title"/>
          </p:nvPr>
        </p:nvSpPr>
        <p:spPr/>
        <p:txBody>
          <a:bodyPr/>
          <a:lstStyle/>
          <a:p>
            <a:r>
              <a:rPr lang="en-US" dirty="0">
                <a:ea typeface="Ebrima"/>
                <a:cs typeface="Ebrima"/>
              </a:rPr>
              <a:t>Traffic Signal Operations Policy Update</a:t>
            </a:r>
            <a:endParaRPr lang="en-US" dirty="0"/>
          </a:p>
        </p:txBody>
      </p:sp>
      <p:sp>
        <p:nvSpPr>
          <p:cNvPr id="7" name="Title 1">
            <a:extLst>
              <a:ext uri="{FF2B5EF4-FFF2-40B4-BE49-F238E27FC236}">
                <a16:creationId xmlns:a16="http://schemas.microsoft.com/office/drawing/2014/main" id="{7860ECA4-CE66-4CD9-91B2-ECA1465D2C33}"/>
              </a:ext>
            </a:extLst>
          </p:cNvPr>
          <p:cNvSpPr txBox="1">
            <a:spLocks/>
          </p:cNvSpPr>
          <p:nvPr/>
        </p:nvSpPr>
        <p:spPr>
          <a:xfrm>
            <a:off x="1524000" y="1122362"/>
            <a:ext cx="9144000" cy="284721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6000" b="1">
              <a:latin typeface="Ebrima"/>
              <a:ea typeface="Ebrima"/>
              <a:cs typeface="Ebrima"/>
            </a:endParaRPr>
          </a:p>
        </p:txBody>
      </p:sp>
      <p:sp>
        <p:nvSpPr>
          <p:cNvPr id="6" name="Text Placeholder 4">
            <a:extLst>
              <a:ext uri="{FF2B5EF4-FFF2-40B4-BE49-F238E27FC236}">
                <a16:creationId xmlns:a16="http://schemas.microsoft.com/office/drawing/2014/main" id="{EC16E90E-A586-554C-ACCB-39BF6126F816}"/>
              </a:ext>
            </a:extLst>
          </p:cNvPr>
          <p:cNvSpPr>
            <a:spLocks noGrp="1"/>
          </p:cNvSpPr>
          <p:nvPr>
            <p:ph type="body" idx="1"/>
          </p:nvPr>
        </p:nvSpPr>
        <p:spPr>
          <a:xfrm>
            <a:off x="831851" y="4589464"/>
            <a:ext cx="10515600" cy="1332860"/>
          </a:xfrm>
        </p:spPr>
        <p:txBody>
          <a:bodyPr vert="horz" lIns="91440" tIns="45720" rIns="91440" bIns="45720" rtlCol="0" anchor="t">
            <a:normAutofit/>
          </a:bodyPr>
          <a:lstStyle/>
          <a:p>
            <a:r>
              <a:rPr lang="en-US" sz="2000"/>
              <a:t>Purpose, policy guidance, and implementation</a:t>
            </a:r>
          </a:p>
        </p:txBody>
      </p:sp>
    </p:spTree>
    <p:extLst>
      <p:ext uri="{BB962C8B-B14F-4D97-AF65-F5344CB8AC3E}">
        <p14:creationId xmlns:p14="http://schemas.microsoft.com/office/powerpoint/2010/main" val="1859186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0B246AD-3D2E-44D6-966F-F3B4F318FF7B}"/>
              </a:ext>
            </a:extLst>
          </p:cNvPr>
          <p:cNvGraphicFramePr/>
          <p:nvPr>
            <p:extLst>
              <p:ext uri="{D42A27DB-BD31-4B8C-83A1-F6EECF244321}">
                <p14:modId xmlns:p14="http://schemas.microsoft.com/office/powerpoint/2010/main" val="2718095206"/>
              </p:ext>
            </p:extLst>
          </p:nvPr>
        </p:nvGraphicFramePr>
        <p:xfrm>
          <a:off x="838200" y="1690690"/>
          <a:ext cx="5013138" cy="39257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1">
            <a:extLst>
              <a:ext uri="{FF2B5EF4-FFF2-40B4-BE49-F238E27FC236}">
                <a16:creationId xmlns:a16="http://schemas.microsoft.com/office/drawing/2014/main" id="{DC7735EE-A09F-174D-ADEC-38AEDD04FDC2}"/>
              </a:ext>
            </a:extLst>
          </p:cNvPr>
          <p:cNvSpPr txBox="1">
            <a:spLocks/>
          </p:cNvSpPr>
          <p:nvPr/>
        </p:nvSpPr>
        <p:spPr>
          <a:xfrm>
            <a:off x="838200" y="365127"/>
            <a:ext cx="10515600"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400" b="1" kern="1200">
                <a:solidFill>
                  <a:schemeClr val="tx1">
                    <a:lumMod val="50000"/>
                  </a:schemeClr>
                </a:solidFill>
                <a:latin typeface="+mj-lt"/>
                <a:ea typeface="+mj-ea"/>
                <a:cs typeface="+mj-cs"/>
              </a:defRPr>
            </a:lvl1pPr>
          </a:lstStyle>
          <a:p>
            <a:r>
              <a:rPr lang="en-US" dirty="0">
                <a:ea typeface="Ebrima"/>
                <a:cs typeface="Ebrima"/>
              </a:rPr>
              <a:t>Purpose &amp; objectives</a:t>
            </a:r>
          </a:p>
        </p:txBody>
      </p:sp>
      <p:graphicFrame>
        <p:nvGraphicFramePr>
          <p:cNvPr id="11" name="Diagram 10">
            <a:extLst>
              <a:ext uri="{FF2B5EF4-FFF2-40B4-BE49-F238E27FC236}">
                <a16:creationId xmlns:a16="http://schemas.microsoft.com/office/drawing/2014/main" id="{19270B79-D2F2-0041-885B-C1BE30675A8E}"/>
              </a:ext>
            </a:extLst>
          </p:cNvPr>
          <p:cNvGraphicFramePr/>
          <p:nvPr>
            <p:extLst>
              <p:ext uri="{D42A27DB-BD31-4B8C-83A1-F6EECF244321}">
                <p14:modId xmlns:p14="http://schemas.microsoft.com/office/powerpoint/2010/main" val="280631516"/>
              </p:ext>
            </p:extLst>
          </p:nvPr>
        </p:nvGraphicFramePr>
        <p:xfrm>
          <a:off x="6340662" y="1690690"/>
          <a:ext cx="5190938" cy="392579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704898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2EE8B-8840-4805-A9A4-5F494CD22E79}"/>
              </a:ext>
            </a:extLst>
          </p:cNvPr>
          <p:cNvSpPr>
            <a:spLocks noGrp="1"/>
          </p:cNvSpPr>
          <p:nvPr>
            <p:ph type="title"/>
          </p:nvPr>
        </p:nvSpPr>
        <p:spPr>
          <a:xfrm>
            <a:off x="838200" y="483189"/>
            <a:ext cx="4743450" cy="873580"/>
          </a:xfrm>
        </p:spPr>
        <p:txBody>
          <a:bodyPr vert="horz" lIns="91440" tIns="45720" rIns="91440" bIns="45720" rtlCol="0" anchor="b">
            <a:normAutofit/>
          </a:bodyPr>
          <a:lstStyle/>
          <a:p>
            <a:r>
              <a:rPr lang="en-US" b="1" dirty="0">
                <a:ea typeface="Ebrima"/>
                <a:cs typeface="Ebrima"/>
              </a:rPr>
              <a:t>Policy components</a:t>
            </a:r>
          </a:p>
        </p:txBody>
      </p:sp>
      <p:sp>
        <p:nvSpPr>
          <p:cNvPr id="5" name="Rounded Rectangle 4">
            <a:extLst>
              <a:ext uri="{FF2B5EF4-FFF2-40B4-BE49-F238E27FC236}">
                <a16:creationId xmlns:a16="http://schemas.microsoft.com/office/drawing/2014/main" id="{12F9A813-2778-E44F-9C2A-E3679EBD24FB}"/>
              </a:ext>
            </a:extLst>
          </p:cNvPr>
          <p:cNvSpPr/>
          <p:nvPr/>
        </p:nvSpPr>
        <p:spPr>
          <a:xfrm>
            <a:off x="838200" y="3188960"/>
            <a:ext cx="2298700" cy="2089150"/>
          </a:xfrm>
          <a:prstGeom prst="roundRect">
            <a:avLst/>
          </a:prstGeom>
          <a:solidFill>
            <a:srgbClr val="003DA5"/>
          </a:solidFill>
          <a:ln w="12700" cap="flat" cmpd="sng">
            <a:solidFill>
              <a:srgbClr val="31538F"/>
            </a:solid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dirty="0">
              <a:solidFill>
                <a:schemeClr val="lt1"/>
              </a:solidFill>
              <a:latin typeface="Calibri"/>
              <a:ea typeface="Calibri"/>
              <a:cs typeface="Calibri"/>
              <a:sym typeface="Calibri"/>
            </a:endParaRPr>
          </a:p>
        </p:txBody>
      </p:sp>
      <p:sp>
        <p:nvSpPr>
          <p:cNvPr id="14" name="Rounded Rectangle 13">
            <a:extLst>
              <a:ext uri="{FF2B5EF4-FFF2-40B4-BE49-F238E27FC236}">
                <a16:creationId xmlns:a16="http://schemas.microsoft.com/office/drawing/2014/main" id="{F8EF97D5-CD5E-4146-A65A-A0B6435DFBBE}"/>
              </a:ext>
            </a:extLst>
          </p:cNvPr>
          <p:cNvSpPr/>
          <p:nvPr/>
        </p:nvSpPr>
        <p:spPr>
          <a:xfrm>
            <a:off x="3568700" y="3188960"/>
            <a:ext cx="2298700" cy="2089150"/>
          </a:xfrm>
          <a:prstGeom prst="roundRect">
            <a:avLst/>
          </a:prstGeom>
          <a:solidFill>
            <a:srgbClr val="003DA5"/>
          </a:solidFill>
          <a:ln w="12700" cap="flat" cmpd="sng">
            <a:solidFill>
              <a:srgbClr val="31538F"/>
            </a:solid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dirty="0">
              <a:solidFill>
                <a:schemeClr val="lt1"/>
              </a:solidFill>
              <a:latin typeface="Calibri"/>
              <a:ea typeface="Calibri"/>
              <a:cs typeface="Calibri"/>
              <a:sym typeface="Calibri"/>
            </a:endParaRPr>
          </a:p>
        </p:txBody>
      </p:sp>
      <p:sp>
        <p:nvSpPr>
          <p:cNvPr id="15" name="Rounded Rectangle 14">
            <a:extLst>
              <a:ext uri="{FF2B5EF4-FFF2-40B4-BE49-F238E27FC236}">
                <a16:creationId xmlns:a16="http://schemas.microsoft.com/office/drawing/2014/main" id="{560616B4-D74D-F344-B92F-50DECB8E28ED}"/>
              </a:ext>
            </a:extLst>
          </p:cNvPr>
          <p:cNvSpPr/>
          <p:nvPr/>
        </p:nvSpPr>
        <p:spPr>
          <a:xfrm>
            <a:off x="6299200" y="3147685"/>
            <a:ext cx="2298700" cy="2130425"/>
          </a:xfrm>
          <a:prstGeom prst="roundRect">
            <a:avLst/>
          </a:prstGeom>
          <a:solidFill>
            <a:srgbClr val="003DA5"/>
          </a:solidFill>
          <a:ln w="12700" cap="flat" cmpd="sng">
            <a:solidFill>
              <a:srgbClr val="31538F"/>
            </a:solid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dirty="0">
              <a:solidFill>
                <a:schemeClr val="lt1"/>
              </a:solidFill>
              <a:latin typeface="Calibri"/>
              <a:ea typeface="Calibri"/>
              <a:cs typeface="Calibri"/>
              <a:sym typeface="Calibri"/>
            </a:endParaRPr>
          </a:p>
        </p:txBody>
      </p:sp>
      <p:sp>
        <p:nvSpPr>
          <p:cNvPr id="16" name="Rounded Rectangle 15">
            <a:extLst>
              <a:ext uri="{FF2B5EF4-FFF2-40B4-BE49-F238E27FC236}">
                <a16:creationId xmlns:a16="http://schemas.microsoft.com/office/drawing/2014/main" id="{5A91270E-BA5E-D443-AF3B-5DC6573E1A65}"/>
              </a:ext>
            </a:extLst>
          </p:cNvPr>
          <p:cNvSpPr/>
          <p:nvPr/>
        </p:nvSpPr>
        <p:spPr>
          <a:xfrm>
            <a:off x="9029700" y="3147685"/>
            <a:ext cx="2298700" cy="2130425"/>
          </a:xfrm>
          <a:prstGeom prst="roundRect">
            <a:avLst/>
          </a:prstGeom>
          <a:solidFill>
            <a:srgbClr val="003DA5"/>
          </a:solidFill>
          <a:ln w="12700" cap="flat" cmpd="sng">
            <a:solidFill>
              <a:srgbClr val="31538F"/>
            </a:solid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dirty="0">
              <a:solidFill>
                <a:schemeClr val="lt1"/>
              </a:solidFill>
              <a:latin typeface="Calibri"/>
              <a:ea typeface="Calibri"/>
              <a:cs typeface="Calibri"/>
              <a:sym typeface="Calibri"/>
            </a:endParaRPr>
          </a:p>
        </p:txBody>
      </p:sp>
      <p:sp>
        <p:nvSpPr>
          <p:cNvPr id="6" name="TextBox 5">
            <a:extLst>
              <a:ext uri="{FF2B5EF4-FFF2-40B4-BE49-F238E27FC236}">
                <a16:creationId xmlns:a16="http://schemas.microsoft.com/office/drawing/2014/main" id="{596D74D3-1D0E-AF42-9DCE-4938ABEA445D}"/>
              </a:ext>
            </a:extLst>
          </p:cNvPr>
          <p:cNvSpPr txBox="1"/>
          <p:nvPr/>
        </p:nvSpPr>
        <p:spPr>
          <a:xfrm>
            <a:off x="1003300" y="3335010"/>
            <a:ext cx="1676400" cy="1815882"/>
          </a:xfrm>
          <a:prstGeom prst="rect">
            <a:avLst/>
          </a:prstGeom>
          <a:noFill/>
        </p:spPr>
        <p:txBody>
          <a:bodyPr wrap="square" rtlCol="0">
            <a:spAutoFit/>
          </a:bodyPr>
          <a:lstStyle/>
          <a:p>
            <a:r>
              <a:rPr lang="en-US" sz="2800" b="1" dirty="0">
                <a:solidFill>
                  <a:schemeClr val="bg1"/>
                </a:solidFill>
                <a:latin typeface="+mj-lt"/>
              </a:rPr>
              <a:t>1. Define maximum cycle length</a:t>
            </a:r>
          </a:p>
        </p:txBody>
      </p:sp>
      <p:sp>
        <p:nvSpPr>
          <p:cNvPr id="17" name="TextBox 16">
            <a:extLst>
              <a:ext uri="{FF2B5EF4-FFF2-40B4-BE49-F238E27FC236}">
                <a16:creationId xmlns:a16="http://schemas.microsoft.com/office/drawing/2014/main" id="{16B7A3FE-26D9-FA44-A97F-6BF3B7F11453}"/>
              </a:ext>
            </a:extLst>
          </p:cNvPr>
          <p:cNvSpPr txBox="1"/>
          <p:nvPr/>
        </p:nvSpPr>
        <p:spPr>
          <a:xfrm>
            <a:off x="3733800" y="3334792"/>
            <a:ext cx="2108200" cy="1815882"/>
          </a:xfrm>
          <a:prstGeom prst="rect">
            <a:avLst/>
          </a:prstGeom>
          <a:noFill/>
        </p:spPr>
        <p:txBody>
          <a:bodyPr wrap="square" rtlCol="0">
            <a:spAutoFit/>
          </a:bodyPr>
          <a:lstStyle/>
          <a:p>
            <a:r>
              <a:rPr lang="en-US" sz="2800" b="1" dirty="0">
                <a:solidFill>
                  <a:schemeClr val="bg1"/>
                </a:solidFill>
                <a:latin typeface="+mj-lt"/>
              </a:rPr>
              <a:t>2. Increase pedestrian crossing time</a:t>
            </a:r>
          </a:p>
        </p:txBody>
      </p:sp>
      <p:sp>
        <p:nvSpPr>
          <p:cNvPr id="18" name="TextBox 17">
            <a:extLst>
              <a:ext uri="{FF2B5EF4-FFF2-40B4-BE49-F238E27FC236}">
                <a16:creationId xmlns:a16="http://schemas.microsoft.com/office/drawing/2014/main" id="{F9694AB0-414E-564B-853B-B1E2443CD881}"/>
              </a:ext>
            </a:extLst>
          </p:cNvPr>
          <p:cNvSpPr txBox="1"/>
          <p:nvPr/>
        </p:nvSpPr>
        <p:spPr>
          <a:xfrm>
            <a:off x="6413500" y="3334792"/>
            <a:ext cx="2108200" cy="1815882"/>
          </a:xfrm>
          <a:prstGeom prst="rect">
            <a:avLst/>
          </a:prstGeom>
          <a:noFill/>
        </p:spPr>
        <p:txBody>
          <a:bodyPr wrap="square" rtlCol="0">
            <a:spAutoFit/>
          </a:bodyPr>
          <a:lstStyle/>
          <a:p>
            <a:r>
              <a:rPr lang="en-US" sz="2800" b="1" dirty="0">
                <a:solidFill>
                  <a:schemeClr val="bg1"/>
                </a:solidFill>
                <a:latin typeface="+mj-lt"/>
              </a:rPr>
              <a:t>3. Pedestrian actuation (push buttons)</a:t>
            </a:r>
          </a:p>
        </p:txBody>
      </p:sp>
      <p:sp>
        <p:nvSpPr>
          <p:cNvPr id="19" name="TextBox 18">
            <a:extLst>
              <a:ext uri="{FF2B5EF4-FFF2-40B4-BE49-F238E27FC236}">
                <a16:creationId xmlns:a16="http://schemas.microsoft.com/office/drawing/2014/main" id="{FEEBC03B-1755-AE47-BD7B-FBB9CADBE3CE}"/>
              </a:ext>
            </a:extLst>
          </p:cNvPr>
          <p:cNvSpPr txBox="1"/>
          <p:nvPr/>
        </p:nvSpPr>
        <p:spPr>
          <a:xfrm>
            <a:off x="9093200" y="3334574"/>
            <a:ext cx="2159000" cy="954107"/>
          </a:xfrm>
          <a:prstGeom prst="rect">
            <a:avLst/>
          </a:prstGeom>
          <a:noFill/>
        </p:spPr>
        <p:txBody>
          <a:bodyPr wrap="square" rtlCol="0">
            <a:spAutoFit/>
          </a:bodyPr>
          <a:lstStyle/>
          <a:p>
            <a:r>
              <a:rPr lang="en-US" sz="2800" b="1" dirty="0">
                <a:solidFill>
                  <a:schemeClr val="bg1"/>
                </a:solidFill>
                <a:latin typeface="+mj-lt"/>
              </a:rPr>
              <a:t>4. Implement policy</a:t>
            </a:r>
          </a:p>
        </p:txBody>
      </p:sp>
      <p:pic>
        <p:nvPicPr>
          <p:cNvPr id="23" name="Graphic 22">
            <a:extLst>
              <a:ext uri="{FF2B5EF4-FFF2-40B4-BE49-F238E27FC236}">
                <a16:creationId xmlns:a16="http://schemas.microsoft.com/office/drawing/2014/main" id="{97D4C3AC-AE9B-5A4B-A3C0-C91FD397A9D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29657" y="1776085"/>
            <a:ext cx="1371600" cy="1371600"/>
          </a:xfrm>
          <a:prstGeom prst="rect">
            <a:avLst/>
          </a:prstGeom>
        </p:spPr>
      </p:pic>
      <p:pic>
        <p:nvPicPr>
          <p:cNvPr id="25" name="Graphic 24">
            <a:extLst>
              <a:ext uri="{FF2B5EF4-FFF2-40B4-BE49-F238E27FC236}">
                <a16:creationId xmlns:a16="http://schemas.microsoft.com/office/drawing/2014/main" id="{F710A418-7327-3E45-B52F-83BB0F56051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486900" y="1776085"/>
            <a:ext cx="1371600" cy="1371600"/>
          </a:xfrm>
          <a:prstGeom prst="rect">
            <a:avLst/>
          </a:prstGeom>
        </p:spPr>
      </p:pic>
      <p:pic>
        <p:nvPicPr>
          <p:cNvPr id="27" name="Graphic 26">
            <a:extLst>
              <a:ext uri="{FF2B5EF4-FFF2-40B4-BE49-F238E27FC236}">
                <a16:creationId xmlns:a16="http://schemas.microsoft.com/office/drawing/2014/main" id="{98E3F86C-12A1-5247-8D82-810C553E13B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301750" y="1776085"/>
            <a:ext cx="1371600" cy="1371600"/>
          </a:xfrm>
          <a:prstGeom prst="rect">
            <a:avLst/>
          </a:prstGeom>
        </p:spPr>
      </p:pic>
      <p:pic>
        <p:nvPicPr>
          <p:cNvPr id="31" name="Graphic 30">
            <a:extLst>
              <a:ext uri="{FF2B5EF4-FFF2-40B4-BE49-F238E27FC236}">
                <a16:creationId xmlns:a16="http://schemas.microsoft.com/office/drawing/2014/main" id="{4E411089-52FA-894B-BD82-00D6325A6686}"/>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3715172">
            <a:off x="6695669" y="1718722"/>
            <a:ext cx="1371600" cy="1371600"/>
          </a:xfrm>
          <a:prstGeom prst="rect">
            <a:avLst/>
          </a:prstGeom>
        </p:spPr>
      </p:pic>
    </p:spTree>
    <p:extLst>
      <p:ext uri="{BB962C8B-B14F-4D97-AF65-F5344CB8AC3E}">
        <p14:creationId xmlns:p14="http://schemas.microsoft.com/office/powerpoint/2010/main" val="2031069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0E8E1-CA5F-46E1-8687-69200809FD4B}"/>
              </a:ext>
            </a:extLst>
          </p:cNvPr>
          <p:cNvSpPr>
            <a:spLocks noGrp="1"/>
          </p:cNvSpPr>
          <p:nvPr>
            <p:ph type="title"/>
          </p:nvPr>
        </p:nvSpPr>
        <p:spPr/>
        <p:txBody>
          <a:bodyPr vert="horz" lIns="91440" tIns="45720" rIns="91440" bIns="45720" rtlCol="0" anchor="ctr">
            <a:normAutofit/>
          </a:bodyPr>
          <a:lstStyle/>
          <a:p>
            <a:r>
              <a:rPr lang="en-US" dirty="0">
                <a:solidFill>
                  <a:srgbClr val="002060"/>
                </a:solidFill>
                <a:ea typeface="Ebrima"/>
                <a:cs typeface="Ebrima"/>
              </a:rPr>
              <a:t>1. Maximum cycle length</a:t>
            </a:r>
          </a:p>
        </p:txBody>
      </p:sp>
      <p:sp>
        <p:nvSpPr>
          <p:cNvPr id="3" name="Content Placeholder 2">
            <a:extLst>
              <a:ext uri="{FF2B5EF4-FFF2-40B4-BE49-F238E27FC236}">
                <a16:creationId xmlns:a16="http://schemas.microsoft.com/office/drawing/2014/main" id="{724D3FBC-0EDD-9949-83FF-ACA3FB957CE0}"/>
              </a:ext>
            </a:extLst>
          </p:cNvPr>
          <p:cNvSpPr>
            <a:spLocks noGrp="1"/>
          </p:cNvSpPr>
          <p:nvPr>
            <p:ph idx="1"/>
          </p:nvPr>
        </p:nvSpPr>
        <p:spPr>
          <a:xfrm>
            <a:off x="838200" y="1825625"/>
            <a:ext cx="6743700" cy="4087324"/>
          </a:xfrm>
        </p:spPr>
        <p:txBody>
          <a:bodyPr/>
          <a:lstStyle/>
          <a:p>
            <a:pPr lvl="0"/>
            <a:r>
              <a:rPr lang="en-US" dirty="0"/>
              <a:t>Cycle length is the time required to complete one entire sequence of signal indications for all movements</a:t>
            </a:r>
          </a:p>
          <a:p>
            <a:pPr lvl="0"/>
            <a:r>
              <a:rPr lang="en-US" dirty="0"/>
              <a:t>Our typical cycle lengths range from 60 to 120 seconds</a:t>
            </a:r>
          </a:p>
          <a:p>
            <a:endParaRPr lang="en-US" dirty="0"/>
          </a:p>
        </p:txBody>
      </p:sp>
      <p:pic>
        <p:nvPicPr>
          <p:cNvPr id="13" name="Picture 5" descr="Diagram showing cycle length dedicated to a two-phase intersection where a major and minor street meet. &#10;&#10;The major street: 35 seconds of green, 4 seconds of yellow, 1 second of red.&#10;&#10;The minor street: 14 seconds of green, 4 seconds of yellow, 2 seconds of red. ">
            <a:extLst>
              <a:ext uri="{FF2B5EF4-FFF2-40B4-BE49-F238E27FC236}">
                <a16:creationId xmlns:a16="http://schemas.microsoft.com/office/drawing/2014/main" id="{E277B29A-8105-4DAA-BCFC-956F90E9550B}"/>
              </a:ext>
            </a:extLst>
          </p:cNvPr>
          <p:cNvPicPr>
            <a:picLocks noChangeAspect="1"/>
          </p:cNvPicPr>
          <p:nvPr/>
        </p:nvPicPr>
        <p:blipFill>
          <a:blip r:embed="rId3"/>
          <a:stretch>
            <a:fillRect/>
          </a:stretch>
        </p:blipFill>
        <p:spPr>
          <a:xfrm>
            <a:off x="7753350" y="1831180"/>
            <a:ext cx="3592782" cy="3592782"/>
          </a:xfrm>
          <a:prstGeom prst="rect">
            <a:avLst/>
          </a:prstGeom>
        </p:spPr>
      </p:pic>
    </p:spTree>
    <p:extLst>
      <p:ext uri="{BB962C8B-B14F-4D97-AF65-F5344CB8AC3E}">
        <p14:creationId xmlns:p14="http://schemas.microsoft.com/office/powerpoint/2010/main" val="3601597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iagram showing cycle length dedicated to a two-phase intersection where a major and minor street meet. &#10;&#10;24 seconds: for major street through traffic and higher left-turn movement.&#10;&#10;25 seconds: for major street through traffic.&#10;&#10;17 seconds: for major street through traffic and minor left-turn movement.&#10;&#10;24 seconds: for minor street left-turn traffic.&#10;&#10;30 seconds: for minor street through traffic. ">
            <a:extLst>
              <a:ext uri="{FF2B5EF4-FFF2-40B4-BE49-F238E27FC236}">
                <a16:creationId xmlns:a16="http://schemas.microsoft.com/office/drawing/2014/main" id="{A050AF5B-EE25-4901-BD05-2376D03279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08442" y="271463"/>
            <a:ext cx="4437690" cy="568831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52C7EEED-97B8-DE49-AE0A-DE98DA299D36}"/>
              </a:ext>
            </a:extLst>
          </p:cNvPr>
          <p:cNvSpPr>
            <a:spLocks noGrp="1"/>
          </p:cNvSpPr>
          <p:nvPr>
            <p:ph type="title"/>
          </p:nvPr>
        </p:nvSpPr>
        <p:spPr/>
        <p:txBody>
          <a:bodyPr/>
          <a:lstStyle/>
          <a:p>
            <a:r>
              <a:rPr lang="en-US" dirty="0"/>
              <a:t>Cycle length key factors</a:t>
            </a:r>
          </a:p>
        </p:txBody>
      </p:sp>
      <p:sp>
        <p:nvSpPr>
          <p:cNvPr id="8" name="Content Placeholder 7">
            <a:extLst>
              <a:ext uri="{FF2B5EF4-FFF2-40B4-BE49-F238E27FC236}">
                <a16:creationId xmlns:a16="http://schemas.microsoft.com/office/drawing/2014/main" id="{042E1A77-DEA3-C749-881A-6AA89968333F}"/>
              </a:ext>
            </a:extLst>
          </p:cNvPr>
          <p:cNvSpPr>
            <a:spLocks noGrp="1"/>
          </p:cNvSpPr>
          <p:nvPr>
            <p:ph idx="1"/>
          </p:nvPr>
        </p:nvSpPr>
        <p:spPr>
          <a:xfrm>
            <a:off x="838200" y="1825625"/>
            <a:ext cx="5638800" cy="4087324"/>
          </a:xfrm>
        </p:spPr>
        <p:txBody>
          <a:bodyPr/>
          <a:lstStyle/>
          <a:p>
            <a:pPr marL="342900" indent="-342900">
              <a:spcAft>
                <a:spcPts val="600"/>
              </a:spcAft>
              <a:buFont typeface="Arial"/>
              <a:buChar char="•"/>
            </a:pPr>
            <a:r>
              <a:rPr lang="en-US" dirty="0">
                <a:latin typeface="Calibri" panose="020F0502020204030204" pitchFamily="34" charset="0"/>
                <a:ea typeface="Ebrima"/>
                <a:cs typeface="Calibri" panose="020F0502020204030204" pitchFamily="34" charset="0"/>
              </a:rPr>
              <a:t>Width of intersections and pedestrian crossing time</a:t>
            </a:r>
            <a:endParaRPr lang="en-US" dirty="0">
              <a:latin typeface="Calibri" panose="020F0502020204030204" pitchFamily="34" charset="0"/>
              <a:ea typeface="Ebrima" panose="02000000000000000000" pitchFamily="2" charset="0"/>
              <a:cs typeface="Calibri" panose="020F0502020204030204" pitchFamily="34" charset="0"/>
            </a:endParaRPr>
          </a:p>
          <a:p>
            <a:pPr marL="342900" indent="-342900">
              <a:spcAft>
                <a:spcPts val="600"/>
              </a:spcAft>
              <a:buFont typeface="Arial"/>
              <a:buChar char="•"/>
            </a:pPr>
            <a:r>
              <a:rPr lang="en-US" dirty="0">
                <a:latin typeface="Calibri" panose="020F0502020204030204" pitchFamily="34" charset="0"/>
                <a:ea typeface="Ebrima"/>
                <a:cs typeface="Calibri" panose="020F0502020204030204" pitchFamily="34" charset="0"/>
              </a:rPr>
              <a:t>Number of protected movements and separate phases</a:t>
            </a:r>
          </a:p>
          <a:p>
            <a:pPr marL="800100" lvl="1" indent="-342900">
              <a:spcAft>
                <a:spcPts val="600"/>
              </a:spcAft>
              <a:buFont typeface="Arial"/>
              <a:buChar char="•"/>
            </a:pPr>
            <a:r>
              <a:rPr lang="en-US" sz="2400" dirty="0">
                <a:latin typeface="Calibri" panose="020F0502020204030204" pitchFamily="34" charset="0"/>
                <a:ea typeface="Ebrima"/>
                <a:cs typeface="Calibri" panose="020F0502020204030204" pitchFamily="34" charset="0"/>
              </a:rPr>
              <a:t>Multiple phase intersections typically require long cycle lengths</a:t>
            </a:r>
          </a:p>
          <a:p>
            <a:pPr marL="800100" lvl="1" indent="-342900">
              <a:spcAft>
                <a:spcPts val="600"/>
              </a:spcAft>
              <a:buFont typeface="Arial"/>
              <a:buChar char="•"/>
            </a:pPr>
            <a:r>
              <a:rPr lang="en-US" sz="2400" dirty="0">
                <a:latin typeface="Calibri" panose="020F0502020204030204" pitchFamily="34" charset="0"/>
                <a:ea typeface="Ebrima"/>
                <a:cs typeface="Calibri" panose="020F0502020204030204" pitchFamily="34" charset="0"/>
              </a:rPr>
              <a:t>Two phase intersections can usually run short cycle lengths</a:t>
            </a:r>
          </a:p>
          <a:p>
            <a:endParaRPr lang="en-US" dirty="0"/>
          </a:p>
        </p:txBody>
      </p:sp>
    </p:spTree>
    <p:extLst>
      <p:ext uri="{BB962C8B-B14F-4D97-AF65-F5344CB8AC3E}">
        <p14:creationId xmlns:p14="http://schemas.microsoft.com/office/powerpoint/2010/main" val="613429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 of City of Seattle with Urban Centers and Hub Urban Centers highlighted. Urban Centers include Downtown, University District, and Northgate. Hub Urban Centers iunclude Bitter Lake Village, Lake City, Ballard, Fremont, Mount Baker, and Admiral. ">
            <a:extLst>
              <a:ext uri="{FF2B5EF4-FFF2-40B4-BE49-F238E27FC236}">
                <a16:creationId xmlns:a16="http://schemas.microsoft.com/office/drawing/2014/main" id="{9CDB828E-CF29-461B-B1D1-342A1B9DA3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87222" y="125837"/>
            <a:ext cx="3023061" cy="5855356"/>
          </a:xfrm>
          <a:prstGeom prst="rect">
            <a:avLst/>
          </a:prstGeom>
        </p:spPr>
      </p:pic>
      <p:sp>
        <p:nvSpPr>
          <p:cNvPr id="2" name="Title 1"/>
          <p:cNvSpPr>
            <a:spLocks noGrp="1"/>
          </p:cNvSpPr>
          <p:nvPr>
            <p:ph type="title"/>
          </p:nvPr>
        </p:nvSpPr>
        <p:spPr/>
        <p:txBody>
          <a:bodyPr/>
          <a:lstStyle/>
          <a:p>
            <a:r>
              <a:rPr lang="en-US" b="1"/>
              <a:t>Cycle </a:t>
            </a:r>
            <a:r>
              <a:rPr lang="en-US"/>
              <a:t>l</a:t>
            </a:r>
            <a:r>
              <a:rPr lang="en-US" b="1"/>
              <a:t>ength policy</a:t>
            </a:r>
          </a:p>
        </p:txBody>
      </p:sp>
      <p:sp>
        <p:nvSpPr>
          <p:cNvPr id="3" name="Content Placeholder 2"/>
          <p:cNvSpPr>
            <a:spLocks noGrp="1"/>
          </p:cNvSpPr>
          <p:nvPr>
            <p:ph idx="1"/>
          </p:nvPr>
        </p:nvSpPr>
        <p:spPr>
          <a:xfrm>
            <a:off x="838200" y="1825625"/>
            <a:ext cx="8013700" cy="4087324"/>
          </a:xfrm>
        </p:spPr>
        <p:txBody>
          <a:bodyPr vert="horz" lIns="91440" tIns="45720" rIns="91440" bIns="45720" rtlCol="0" anchor="t">
            <a:normAutofit lnSpcReduction="10000"/>
          </a:bodyPr>
          <a:lstStyle/>
          <a:p>
            <a:pPr marL="0" indent="0">
              <a:buNone/>
            </a:pPr>
            <a:r>
              <a:rPr lang="en-US" b="1" i="1" dirty="0"/>
              <a:t>Proposed SDOT CYCLE LENGTH POLICY:</a:t>
            </a:r>
            <a:endParaRPr lang="en-US" dirty="0"/>
          </a:p>
          <a:p>
            <a:pPr lvl="0"/>
            <a:r>
              <a:rPr lang="en-US" i="1" dirty="0"/>
              <a:t>No greater than 100 seconds in urban centers</a:t>
            </a:r>
            <a:endParaRPr lang="en-US" dirty="0"/>
          </a:p>
          <a:p>
            <a:pPr lvl="0"/>
            <a:r>
              <a:rPr lang="en-US" i="1" dirty="0"/>
              <a:t>No greater than 180 seconds in manufacturing/industrial centers</a:t>
            </a:r>
            <a:endParaRPr lang="en-US" dirty="0"/>
          </a:p>
          <a:p>
            <a:pPr lvl="0"/>
            <a:r>
              <a:rPr lang="en-US" i="1" dirty="0"/>
              <a:t>In all other locations:</a:t>
            </a:r>
            <a:endParaRPr lang="en-US" dirty="0"/>
          </a:p>
          <a:p>
            <a:pPr lvl="1"/>
            <a:r>
              <a:rPr lang="en-US" i="1" dirty="0"/>
              <a:t>No greater than 120 second along minor and collector arterials</a:t>
            </a:r>
            <a:endParaRPr lang="en-US" dirty="0"/>
          </a:p>
          <a:p>
            <a:pPr lvl="1"/>
            <a:r>
              <a:rPr lang="en-US" i="1" dirty="0"/>
              <a:t>No greater than 150 seconds along principal arterials</a:t>
            </a:r>
            <a:r>
              <a:rPr lang="en-US" sz="1400" dirty="0"/>
              <a:t> </a:t>
            </a:r>
          </a:p>
          <a:p>
            <a:pPr marL="0" indent="0">
              <a:buNone/>
            </a:pPr>
            <a:endParaRPr lang="en-US" b="1" dirty="0">
              <a:solidFill>
                <a:srgbClr val="001F52"/>
              </a:solidFill>
            </a:endParaRPr>
          </a:p>
          <a:p>
            <a:pPr marL="0" indent="0">
              <a:buNone/>
            </a:pPr>
            <a:r>
              <a:rPr lang="en-US" b="1" dirty="0">
                <a:solidFill>
                  <a:srgbClr val="001F52"/>
                </a:solidFill>
              </a:rPr>
              <a:t>Goal: </a:t>
            </a:r>
            <a:r>
              <a:rPr lang="en-US" dirty="0">
                <a:solidFill>
                  <a:srgbClr val="001F52"/>
                </a:solidFill>
              </a:rPr>
              <a:t>maintain shorter cycle lengths as feasible</a:t>
            </a:r>
            <a:r>
              <a:rPr lang="en-US" dirty="0">
                <a:solidFill>
                  <a:srgbClr val="001F52"/>
                </a:solidFill>
                <a:cs typeface="Calibri"/>
              </a:rPr>
              <a:t> while allowing us flexibility to respond to incidents and events that may require special timing</a:t>
            </a:r>
          </a:p>
          <a:p>
            <a:pPr lvl="1"/>
            <a:endParaRPr lang="en-US" sz="1400" dirty="0"/>
          </a:p>
          <a:p>
            <a:pPr lvl="1"/>
            <a:endParaRPr lang="en-US" sz="1400" dirty="0">
              <a:cs typeface="Calibri"/>
            </a:endParaRPr>
          </a:p>
        </p:txBody>
      </p:sp>
    </p:spTree>
    <p:extLst>
      <p:ext uri="{BB962C8B-B14F-4D97-AF65-F5344CB8AC3E}">
        <p14:creationId xmlns:p14="http://schemas.microsoft.com/office/powerpoint/2010/main" val="3371105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Map of Rainier Ave S showing which intersections have signals from S Henderson St to S Kenny St. ">
            <a:extLst>
              <a:ext uri="{FF2B5EF4-FFF2-40B4-BE49-F238E27FC236}">
                <a16:creationId xmlns:a16="http://schemas.microsoft.com/office/drawing/2014/main" id="{55E3842D-0B3A-4CF4-A92F-8FCDAA7843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05589" y="0"/>
            <a:ext cx="4199111" cy="6052649"/>
          </a:xfrm>
          <a:prstGeom prst="rect">
            <a:avLst/>
          </a:prstGeom>
          <a:ln>
            <a:noFill/>
          </a:ln>
        </p:spPr>
      </p:pic>
      <p:sp>
        <p:nvSpPr>
          <p:cNvPr id="2" name="Title 1"/>
          <p:cNvSpPr>
            <a:spLocks noGrp="1"/>
          </p:cNvSpPr>
          <p:nvPr>
            <p:ph type="title"/>
          </p:nvPr>
        </p:nvSpPr>
        <p:spPr/>
        <p:txBody>
          <a:bodyPr/>
          <a:lstStyle/>
          <a:p>
            <a:r>
              <a:rPr lang="en-US" dirty="0"/>
              <a:t>Revisiting Rainier Ave S</a:t>
            </a:r>
            <a:endParaRPr lang="en-US" b="1" dirty="0"/>
          </a:p>
        </p:txBody>
      </p:sp>
      <p:sp>
        <p:nvSpPr>
          <p:cNvPr id="3" name="Content Placeholder 2"/>
          <p:cNvSpPr>
            <a:spLocks noGrp="1"/>
          </p:cNvSpPr>
          <p:nvPr>
            <p:ph idx="1"/>
          </p:nvPr>
        </p:nvSpPr>
        <p:spPr>
          <a:xfrm>
            <a:off x="838200" y="1825625"/>
            <a:ext cx="7059950" cy="4087324"/>
          </a:xfrm>
        </p:spPr>
        <p:txBody>
          <a:bodyPr vert="horz" lIns="91440" tIns="45720" rIns="91440" bIns="45720" rtlCol="0" anchor="t">
            <a:normAutofit lnSpcReduction="10000"/>
          </a:bodyPr>
          <a:lstStyle/>
          <a:p>
            <a:pPr marL="0" indent="0">
              <a:buNone/>
            </a:pPr>
            <a:r>
              <a:rPr lang="en-US" sz="2800" dirty="0">
                <a:cs typeface="Calibri"/>
              </a:rPr>
              <a:t>Rainier Ave S (S Kenny St to 52nd Ave S): </a:t>
            </a:r>
          </a:p>
          <a:p>
            <a:pPr marL="457200" indent="-457200"/>
            <a:r>
              <a:rPr lang="en-US" sz="2600" dirty="0">
                <a:cs typeface="Calibri"/>
              </a:rPr>
              <a:t>Minimum cycle length: 76 seconds</a:t>
            </a:r>
          </a:p>
          <a:p>
            <a:pPr marL="457200" indent="-457200"/>
            <a:r>
              <a:rPr lang="en-US" sz="2600" dirty="0">
                <a:cs typeface="Calibri"/>
              </a:rPr>
              <a:t>Actual cycle length: 90 and 45 seconds most of the day,  100 and 50 seconds in PM peak</a:t>
            </a:r>
          </a:p>
          <a:p>
            <a:pPr marL="914400" lvl="1" indent="-457200"/>
            <a:r>
              <a:rPr lang="en-US" sz="2600" dirty="0">
                <a:cs typeface="Calibri"/>
              </a:rPr>
              <a:t>6 intersections run 90 and 100</a:t>
            </a:r>
          </a:p>
          <a:p>
            <a:pPr marL="914400" lvl="1" indent="-457200"/>
            <a:r>
              <a:rPr lang="en-US" sz="2600" dirty="0">
                <a:cs typeface="Calibri"/>
              </a:rPr>
              <a:t>7 intersections run 45 and 50</a:t>
            </a:r>
          </a:p>
          <a:p>
            <a:pPr marL="914400" lvl="1" indent="-457200"/>
            <a:endParaRPr lang="en-US" sz="2600" dirty="0">
              <a:cs typeface="Calibri"/>
            </a:endParaRPr>
          </a:p>
          <a:p>
            <a:pPr marL="0" indent="0">
              <a:buNone/>
            </a:pPr>
            <a:r>
              <a:rPr lang="en-US" sz="2600" b="1" dirty="0">
                <a:cs typeface="Calibri"/>
              </a:rPr>
              <a:t>Trade off</a:t>
            </a:r>
            <a:r>
              <a:rPr lang="en-US" sz="2600" dirty="0">
                <a:cs typeface="Calibri"/>
              </a:rPr>
              <a:t>: running a longer cycle at some intersections allows a much shorter cycle at others, reducing transit impact along Rainier.</a:t>
            </a:r>
          </a:p>
        </p:txBody>
      </p:sp>
    </p:spTree>
    <p:extLst>
      <p:ext uri="{BB962C8B-B14F-4D97-AF65-F5344CB8AC3E}">
        <p14:creationId xmlns:p14="http://schemas.microsoft.com/office/powerpoint/2010/main" val="3882700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F100-32AE-4693-A7DC-BD55703B4A6E}"/>
              </a:ext>
            </a:extLst>
          </p:cNvPr>
          <p:cNvSpPr>
            <a:spLocks noGrp="1"/>
          </p:cNvSpPr>
          <p:nvPr>
            <p:ph type="title"/>
          </p:nvPr>
        </p:nvSpPr>
        <p:spPr/>
        <p:txBody>
          <a:bodyPr>
            <a:normAutofit/>
          </a:bodyPr>
          <a:lstStyle/>
          <a:p>
            <a:r>
              <a:rPr lang="en-US" sz="4400"/>
              <a:t>Meeting </a:t>
            </a:r>
            <a:r>
              <a:rPr lang="en-US"/>
              <a:t>overview</a:t>
            </a:r>
            <a:endParaRPr lang="en-US" sz="4400"/>
          </a:p>
        </p:txBody>
      </p:sp>
      <p:sp>
        <p:nvSpPr>
          <p:cNvPr id="3" name="Content Placeholder 2">
            <a:extLst>
              <a:ext uri="{FF2B5EF4-FFF2-40B4-BE49-F238E27FC236}">
                <a16:creationId xmlns:a16="http://schemas.microsoft.com/office/drawing/2014/main" id="{B063DD75-025E-47D6-B796-212099B7C3AE}"/>
              </a:ext>
            </a:extLst>
          </p:cNvPr>
          <p:cNvSpPr>
            <a:spLocks noGrp="1"/>
          </p:cNvSpPr>
          <p:nvPr>
            <p:ph idx="1"/>
          </p:nvPr>
        </p:nvSpPr>
        <p:spPr>
          <a:xfrm>
            <a:off x="916021" y="1553251"/>
            <a:ext cx="10515600" cy="4087324"/>
          </a:xfrm>
        </p:spPr>
        <p:txBody>
          <a:bodyPr vert="horz" lIns="91440" tIns="45720" rIns="91440" bIns="45720" rtlCol="0" anchor="t">
            <a:normAutofit/>
          </a:bodyPr>
          <a:lstStyle/>
          <a:p>
            <a:pPr marL="396875" indent="-396875">
              <a:spcAft>
                <a:spcPts val="600"/>
              </a:spcAft>
              <a:buAutoNum type="arabicPeriod"/>
            </a:pPr>
            <a:r>
              <a:rPr lang="en-US" dirty="0"/>
              <a:t>Re-introductions</a:t>
            </a:r>
          </a:p>
          <a:p>
            <a:pPr marL="396875" indent="-396875">
              <a:spcAft>
                <a:spcPts val="600"/>
              </a:spcAft>
              <a:buAutoNum type="arabicPeriod"/>
            </a:pPr>
            <a:r>
              <a:rPr lang="en-US" dirty="0"/>
              <a:t>Signals Operations</a:t>
            </a:r>
          </a:p>
          <a:p>
            <a:pPr lvl="1">
              <a:spcAft>
                <a:spcPts val="600"/>
              </a:spcAft>
            </a:pPr>
            <a:r>
              <a:rPr lang="en-US" dirty="0"/>
              <a:t>Recap of Introduction to Signals Operation</a:t>
            </a:r>
          </a:p>
          <a:p>
            <a:pPr lvl="1">
              <a:spcAft>
                <a:spcPts val="600"/>
              </a:spcAft>
            </a:pPr>
            <a:r>
              <a:rPr lang="en-US" dirty="0"/>
              <a:t>Pedestrian Signal Policy – key components and opportunity to discuss  </a:t>
            </a:r>
          </a:p>
          <a:p>
            <a:pPr marL="396875" indent="-396875">
              <a:spcAft>
                <a:spcPts val="600"/>
              </a:spcAft>
              <a:buAutoNum type="arabicPeriod"/>
            </a:pPr>
            <a:r>
              <a:rPr lang="en-US" dirty="0">
                <a:cs typeface="Calibri"/>
              </a:rPr>
              <a:t>Introduction to Modal Integration</a:t>
            </a:r>
          </a:p>
          <a:p>
            <a:pPr marL="396875" indent="-396875">
              <a:spcAft>
                <a:spcPts val="600"/>
              </a:spcAft>
              <a:buAutoNum type="arabicPeriod"/>
            </a:pPr>
            <a:r>
              <a:rPr lang="en-US" dirty="0">
                <a:cs typeface="Calibri"/>
              </a:rPr>
              <a:t>Wrap-up and next steps</a:t>
            </a:r>
          </a:p>
        </p:txBody>
      </p:sp>
    </p:spTree>
    <p:extLst>
      <p:ext uri="{BB962C8B-B14F-4D97-AF65-F5344CB8AC3E}">
        <p14:creationId xmlns:p14="http://schemas.microsoft.com/office/powerpoint/2010/main" val="1952640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84B3E25-3BD4-4899-9C5B-4E9080DE403B}"/>
              </a:ext>
            </a:extLst>
          </p:cNvPr>
          <p:cNvSpPr>
            <a:spLocks noGrp="1"/>
          </p:cNvSpPr>
          <p:nvPr>
            <p:ph type="title"/>
          </p:nvPr>
        </p:nvSpPr>
        <p:spPr/>
        <p:txBody>
          <a:bodyPr>
            <a:normAutofit/>
          </a:bodyPr>
          <a:lstStyle/>
          <a:p>
            <a:r>
              <a:rPr lang="en-US"/>
              <a:t>Additional trade-offs and discussion</a:t>
            </a:r>
          </a:p>
        </p:txBody>
      </p:sp>
      <p:sp>
        <p:nvSpPr>
          <p:cNvPr id="2" name="Content Placeholder 1">
            <a:extLst>
              <a:ext uri="{FF2B5EF4-FFF2-40B4-BE49-F238E27FC236}">
                <a16:creationId xmlns:a16="http://schemas.microsoft.com/office/drawing/2014/main" id="{0E3ECF0F-CCDE-8349-98AA-240929F7B424}"/>
              </a:ext>
            </a:extLst>
          </p:cNvPr>
          <p:cNvSpPr>
            <a:spLocks noGrp="1"/>
          </p:cNvSpPr>
          <p:nvPr>
            <p:ph idx="1"/>
          </p:nvPr>
        </p:nvSpPr>
        <p:spPr>
          <a:xfrm>
            <a:off x="838200" y="1825625"/>
            <a:ext cx="7480300" cy="4087324"/>
          </a:xfrm>
        </p:spPr>
        <p:txBody>
          <a:bodyPr/>
          <a:lstStyle/>
          <a:p>
            <a:pPr lvl="0"/>
            <a:r>
              <a:rPr lang="en-US" dirty="0"/>
              <a:t>Reduced wait time for people walking and biking across the main street​</a:t>
            </a:r>
          </a:p>
          <a:p>
            <a:pPr lvl="0"/>
            <a:r>
              <a:rPr lang="en-US" dirty="0"/>
              <a:t>Reduced wait time for side streets and left-turns​</a:t>
            </a:r>
          </a:p>
          <a:p>
            <a:pPr lvl="0"/>
            <a:r>
              <a:rPr lang="en-US" dirty="0"/>
              <a:t>Potential for increased queueing for left-turns​</a:t>
            </a:r>
          </a:p>
          <a:p>
            <a:pPr lvl="0"/>
            <a:r>
              <a:rPr lang="en-US" dirty="0"/>
              <a:t>Potential increased delay for transit and freight along some corridors​</a:t>
            </a:r>
          </a:p>
          <a:p>
            <a:pPr lvl="0"/>
            <a:r>
              <a:rPr lang="en-US" dirty="0"/>
              <a:t>Potential increased delay for people walking and biking along the main street</a:t>
            </a:r>
          </a:p>
          <a:p>
            <a:endParaRPr lang="en-US" dirty="0"/>
          </a:p>
        </p:txBody>
      </p:sp>
      <p:pic>
        <p:nvPicPr>
          <p:cNvPr id="8" name="Graphic 7" descr="Thought bubble">
            <a:extLst>
              <a:ext uri="{FF2B5EF4-FFF2-40B4-BE49-F238E27FC236}">
                <a16:creationId xmlns:a16="http://schemas.microsoft.com/office/drawing/2014/main" id="{81156E6C-F7D4-4E8D-9240-4657CA697E4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93200" y="2238375"/>
            <a:ext cx="2381250" cy="2381250"/>
          </a:xfrm>
          <a:prstGeom prst="rect">
            <a:avLst/>
          </a:prstGeom>
        </p:spPr>
      </p:pic>
    </p:spTree>
    <p:extLst>
      <p:ext uri="{BB962C8B-B14F-4D97-AF65-F5344CB8AC3E}">
        <p14:creationId xmlns:p14="http://schemas.microsoft.com/office/powerpoint/2010/main" val="3763503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838200" y="365126"/>
            <a:ext cx="10515600" cy="1245466"/>
          </a:xfrm>
        </p:spPr>
        <p:txBody>
          <a:bodyPr>
            <a:normAutofit/>
          </a:bodyPr>
          <a:lstStyle/>
          <a:p>
            <a:r>
              <a:rPr lang="en-US" sz="4000" dirty="0"/>
              <a:t>2. Pedestrian crossing time</a:t>
            </a:r>
          </a:p>
        </p:txBody>
      </p:sp>
      <p:sp>
        <p:nvSpPr>
          <p:cNvPr id="10" name="Content Placeholder 2">
            <a:extLst>
              <a:ext uri="{FF2B5EF4-FFF2-40B4-BE49-F238E27FC236}">
                <a16:creationId xmlns:a16="http://schemas.microsoft.com/office/drawing/2014/main" id="{ED071760-76AF-4BA5-82EC-D362CDD65614}"/>
              </a:ext>
            </a:extLst>
          </p:cNvPr>
          <p:cNvSpPr txBox="1">
            <a:spLocks/>
          </p:cNvSpPr>
          <p:nvPr/>
        </p:nvSpPr>
        <p:spPr>
          <a:xfrm>
            <a:off x="1718822" y="1247842"/>
            <a:ext cx="9625149" cy="55778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1" name="Content Placeholder 2">
            <a:extLst>
              <a:ext uri="{FF2B5EF4-FFF2-40B4-BE49-F238E27FC236}">
                <a16:creationId xmlns:a16="http://schemas.microsoft.com/office/drawing/2014/main" id="{A5C6EE8C-D07B-4756-A731-FD74F09E795F}"/>
              </a:ext>
            </a:extLst>
          </p:cNvPr>
          <p:cNvSpPr txBox="1">
            <a:spLocks/>
          </p:cNvSpPr>
          <p:nvPr/>
        </p:nvSpPr>
        <p:spPr>
          <a:xfrm>
            <a:off x="838200" y="3474440"/>
            <a:ext cx="10515600" cy="22234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18" name="Picture 17" descr="Diagram showing plan view of an intersection to demonstrate how we determine minimum timing for pedestrian crossings. &#10;&#10;The primary calculation for pedestrian clearance considers curb to curb distance and assumes a speed of 3.0 feet per second.  &#10;&#10;The secondary calculation considers push button to opposite curb and assumes a speed of 2.5 feet per second for walk and pedestrian clearance. ">
            <a:extLst>
              <a:ext uri="{FF2B5EF4-FFF2-40B4-BE49-F238E27FC236}">
                <a16:creationId xmlns:a16="http://schemas.microsoft.com/office/drawing/2014/main" id="{1BC1C357-425D-4151-9023-1B1F4DEF96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83425" y="1346245"/>
            <a:ext cx="9625149" cy="4717862"/>
          </a:xfrm>
          <a:prstGeom prst="rect">
            <a:avLst/>
          </a:prstGeom>
        </p:spPr>
      </p:pic>
    </p:spTree>
    <p:extLst>
      <p:ext uri="{BB962C8B-B14F-4D97-AF65-F5344CB8AC3E}">
        <p14:creationId xmlns:p14="http://schemas.microsoft.com/office/powerpoint/2010/main" val="2589701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Pedestrian crossing time policy</a:t>
            </a:r>
          </a:p>
        </p:txBody>
      </p:sp>
      <p:sp>
        <p:nvSpPr>
          <p:cNvPr id="3" name="Content Placeholder 2"/>
          <p:cNvSpPr>
            <a:spLocks noGrp="1"/>
          </p:cNvSpPr>
          <p:nvPr>
            <p:ph idx="1"/>
          </p:nvPr>
        </p:nvSpPr>
        <p:spPr/>
        <p:txBody>
          <a:bodyPr>
            <a:normAutofit lnSpcReduction="10000"/>
          </a:bodyPr>
          <a:lstStyle/>
          <a:p>
            <a:pPr marL="0" indent="0">
              <a:buNone/>
            </a:pPr>
            <a:r>
              <a:rPr lang="en-US" dirty="0"/>
              <a:t>Pedestrian timing consists of: </a:t>
            </a:r>
            <a:endParaRPr lang="en-US" i="1" dirty="0"/>
          </a:p>
          <a:p>
            <a:pPr>
              <a:spcAft>
                <a:spcPts val="1200"/>
              </a:spcAft>
            </a:pPr>
            <a:r>
              <a:rPr lang="en-US" dirty="0"/>
              <a:t>Walk: interval a pedestrian can start crossing the street</a:t>
            </a:r>
          </a:p>
          <a:p>
            <a:r>
              <a:rPr lang="en-US" dirty="0"/>
              <a:t>Pedestrian Clearance: interval for a person to cross the street</a:t>
            </a:r>
          </a:p>
          <a:p>
            <a:pPr marL="0" indent="0">
              <a:buNone/>
            </a:pPr>
            <a:endParaRPr lang="en-US" dirty="0"/>
          </a:p>
          <a:p>
            <a:pPr marL="0" indent="0">
              <a:buNone/>
            </a:pPr>
            <a:r>
              <a:rPr lang="en-US" b="1" i="1" dirty="0"/>
              <a:t>SDOT PEDESTRIAN TIMING POLICY: Pedestrians will get more time to cross all streets</a:t>
            </a:r>
          </a:p>
          <a:p>
            <a:r>
              <a:rPr lang="en-US" dirty="0"/>
              <a:t>Walk is 7 seconds or greater (current practice)</a:t>
            </a:r>
          </a:p>
          <a:p>
            <a:r>
              <a:rPr lang="en-US" dirty="0"/>
              <a:t>Pedestrian Clearance calculated based on a walking speed of 3 ft/sec</a:t>
            </a:r>
          </a:p>
          <a:p>
            <a:pPr lvl="1"/>
            <a:r>
              <a:rPr lang="en-US" dirty="0"/>
              <a:t>MUTCD standard is 3.5 ft/sec</a:t>
            </a:r>
          </a:p>
          <a:p>
            <a:pPr lvl="1"/>
            <a:r>
              <a:rPr lang="en-US" dirty="0"/>
              <a:t>Walking speed of 2.5 ft/sec will be used based on community request</a:t>
            </a:r>
          </a:p>
          <a:p>
            <a:pPr marL="0" indent="0">
              <a:buNone/>
            </a:pPr>
            <a:endParaRPr lang="en-US" dirty="0"/>
          </a:p>
        </p:txBody>
      </p:sp>
    </p:spTree>
    <p:extLst>
      <p:ext uri="{BB962C8B-B14F-4D97-AF65-F5344CB8AC3E}">
        <p14:creationId xmlns:p14="http://schemas.microsoft.com/office/powerpoint/2010/main" val="4197132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6764" y="4814338"/>
            <a:ext cx="6795937" cy="4087324"/>
          </a:xfrm>
        </p:spPr>
        <p:txBody>
          <a:bodyPr vert="horz" lIns="91440" tIns="45720" rIns="91440" bIns="45720" rtlCol="0" anchor="t">
            <a:noAutofit/>
          </a:bodyPr>
          <a:lstStyle/>
          <a:p>
            <a:pPr marL="0" indent="0">
              <a:spcBef>
                <a:spcPts val="0"/>
              </a:spcBef>
              <a:buNone/>
            </a:pPr>
            <a:r>
              <a:rPr lang="en-US" b="1" dirty="0">
                <a:cs typeface="Calibri"/>
              </a:rPr>
              <a:t>Trade-off:</a:t>
            </a:r>
            <a:r>
              <a:rPr lang="en-US" dirty="0">
                <a:cs typeface="Calibri"/>
              </a:rPr>
              <a:t> giving more time for pedestrians to cross the street will result in more pedestrian wait time</a:t>
            </a:r>
          </a:p>
          <a:p>
            <a:pPr marL="457200" indent="-457200">
              <a:spcBef>
                <a:spcPts val="0"/>
              </a:spcBef>
              <a:buFont typeface="Arial"/>
              <a:buChar char="•"/>
            </a:pPr>
            <a:endParaRPr lang="en-US" dirty="0">
              <a:ea typeface="+mn-lt"/>
              <a:cs typeface="+mn-lt"/>
            </a:endParaRPr>
          </a:p>
          <a:p>
            <a:pPr marL="0" indent="0">
              <a:spcBef>
                <a:spcPts val="0"/>
              </a:spcBef>
              <a:buNone/>
            </a:pPr>
            <a:endParaRPr lang="en-US" dirty="0">
              <a:cs typeface="Calibri" panose="020F0502020204030204"/>
            </a:endParaRPr>
          </a:p>
          <a:p>
            <a:pPr marL="457200" indent="-457200">
              <a:spcBef>
                <a:spcPts val="0"/>
              </a:spcBef>
              <a:buFont typeface="Arial"/>
              <a:buChar char="•"/>
            </a:pPr>
            <a:endParaRPr lang="en-US" dirty="0">
              <a:cs typeface="Calibri" panose="020F0502020204030204"/>
            </a:endParaRPr>
          </a:p>
          <a:p>
            <a:pPr marL="0" indent="0">
              <a:spcBef>
                <a:spcPts val="0"/>
              </a:spcBef>
              <a:buNone/>
            </a:pPr>
            <a:endParaRPr lang="en-US" dirty="0">
              <a:cs typeface="Calibri" panose="020F0502020204030204"/>
            </a:endParaRPr>
          </a:p>
          <a:p>
            <a:pPr marL="463550" indent="-295275">
              <a:spcBef>
                <a:spcPts val="0"/>
              </a:spcBef>
            </a:pPr>
            <a:endParaRPr lang="en-US" dirty="0">
              <a:cs typeface="Calibri" panose="020F0502020204030204"/>
            </a:endParaRPr>
          </a:p>
          <a:p>
            <a:pPr marL="0" indent="0">
              <a:spcBef>
                <a:spcPts val="0"/>
              </a:spcBef>
              <a:buNone/>
            </a:pPr>
            <a:endParaRPr lang="en-US" dirty="0">
              <a:cs typeface="Calibri" panose="020F0502020204030204"/>
            </a:endParaRPr>
          </a:p>
        </p:txBody>
      </p:sp>
      <p:pic>
        <p:nvPicPr>
          <p:cNvPr id="8" name="Picture 8" descr="Example phase sequencing diagram for the intersection of Mercer St and Fairview Ave N in Seattle. It shows the cycle length, based on the minimum amount of time that should be given to each movement. ">
            <a:extLst>
              <a:ext uri="{FF2B5EF4-FFF2-40B4-BE49-F238E27FC236}">
                <a16:creationId xmlns:a16="http://schemas.microsoft.com/office/drawing/2014/main" id="{7CA1B516-A1BD-4408-A8CE-5DB520D734F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7341550" y="1151833"/>
            <a:ext cx="5003337" cy="4722962"/>
          </a:xfrm>
          <a:prstGeom prst="rect">
            <a:avLst/>
          </a:prstGeom>
        </p:spPr>
      </p:pic>
      <p:sp>
        <p:nvSpPr>
          <p:cNvPr id="4" name="Content Placeholder 2">
            <a:extLst>
              <a:ext uri="{FF2B5EF4-FFF2-40B4-BE49-F238E27FC236}">
                <a16:creationId xmlns:a16="http://schemas.microsoft.com/office/drawing/2014/main" id="{4119ED53-B93A-4AFA-8EFE-24F643909C01}"/>
              </a:ext>
            </a:extLst>
          </p:cNvPr>
          <p:cNvSpPr txBox="1">
            <a:spLocks/>
          </p:cNvSpPr>
          <p:nvPr/>
        </p:nvSpPr>
        <p:spPr>
          <a:xfrm>
            <a:off x="234351" y="5276189"/>
            <a:ext cx="6777487" cy="2376420"/>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US" dirty="0">
              <a:cs typeface="Calibri"/>
            </a:endParaRPr>
          </a:p>
          <a:p>
            <a:pPr marL="0" indent="0">
              <a:buFont typeface="Arial" panose="020B0604020202020204" pitchFamily="34" charset="0"/>
              <a:buNone/>
            </a:pPr>
            <a:endParaRPr lang="en-US" dirty="0">
              <a:cs typeface="Calibri"/>
            </a:endParaRPr>
          </a:p>
          <a:p>
            <a:endParaRPr lang="en-US" dirty="0">
              <a:cs typeface="Calibri"/>
            </a:endParaRPr>
          </a:p>
        </p:txBody>
      </p:sp>
      <p:sp>
        <p:nvSpPr>
          <p:cNvPr id="2" name="Title 1"/>
          <p:cNvSpPr>
            <a:spLocks noGrp="1"/>
          </p:cNvSpPr>
          <p:nvPr>
            <p:ph type="title"/>
          </p:nvPr>
        </p:nvSpPr>
        <p:spPr/>
        <p:txBody>
          <a:bodyPr>
            <a:noAutofit/>
          </a:bodyPr>
          <a:lstStyle/>
          <a:p>
            <a:r>
              <a:rPr lang="en-US" b="1" dirty="0"/>
              <a:t>Pedestrian crossing time: example</a:t>
            </a:r>
          </a:p>
        </p:txBody>
      </p:sp>
      <p:graphicFrame>
        <p:nvGraphicFramePr>
          <p:cNvPr id="5" name="Table 4">
            <a:extLst>
              <a:ext uri="{FF2B5EF4-FFF2-40B4-BE49-F238E27FC236}">
                <a16:creationId xmlns:a16="http://schemas.microsoft.com/office/drawing/2014/main" id="{AE0F045C-5895-D344-9E5D-0E9DDDCB3B26}"/>
              </a:ext>
            </a:extLst>
          </p:cNvPr>
          <p:cNvGraphicFramePr>
            <a:graphicFrameLocks noGrp="1"/>
          </p:cNvGraphicFramePr>
          <p:nvPr>
            <p:extLst>
              <p:ext uri="{D42A27DB-BD31-4B8C-83A1-F6EECF244321}">
                <p14:modId xmlns:p14="http://schemas.microsoft.com/office/powerpoint/2010/main" val="4208443368"/>
              </p:ext>
            </p:extLst>
          </p:nvPr>
        </p:nvGraphicFramePr>
        <p:xfrm>
          <a:off x="897504" y="1723590"/>
          <a:ext cx="5935095" cy="2975410"/>
        </p:xfrm>
        <a:graphic>
          <a:graphicData uri="http://schemas.openxmlformats.org/drawingml/2006/table">
            <a:tbl>
              <a:tblPr firstRow="1" bandRow="1">
                <a:tableStyleId>{073A0DAA-6AF3-43AB-8588-CEC1D06C72B9}</a:tableStyleId>
              </a:tblPr>
              <a:tblGrid>
                <a:gridCol w="2417196">
                  <a:extLst>
                    <a:ext uri="{9D8B030D-6E8A-4147-A177-3AD203B41FA5}">
                      <a16:colId xmlns:a16="http://schemas.microsoft.com/office/drawing/2014/main" val="1309861613"/>
                    </a:ext>
                  </a:extLst>
                </a:gridCol>
                <a:gridCol w="1866900">
                  <a:extLst>
                    <a:ext uri="{9D8B030D-6E8A-4147-A177-3AD203B41FA5}">
                      <a16:colId xmlns:a16="http://schemas.microsoft.com/office/drawing/2014/main" val="1501316965"/>
                    </a:ext>
                  </a:extLst>
                </a:gridCol>
                <a:gridCol w="1650999">
                  <a:extLst>
                    <a:ext uri="{9D8B030D-6E8A-4147-A177-3AD203B41FA5}">
                      <a16:colId xmlns:a16="http://schemas.microsoft.com/office/drawing/2014/main" val="559422912"/>
                    </a:ext>
                  </a:extLst>
                </a:gridCol>
              </a:tblGrid>
              <a:tr h="751123">
                <a:tc>
                  <a:txBody>
                    <a:bodyPr/>
                    <a:lstStyle/>
                    <a:p>
                      <a:endParaRPr lang="en-US" sz="1800" dirty="0"/>
                    </a:p>
                  </a:txBody>
                  <a:tcPr/>
                </a:tc>
                <a:tc>
                  <a:txBody>
                    <a:bodyPr/>
                    <a:lstStyle/>
                    <a:p>
                      <a:r>
                        <a:rPr lang="en-US" sz="1800" dirty="0"/>
                        <a:t>Using current walking speed</a:t>
                      </a:r>
                    </a:p>
                  </a:txBody>
                  <a:tcPr/>
                </a:tc>
                <a:tc>
                  <a:txBody>
                    <a:bodyPr/>
                    <a:lstStyle/>
                    <a:p>
                      <a:r>
                        <a:rPr lang="en-US" sz="1800" dirty="0"/>
                        <a:t>Using new walking speed</a:t>
                      </a:r>
                    </a:p>
                  </a:txBody>
                  <a:tcPr/>
                </a:tc>
                <a:extLst>
                  <a:ext uri="{0D108BD9-81ED-4DB2-BD59-A6C34878D82A}">
                    <a16:rowId xmlns:a16="http://schemas.microsoft.com/office/drawing/2014/main" val="641504674"/>
                  </a:ext>
                </a:extLst>
              </a:tr>
              <a:tr h="502801">
                <a:tc>
                  <a:txBody>
                    <a:bodyPr/>
                    <a:lstStyle/>
                    <a:p>
                      <a:r>
                        <a:rPr lang="en-US" sz="1800" dirty="0"/>
                        <a:t>Left turns</a:t>
                      </a:r>
                    </a:p>
                  </a:txBody>
                  <a:tcPr/>
                </a:tc>
                <a:tc>
                  <a:txBody>
                    <a:bodyPr/>
                    <a:lstStyle/>
                    <a:p>
                      <a:r>
                        <a:rPr lang="en-US" sz="1800" dirty="0"/>
                        <a:t>12 seconds</a:t>
                      </a:r>
                    </a:p>
                  </a:txBody>
                  <a:tcPr/>
                </a:tc>
                <a:tc>
                  <a:txBody>
                    <a:bodyPr/>
                    <a:lstStyle/>
                    <a:p>
                      <a:r>
                        <a:rPr lang="en-US" sz="1800" dirty="0"/>
                        <a:t>12 seconds</a:t>
                      </a:r>
                    </a:p>
                  </a:txBody>
                  <a:tcPr/>
                </a:tc>
                <a:extLst>
                  <a:ext uri="{0D108BD9-81ED-4DB2-BD59-A6C34878D82A}">
                    <a16:rowId xmlns:a16="http://schemas.microsoft.com/office/drawing/2014/main" val="3919603608"/>
                  </a:ext>
                </a:extLst>
              </a:tr>
              <a:tr h="502801">
                <a:tc>
                  <a:txBody>
                    <a:bodyPr/>
                    <a:lstStyle/>
                    <a:p>
                      <a:r>
                        <a:rPr lang="en-US" sz="1800" dirty="0"/>
                        <a:t>Fairview Ave N</a:t>
                      </a:r>
                    </a:p>
                  </a:txBody>
                  <a:tcPr/>
                </a:tc>
                <a:tc>
                  <a:txBody>
                    <a:bodyPr/>
                    <a:lstStyle/>
                    <a:p>
                      <a:r>
                        <a:rPr lang="en-US" sz="1800" dirty="0"/>
                        <a:t>42 seconds</a:t>
                      </a:r>
                    </a:p>
                  </a:txBody>
                  <a:tcPr/>
                </a:tc>
                <a:tc>
                  <a:txBody>
                    <a:bodyPr/>
                    <a:lstStyle/>
                    <a:p>
                      <a:r>
                        <a:rPr lang="en-US" sz="1800" dirty="0"/>
                        <a:t>51 seconds</a:t>
                      </a:r>
                    </a:p>
                  </a:txBody>
                  <a:tcPr/>
                </a:tc>
                <a:extLst>
                  <a:ext uri="{0D108BD9-81ED-4DB2-BD59-A6C34878D82A}">
                    <a16:rowId xmlns:a16="http://schemas.microsoft.com/office/drawing/2014/main" val="2814625239"/>
                  </a:ext>
                </a:extLst>
              </a:tr>
              <a:tr h="502801">
                <a:tc>
                  <a:txBody>
                    <a:bodyPr/>
                    <a:lstStyle/>
                    <a:p>
                      <a:r>
                        <a:rPr lang="en-US" sz="1800" dirty="0"/>
                        <a:t>Mercer St</a:t>
                      </a:r>
                    </a:p>
                  </a:txBody>
                  <a:tcPr/>
                </a:tc>
                <a:tc>
                  <a:txBody>
                    <a:bodyPr/>
                    <a:lstStyle/>
                    <a:p>
                      <a:r>
                        <a:rPr lang="en-US" sz="1800" dirty="0"/>
                        <a:t>32 seconds</a:t>
                      </a:r>
                    </a:p>
                  </a:txBody>
                  <a:tcPr/>
                </a:tc>
                <a:tc>
                  <a:txBody>
                    <a:bodyPr/>
                    <a:lstStyle/>
                    <a:p>
                      <a:r>
                        <a:rPr lang="en-US" sz="1800" dirty="0"/>
                        <a:t>38 seconds</a:t>
                      </a:r>
                    </a:p>
                  </a:txBody>
                  <a:tcPr/>
                </a:tc>
                <a:extLst>
                  <a:ext uri="{0D108BD9-81ED-4DB2-BD59-A6C34878D82A}">
                    <a16:rowId xmlns:a16="http://schemas.microsoft.com/office/drawing/2014/main" val="2382134967"/>
                  </a:ext>
                </a:extLst>
              </a:tr>
              <a:tr h="715884">
                <a:tc>
                  <a:txBody>
                    <a:bodyPr/>
                    <a:lstStyle/>
                    <a:p>
                      <a:r>
                        <a:rPr lang="en-US" sz="1800" dirty="0"/>
                        <a:t>Minimum cycle length</a:t>
                      </a:r>
                      <a:endParaRPr lang="en-US" sz="1800" b="1" dirty="0"/>
                    </a:p>
                  </a:txBody>
                  <a:tcPr/>
                </a:tc>
                <a:tc>
                  <a:txBody>
                    <a:bodyPr/>
                    <a:lstStyle/>
                    <a:p>
                      <a:r>
                        <a:rPr lang="en-US" sz="1800" dirty="0"/>
                        <a:t>98 seconds</a:t>
                      </a:r>
                      <a:endParaRPr lang="en-US" sz="1800" b="1" dirty="0"/>
                    </a:p>
                  </a:txBody>
                  <a:tcPr/>
                </a:tc>
                <a:tc>
                  <a:txBody>
                    <a:bodyPr/>
                    <a:lstStyle/>
                    <a:p>
                      <a:r>
                        <a:rPr lang="en-US" sz="1800" dirty="0"/>
                        <a:t>113 seconds</a:t>
                      </a:r>
                      <a:endParaRPr lang="en-US" sz="1800" b="1" dirty="0"/>
                    </a:p>
                  </a:txBody>
                  <a:tcPr/>
                </a:tc>
                <a:extLst>
                  <a:ext uri="{0D108BD9-81ED-4DB2-BD59-A6C34878D82A}">
                    <a16:rowId xmlns:a16="http://schemas.microsoft.com/office/drawing/2014/main" val="1511665367"/>
                  </a:ext>
                </a:extLst>
              </a:tr>
            </a:tbl>
          </a:graphicData>
        </a:graphic>
      </p:graphicFrame>
    </p:spTree>
    <p:extLst>
      <p:ext uri="{BB962C8B-B14F-4D97-AF65-F5344CB8AC3E}">
        <p14:creationId xmlns:p14="http://schemas.microsoft.com/office/powerpoint/2010/main" val="3852541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84B3E25-3BD4-4899-9C5B-4E9080DE403B}"/>
              </a:ext>
            </a:extLst>
          </p:cNvPr>
          <p:cNvSpPr>
            <a:spLocks noGrp="1"/>
          </p:cNvSpPr>
          <p:nvPr>
            <p:ph type="title"/>
          </p:nvPr>
        </p:nvSpPr>
        <p:spPr/>
        <p:txBody>
          <a:bodyPr>
            <a:normAutofit/>
          </a:bodyPr>
          <a:lstStyle/>
          <a:p>
            <a:r>
              <a:rPr lang="en-US" dirty="0"/>
              <a:t>Additional trade-offs and discussion</a:t>
            </a:r>
          </a:p>
        </p:txBody>
      </p:sp>
      <p:sp>
        <p:nvSpPr>
          <p:cNvPr id="2" name="Content Placeholder 1">
            <a:extLst>
              <a:ext uri="{FF2B5EF4-FFF2-40B4-BE49-F238E27FC236}">
                <a16:creationId xmlns:a16="http://schemas.microsoft.com/office/drawing/2014/main" id="{BF6D7CD0-5B6A-AF45-803F-696DDE4187EC}"/>
              </a:ext>
            </a:extLst>
          </p:cNvPr>
          <p:cNvSpPr>
            <a:spLocks noGrp="1"/>
          </p:cNvSpPr>
          <p:nvPr>
            <p:ph idx="1"/>
          </p:nvPr>
        </p:nvSpPr>
        <p:spPr>
          <a:xfrm>
            <a:off x="838200" y="1825625"/>
            <a:ext cx="7531100" cy="4087324"/>
          </a:xfrm>
        </p:spPr>
        <p:txBody>
          <a:bodyPr/>
          <a:lstStyle/>
          <a:p>
            <a:pPr lvl="0"/>
            <a:r>
              <a:rPr lang="en-US" dirty="0"/>
              <a:t>Improved accessibility for all pedestrians</a:t>
            </a:r>
          </a:p>
          <a:p>
            <a:pPr lvl="0"/>
            <a:r>
              <a:rPr lang="en-US" dirty="0"/>
              <a:t>Longer cycle lengths, especially at large or complicated intersections</a:t>
            </a:r>
          </a:p>
          <a:p>
            <a:pPr lvl="0"/>
            <a:r>
              <a:rPr lang="en-US" dirty="0"/>
              <a:t>Less time for people to legally step off the curb to begin crossing</a:t>
            </a:r>
          </a:p>
          <a:p>
            <a:pPr lvl="0"/>
            <a:r>
              <a:rPr lang="en-US" dirty="0"/>
              <a:t>More time allocated to the side street </a:t>
            </a:r>
          </a:p>
          <a:p>
            <a:pPr lvl="0"/>
            <a:r>
              <a:rPr lang="en-US" dirty="0"/>
              <a:t>Additional delay along arterials</a:t>
            </a:r>
          </a:p>
          <a:p>
            <a:endParaRPr lang="en-US" dirty="0"/>
          </a:p>
        </p:txBody>
      </p:sp>
      <p:pic>
        <p:nvPicPr>
          <p:cNvPr id="6" name="Graphic 5" descr="Thought bubble">
            <a:extLst>
              <a:ext uri="{FF2B5EF4-FFF2-40B4-BE49-F238E27FC236}">
                <a16:creationId xmlns:a16="http://schemas.microsoft.com/office/drawing/2014/main" id="{9D673204-6DA3-8746-93F6-EB1ED76F0DE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93200" y="2238375"/>
            <a:ext cx="2381250" cy="2381250"/>
          </a:xfrm>
          <a:prstGeom prst="rect">
            <a:avLst/>
          </a:prstGeom>
        </p:spPr>
      </p:pic>
    </p:spTree>
    <p:extLst>
      <p:ext uri="{BB962C8B-B14F-4D97-AF65-F5344CB8AC3E}">
        <p14:creationId xmlns:p14="http://schemas.microsoft.com/office/powerpoint/2010/main" val="1277252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3619500" cy="1908173"/>
          </a:xfrm>
        </p:spPr>
        <p:txBody>
          <a:bodyPr>
            <a:normAutofit/>
          </a:bodyPr>
          <a:lstStyle/>
          <a:p>
            <a:r>
              <a:rPr lang="en-US" b="1" dirty="0"/>
              <a:t>3. Pedestrian actuation</a:t>
            </a:r>
          </a:p>
        </p:txBody>
      </p:sp>
      <p:sp>
        <p:nvSpPr>
          <p:cNvPr id="3" name="Content Placeholder 2"/>
          <p:cNvSpPr>
            <a:spLocks noGrp="1"/>
          </p:cNvSpPr>
          <p:nvPr>
            <p:ph idx="1"/>
          </p:nvPr>
        </p:nvSpPr>
        <p:spPr>
          <a:xfrm>
            <a:off x="838200" y="2273299"/>
            <a:ext cx="3619500" cy="3639649"/>
          </a:xfrm>
        </p:spPr>
        <p:txBody>
          <a:bodyPr>
            <a:normAutofit/>
          </a:bodyPr>
          <a:lstStyle/>
          <a:p>
            <a:pPr marL="0" indent="0">
              <a:buNone/>
            </a:pPr>
            <a:r>
              <a:rPr lang="en-US" sz="2400" b="1" dirty="0"/>
              <a:t>Pedestrian recall: </a:t>
            </a:r>
            <a:r>
              <a:rPr lang="en-US" sz="2400" dirty="0"/>
              <a:t>walk phase comes up without pushing push button</a:t>
            </a:r>
          </a:p>
          <a:p>
            <a:pPr marL="0" indent="0">
              <a:buNone/>
            </a:pPr>
            <a:r>
              <a:rPr lang="en-US" sz="2400" b="1" dirty="0"/>
              <a:t>Actuated pedestrian: </a:t>
            </a:r>
            <a:r>
              <a:rPr lang="en-US" sz="2400" dirty="0"/>
              <a:t>push button needs to be pushed for walk phase</a:t>
            </a:r>
          </a:p>
          <a:p>
            <a:pPr marL="0" indent="0">
              <a:buNone/>
            </a:pPr>
            <a:endParaRPr lang="en-US" dirty="0"/>
          </a:p>
        </p:txBody>
      </p:sp>
      <p:graphicFrame>
        <p:nvGraphicFramePr>
          <p:cNvPr id="7" name="Table 6">
            <a:extLst>
              <a:ext uri="{FF2B5EF4-FFF2-40B4-BE49-F238E27FC236}">
                <a16:creationId xmlns:a16="http://schemas.microsoft.com/office/drawing/2014/main" id="{568D0B83-BE89-41FB-A158-4A6901220B71}"/>
              </a:ext>
            </a:extLst>
          </p:cNvPr>
          <p:cNvGraphicFramePr>
            <a:graphicFrameLocks noGrp="1"/>
          </p:cNvGraphicFramePr>
          <p:nvPr>
            <p:extLst>
              <p:ext uri="{D42A27DB-BD31-4B8C-83A1-F6EECF244321}">
                <p14:modId xmlns:p14="http://schemas.microsoft.com/office/powerpoint/2010/main" val="3325166626"/>
              </p:ext>
            </p:extLst>
          </p:nvPr>
        </p:nvGraphicFramePr>
        <p:xfrm>
          <a:off x="4457700" y="323913"/>
          <a:ext cx="7524751" cy="5589035"/>
        </p:xfrm>
        <a:graphic>
          <a:graphicData uri="http://schemas.openxmlformats.org/drawingml/2006/table">
            <a:tbl>
              <a:tblPr firstRow="1" firstCol="1" bandRow="1">
                <a:tableStyleId>{073A0DAA-6AF3-43AB-8588-CEC1D06C72B9}</a:tableStyleId>
              </a:tblPr>
              <a:tblGrid>
                <a:gridCol w="1346200">
                  <a:extLst>
                    <a:ext uri="{9D8B030D-6E8A-4147-A177-3AD203B41FA5}">
                      <a16:colId xmlns:a16="http://schemas.microsoft.com/office/drawing/2014/main" val="2239792520"/>
                    </a:ext>
                  </a:extLst>
                </a:gridCol>
                <a:gridCol w="3013633">
                  <a:extLst>
                    <a:ext uri="{9D8B030D-6E8A-4147-A177-3AD203B41FA5}">
                      <a16:colId xmlns:a16="http://schemas.microsoft.com/office/drawing/2014/main" val="1811209409"/>
                    </a:ext>
                  </a:extLst>
                </a:gridCol>
                <a:gridCol w="3164918">
                  <a:extLst>
                    <a:ext uri="{9D8B030D-6E8A-4147-A177-3AD203B41FA5}">
                      <a16:colId xmlns:a16="http://schemas.microsoft.com/office/drawing/2014/main" val="344807591"/>
                    </a:ext>
                  </a:extLst>
                </a:gridCol>
              </a:tblGrid>
              <a:tr h="310915">
                <a:tc>
                  <a:txBody>
                    <a:bodyPr/>
                    <a:lstStyle/>
                    <a:p>
                      <a:pPr marL="0" marR="0">
                        <a:lnSpc>
                          <a:spcPct val="115000"/>
                        </a:lnSpc>
                        <a:spcBef>
                          <a:spcPts val="0"/>
                        </a:spcBef>
                        <a:spcAft>
                          <a:spcPts val="0"/>
                        </a:spcAft>
                      </a:pPr>
                      <a:r>
                        <a:rPr lang="en-US" sz="1800">
                          <a:effectLst/>
                        </a:rPr>
                        <a:t>Type</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15000"/>
                        </a:lnSpc>
                        <a:spcBef>
                          <a:spcPts val="0"/>
                        </a:spcBef>
                        <a:spcAft>
                          <a:spcPts val="0"/>
                        </a:spcAft>
                      </a:pPr>
                      <a:r>
                        <a:rPr lang="en-US" sz="1800" dirty="0">
                          <a:effectLst/>
                        </a:rPr>
                        <a:t>Pedestrian Operation</a:t>
                      </a:r>
                      <a:endPar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15000"/>
                        </a:lnSpc>
                        <a:spcBef>
                          <a:spcPts val="0"/>
                        </a:spcBef>
                        <a:spcAft>
                          <a:spcPts val="0"/>
                        </a:spcAft>
                      </a:pPr>
                      <a:r>
                        <a:rPr lang="en-US" sz="1800" dirty="0">
                          <a:effectLst/>
                        </a:rPr>
                        <a:t>Vehicle Operation</a:t>
                      </a:r>
                      <a:endPar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790815590"/>
                  </a:ext>
                </a:extLst>
              </a:tr>
              <a:tr h="798413">
                <a:tc>
                  <a:txBody>
                    <a:bodyPr/>
                    <a:lstStyle/>
                    <a:p>
                      <a:pPr marL="0" marR="0">
                        <a:lnSpc>
                          <a:spcPct val="115000"/>
                        </a:lnSpc>
                        <a:spcBef>
                          <a:spcPts val="0"/>
                        </a:spcBef>
                        <a:spcAft>
                          <a:spcPts val="0"/>
                        </a:spcAft>
                      </a:pPr>
                      <a:r>
                        <a:rPr lang="en-US" sz="1800">
                          <a:effectLst/>
                        </a:rPr>
                        <a:t>Total Recall  </a:t>
                      </a:r>
                    </a:p>
                    <a:p>
                      <a:pPr marL="0" marR="0">
                        <a:lnSpc>
                          <a:spcPct val="115000"/>
                        </a:lnSpc>
                        <a:spcBef>
                          <a:spcPts val="0"/>
                        </a:spcBef>
                        <a:spcAft>
                          <a:spcPts val="0"/>
                        </a:spcAft>
                      </a:pPr>
                      <a:r>
                        <a:rPr lang="en-US" sz="1800">
                          <a:effectLst/>
                        </a:rPr>
                        <a:t>(pre-timed)</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a:lnSpc>
                          <a:spcPct val="115000"/>
                        </a:lnSpc>
                        <a:spcBef>
                          <a:spcPts val="0"/>
                        </a:spcBef>
                        <a:spcAft>
                          <a:spcPts val="1200"/>
                        </a:spcAft>
                        <a:buFont typeface="Symbol" panose="05050102010706020507" pitchFamily="18" charset="2"/>
                        <a:buNone/>
                      </a:pPr>
                      <a:r>
                        <a:rPr lang="en-US" sz="1800" dirty="0">
                          <a:effectLst/>
                        </a:rPr>
                        <a:t>All pedestrian movements automatically served</a:t>
                      </a:r>
                      <a:endPar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nSpc>
                          <a:spcPct val="115000"/>
                        </a:lnSpc>
                        <a:spcBef>
                          <a:spcPts val="0"/>
                        </a:spcBef>
                        <a:spcAft>
                          <a:spcPts val="1200"/>
                        </a:spcAft>
                        <a:buFont typeface="Symbol" panose="05050102010706020507" pitchFamily="18" charset="2"/>
                        <a:buNone/>
                      </a:pPr>
                      <a:r>
                        <a:rPr lang="en-US" sz="1800" dirty="0">
                          <a:effectLst/>
                        </a:rPr>
                        <a:t>All or most vehicle movements automatically served for a set amount of time.</a:t>
                      </a:r>
                      <a:endPar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74848957"/>
                  </a:ext>
                </a:extLst>
              </a:tr>
              <a:tr h="1341325">
                <a:tc>
                  <a:txBody>
                    <a:bodyPr/>
                    <a:lstStyle/>
                    <a:p>
                      <a:pPr marL="0" marR="0">
                        <a:lnSpc>
                          <a:spcPct val="115000"/>
                        </a:lnSpc>
                        <a:spcBef>
                          <a:spcPts val="0"/>
                        </a:spcBef>
                        <a:spcAft>
                          <a:spcPts val="0"/>
                        </a:spcAft>
                      </a:pPr>
                      <a:r>
                        <a:rPr lang="en-US" sz="1800">
                          <a:effectLst/>
                        </a:rPr>
                        <a:t>Partial Recall </a:t>
                      </a:r>
                    </a:p>
                    <a:p>
                      <a:pPr marL="0" marR="0">
                        <a:lnSpc>
                          <a:spcPct val="115000"/>
                        </a:lnSpc>
                        <a:spcBef>
                          <a:spcPts val="0"/>
                        </a:spcBef>
                        <a:spcAft>
                          <a:spcPts val="0"/>
                        </a:spcAft>
                      </a:pPr>
                      <a:r>
                        <a:rPr lang="en-US" sz="1800">
                          <a:effectLst/>
                        </a:rPr>
                        <a:t>(semi-actuated)</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a:lnSpc>
                          <a:spcPct val="115000"/>
                        </a:lnSpc>
                        <a:spcBef>
                          <a:spcPts val="0"/>
                        </a:spcBef>
                        <a:spcAft>
                          <a:spcPts val="1200"/>
                        </a:spcAft>
                        <a:buFont typeface="Symbol" panose="05050102010706020507" pitchFamily="18" charset="2"/>
                        <a:buNone/>
                      </a:pPr>
                      <a:r>
                        <a:rPr lang="en-US" sz="1800" dirty="0">
                          <a:effectLst/>
                        </a:rPr>
                        <a:t>Pedestrian movement along main street served automatically</a:t>
                      </a:r>
                    </a:p>
                    <a:p>
                      <a:pPr marL="0" marR="0" lvl="0" indent="0">
                        <a:lnSpc>
                          <a:spcPct val="115000"/>
                        </a:lnSpc>
                        <a:spcBef>
                          <a:spcPts val="0"/>
                        </a:spcBef>
                        <a:spcAft>
                          <a:spcPts val="1200"/>
                        </a:spcAft>
                        <a:buFont typeface="Symbol" panose="05050102010706020507" pitchFamily="18" charset="2"/>
                        <a:buNone/>
                      </a:pPr>
                      <a:r>
                        <a:rPr lang="en-US" sz="1800" dirty="0">
                          <a:effectLst/>
                        </a:rPr>
                        <a:t>Pedestrian movement across main street requires pedestrian detection</a:t>
                      </a:r>
                      <a:endPar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nSpc>
                          <a:spcPct val="115000"/>
                        </a:lnSpc>
                        <a:spcBef>
                          <a:spcPts val="0"/>
                        </a:spcBef>
                        <a:spcAft>
                          <a:spcPts val="1200"/>
                        </a:spcAft>
                        <a:buFont typeface="Symbol" panose="05050102010706020507" pitchFamily="18" charset="2"/>
                        <a:buNone/>
                      </a:pPr>
                      <a:r>
                        <a:rPr lang="en-US" sz="1800" dirty="0">
                          <a:effectLst/>
                        </a:rPr>
                        <a:t>Main street vehicle movement served automatically</a:t>
                      </a:r>
                    </a:p>
                    <a:p>
                      <a:pPr marL="0" marR="0" lvl="0" indent="0">
                        <a:lnSpc>
                          <a:spcPct val="115000"/>
                        </a:lnSpc>
                        <a:spcBef>
                          <a:spcPts val="0"/>
                        </a:spcBef>
                        <a:spcAft>
                          <a:spcPts val="1200"/>
                        </a:spcAft>
                        <a:buFont typeface="Symbol" panose="05050102010706020507" pitchFamily="18" charset="2"/>
                        <a:buNone/>
                      </a:pPr>
                      <a:r>
                        <a:rPr lang="en-US" sz="1800" dirty="0">
                          <a:effectLst/>
                        </a:rPr>
                        <a:t>Side street vehicle movement requires vehicle detection</a:t>
                      </a:r>
                    </a:p>
                  </a:txBody>
                  <a:tcPr marL="68580" marR="68580" marT="0" marB="0"/>
                </a:tc>
                <a:extLst>
                  <a:ext uri="{0D108BD9-81ED-4DB2-BD59-A6C34878D82A}">
                    <a16:rowId xmlns:a16="http://schemas.microsoft.com/office/drawing/2014/main" val="688765793"/>
                  </a:ext>
                </a:extLst>
              </a:tr>
              <a:tr h="777943">
                <a:tc>
                  <a:txBody>
                    <a:bodyPr/>
                    <a:lstStyle/>
                    <a:p>
                      <a:pPr marL="0" marR="0">
                        <a:lnSpc>
                          <a:spcPct val="115000"/>
                        </a:lnSpc>
                        <a:spcBef>
                          <a:spcPts val="0"/>
                        </a:spcBef>
                        <a:spcAft>
                          <a:spcPts val="0"/>
                        </a:spcAft>
                      </a:pPr>
                      <a:r>
                        <a:rPr lang="en-US" sz="1800">
                          <a:effectLst/>
                        </a:rPr>
                        <a:t>No Recall </a:t>
                      </a:r>
                    </a:p>
                    <a:p>
                      <a:pPr marL="0" marR="0">
                        <a:lnSpc>
                          <a:spcPct val="115000"/>
                        </a:lnSpc>
                        <a:spcBef>
                          <a:spcPts val="0"/>
                        </a:spcBef>
                        <a:spcAft>
                          <a:spcPts val="0"/>
                        </a:spcAft>
                      </a:pPr>
                      <a:r>
                        <a:rPr lang="en-US" sz="1800">
                          <a:effectLst/>
                        </a:rPr>
                        <a:t>(fully actuated)</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a:lnSpc>
                          <a:spcPct val="115000"/>
                        </a:lnSpc>
                        <a:spcBef>
                          <a:spcPts val="0"/>
                        </a:spcBef>
                        <a:spcAft>
                          <a:spcPts val="1200"/>
                        </a:spcAft>
                        <a:buFont typeface="Symbol" panose="05050102010706020507" pitchFamily="18" charset="2"/>
                        <a:buNone/>
                      </a:pPr>
                      <a:r>
                        <a:rPr lang="en-US" sz="1800" dirty="0">
                          <a:effectLst/>
                        </a:rPr>
                        <a:t>All pedestrian movements require pedestrian detection </a:t>
                      </a:r>
                      <a:endPar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nSpc>
                          <a:spcPct val="115000"/>
                        </a:lnSpc>
                        <a:spcBef>
                          <a:spcPts val="0"/>
                        </a:spcBef>
                        <a:spcAft>
                          <a:spcPts val="1200"/>
                        </a:spcAft>
                        <a:buFont typeface="Symbol" panose="05050102010706020507" pitchFamily="18" charset="2"/>
                        <a:buNone/>
                      </a:pPr>
                      <a:r>
                        <a:rPr lang="en-US" sz="1800">
                          <a:effectLst/>
                        </a:rPr>
                        <a:t>All vehicle movements require vehicle detection</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80396222"/>
                  </a:ext>
                </a:extLst>
              </a:tr>
              <a:tr h="1093096">
                <a:tc>
                  <a:txBody>
                    <a:bodyPr/>
                    <a:lstStyle/>
                    <a:p>
                      <a:pPr marL="0" marR="0">
                        <a:lnSpc>
                          <a:spcPct val="115000"/>
                        </a:lnSpc>
                        <a:spcBef>
                          <a:spcPts val="0"/>
                        </a:spcBef>
                        <a:spcAft>
                          <a:spcPts val="0"/>
                        </a:spcAft>
                      </a:pPr>
                      <a:r>
                        <a:rPr lang="en-US" sz="1800">
                          <a:effectLst/>
                        </a:rPr>
                        <a:t>No Recall </a:t>
                      </a:r>
                    </a:p>
                    <a:p>
                      <a:pPr marL="0" marR="0">
                        <a:lnSpc>
                          <a:spcPct val="115000"/>
                        </a:lnSpc>
                        <a:spcBef>
                          <a:spcPts val="0"/>
                        </a:spcBef>
                        <a:spcAft>
                          <a:spcPts val="0"/>
                        </a:spcAft>
                      </a:pPr>
                      <a:r>
                        <a:rPr lang="en-US" sz="1800">
                          <a:effectLst/>
                        </a:rPr>
                        <a:t>(pedestrian half‑signal)</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lvl="0" indent="0">
                        <a:lnSpc>
                          <a:spcPct val="115000"/>
                        </a:lnSpc>
                        <a:spcBef>
                          <a:spcPts val="0"/>
                        </a:spcBef>
                        <a:spcAft>
                          <a:spcPts val="1200"/>
                        </a:spcAft>
                        <a:buFont typeface="Symbol" panose="05050102010706020507" pitchFamily="18" charset="2"/>
                        <a:buNone/>
                      </a:pPr>
                      <a:r>
                        <a:rPr lang="en-US" sz="1800">
                          <a:effectLst/>
                        </a:rPr>
                        <a:t>Pedestrian movement across main street requires pedestrian detection</a:t>
                      </a:r>
                      <a:endPar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lvl="0" indent="0">
                        <a:lnSpc>
                          <a:spcPct val="115000"/>
                        </a:lnSpc>
                        <a:spcBef>
                          <a:spcPts val="0"/>
                        </a:spcBef>
                        <a:spcAft>
                          <a:spcPts val="1200"/>
                        </a:spcAft>
                        <a:buFont typeface="Symbol" panose="05050102010706020507" pitchFamily="18" charset="2"/>
                        <a:buNone/>
                      </a:pPr>
                      <a:r>
                        <a:rPr lang="en-US" sz="1800" dirty="0">
                          <a:effectLst/>
                        </a:rPr>
                        <a:t>Main street vehicle movement served automatically</a:t>
                      </a:r>
                    </a:p>
                    <a:p>
                      <a:pPr marL="0" marR="0" lvl="0" indent="0">
                        <a:lnSpc>
                          <a:spcPct val="115000"/>
                        </a:lnSpc>
                        <a:spcBef>
                          <a:spcPts val="0"/>
                        </a:spcBef>
                        <a:spcAft>
                          <a:spcPts val="1200"/>
                        </a:spcAft>
                        <a:buFont typeface="Symbol" panose="05050102010706020507" pitchFamily="18" charset="2"/>
                        <a:buNone/>
                      </a:pPr>
                      <a:r>
                        <a:rPr lang="en-US" sz="1800" dirty="0">
                          <a:effectLst/>
                        </a:rPr>
                        <a:t>Side street vehicle traffic controlled by stop sign</a:t>
                      </a:r>
                      <a:endPar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94716074"/>
                  </a:ext>
                </a:extLst>
              </a:tr>
            </a:tbl>
          </a:graphicData>
        </a:graphic>
      </p:graphicFrame>
    </p:spTree>
    <p:extLst>
      <p:ext uri="{BB962C8B-B14F-4D97-AF65-F5344CB8AC3E}">
        <p14:creationId xmlns:p14="http://schemas.microsoft.com/office/powerpoint/2010/main" val="778139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Pedestrian actuation policy</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b="1" i="1"/>
              <a:t>Proposed/Draft SDOT PEDESTRIAN ACTUATION POLICY:</a:t>
            </a:r>
          </a:p>
          <a:p>
            <a:r>
              <a:rPr lang="en-US" sz="2400"/>
              <a:t>Provide total pedestrian recall at all intersections within Urban Centers and Hub Urban Villages unless unfeasible given intersection characteristics</a:t>
            </a:r>
          </a:p>
          <a:p>
            <a:pPr lvl="1"/>
            <a:r>
              <a:rPr lang="en-US" sz="2000">
                <a:cs typeface="Calibri"/>
              </a:rPr>
              <a:t>Excludes pedestrian only signals and phases</a:t>
            </a:r>
          </a:p>
          <a:p>
            <a:r>
              <a:rPr lang="en-US" sz="2400">
                <a:cs typeface="Calibri"/>
              </a:rPr>
              <a:t>Use data to determine if signal should be actuated or in recall at all other location</a:t>
            </a:r>
            <a:endParaRPr lang="en-US">
              <a:cs typeface="Calibri"/>
            </a:endParaRPr>
          </a:p>
          <a:p>
            <a:r>
              <a:rPr lang="en-US">
                <a:cs typeface="Calibri"/>
              </a:rPr>
              <a:t>Pedestrian</a:t>
            </a:r>
            <a:r>
              <a:rPr lang="en-US" sz="2400">
                <a:cs typeface="Calibri"/>
              </a:rPr>
              <a:t> recall will be provided along the main street at the majority of intersections</a:t>
            </a:r>
          </a:p>
          <a:p>
            <a:endParaRPr lang="en-US" sz="2400">
              <a:cs typeface="Calibri"/>
            </a:endParaRPr>
          </a:p>
          <a:p>
            <a:pPr marL="0" indent="0">
              <a:buNone/>
            </a:pPr>
            <a:endParaRPr lang="en-US">
              <a:cs typeface="Calibri" panose="020F0502020204030204"/>
            </a:endParaRPr>
          </a:p>
        </p:txBody>
      </p:sp>
    </p:spTree>
    <p:extLst>
      <p:ext uri="{BB962C8B-B14F-4D97-AF65-F5344CB8AC3E}">
        <p14:creationId xmlns:p14="http://schemas.microsoft.com/office/powerpoint/2010/main" val="3547335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Pedestrian actuation</a:t>
            </a:r>
          </a:p>
        </p:txBody>
      </p:sp>
      <p:sp>
        <p:nvSpPr>
          <p:cNvPr id="3" name="Content Placeholder 2"/>
          <p:cNvSpPr>
            <a:spLocks noGrp="1"/>
          </p:cNvSpPr>
          <p:nvPr>
            <p:ph sz="half" idx="1"/>
          </p:nvPr>
        </p:nvSpPr>
        <p:spPr>
          <a:xfrm>
            <a:off x="838200" y="1825625"/>
            <a:ext cx="6985000" cy="4096698"/>
          </a:xfrm>
        </p:spPr>
        <p:txBody>
          <a:bodyPr vert="horz" lIns="91440" tIns="45720" rIns="91440" bIns="45720" rtlCol="0" anchor="t">
            <a:normAutofit/>
          </a:bodyPr>
          <a:lstStyle/>
          <a:p>
            <a:pPr marL="457200" indent="-457200"/>
            <a:r>
              <a:rPr lang="en-US" dirty="0">
                <a:cs typeface="Calibri"/>
              </a:rPr>
              <a:t>Signals in Urban Centers and Hub Urban Villages account for roughly 50% percent of the city's signals</a:t>
            </a:r>
          </a:p>
          <a:p>
            <a:pPr marL="457200" indent="-457200"/>
            <a:r>
              <a:rPr lang="en-US" dirty="0">
                <a:cs typeface="Calibri"/>
              </a:rPr>
              <a:t>As part of COVID-19 response, we have begun implementing this policy and have added recall to over 150 additional signals in these areas (about 80% of signals now have total pedestrian recall)</a:t>
            </a:r>
          </a:p>
        </p:txBody>
      </p:sp>
      <p:pic>
        <p:nvPicPr>
          <p:cNvPr id="6" name="Picture 5" descr="Map of City of Seattle with Urban Centers and Hub Urban Centers highlighted. Urban Centers include Downtown, University District, and Northgate. Hub Urban Centers iunclude Bitter Lake Village, Lake City, Ballard, Fremont, Mount Baker, and Admiral. ">
            <a:extLst>
              <a:ext uri="{FF2B5EF4-FFF2-40B4-BE49-F238E27FC236}">
                <a16:creationId xmlns:a16="http://schemas.microsoft.com/office/drawing/2014/main" id="{6C240744-050A-134C-932E-230FE8F926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87222" y="125837"/>
            <a:ext cx="3023061" cy="5855356"/>
          </a:xfrm>
          <a:prstGeom prst="rect">
            <a:avLst/>
          </a:prstGeom>
        </p:spPr>
      </p:pic>
    </p:spTree>
    <p:extLst>
      <p:ext uri="{BB962C8B-B14F-4D97-AF65-F5344CB8AC3E}">
        <p14:creationId xmlns:p14="http://schemas.microsoft.com/office/powerpoint/2010/main" val="3830765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14517"/>
          </a:xfrm>
        </p:spPr>
        <p:txBody>
          <a:bodyPr/>
          <a:lstStyle/>
          <a:p>
            <a:r>
              <a:rPr lang="en-US" b="1"/>
              <a:t>Pedestrian actuation – additional thresholds</a:t>
            </a:r>
          </a:p>
        </p:txBody>
      </p:sp>
      <p:graphicFrame>
        <p:nvGraphicFramePr>
          <p:cNvPr id="6" name="Content Placeholder 5">
            <a:extLst>
              <a:ext uri="{FF2B5EF4-FFF2-40B4-BE49-F238E27FC236}">
                <a16:creationId xmlns:a16="http://schemas.microsoft.com/office/drawing/2014/main" id="{AD92F5A5-6E0C-40E8-9703-AACE9F4ECD0D}"/>
              </a:ext>
            </a:extLst>
          </p:cNvPr>
          <p:cNvGraphicFramePr>
            <a:graphicFrameLocks noGrp="1"/>
          </p:cNvGraphicFramePr>
          <p:nvPr>
            <p:ph idx="1"/>
            <p:extLst>
              <p:ext uri="{D42A27DB-BD31-4B8C-83A1-F6EECF244321}">
                <p14:modId xmlns:p14="http://schemas.microsoft.com/office/powerpoint/2010/main" val="2519522194"/>
              </p:ext>
            </p:extLst>
          </p:nvPr>
        </p:nvGraphicFramePr>
        <p:xfrm>
          <a:off x="838200" y="1392702"/>
          <a:ext cx="10515600" cy="4331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389718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Intersection of 5th Ave S and Seattle Blvd S shown from plan view that includes vehicle traffic counts for turns and through movement, as well as pedestrian and bike traffic counts during peak hour periods.">
            <a:extLst>
              <a:ext uri="{FF2B5EF4-FFF2-40B4-BE49-F238E27FC236}">
                <a16:creationId xmlns:a16="http://schemas.microsoft.com/office/drawing/2014/main" id="{D76A119D-EDDA-4BA1-8791-4D2037D5F1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032" t="5282" r="10350" b="6338"/>
          <a:stretch/>
        </p:blipFill>
        <p:spPr>
          <a:xfrm>
            <a:off x="2093120" y="259557"/>
            <a:ext cx="10102723" cy="5041940"/>
          </a:xfrm>
          <a:prstGeom prst="rect">
            <a:avLst/>
          </a:prstGeom>
        </p:spPr>
      </p:pic>
      <p:sp>
        <p:nvSpPr>
          <p:cNvPr id="2" name="Title 1"/>
          <p:cNvSpPr>
            <a:spLocks noGrp="1"/>
          </p:cNvSpPr>
          <p:nvPr>
            <p:ph type="title"/>
          </p:nvPr>
        </p:nvSpPr>
        <p:spPr>
          <a:xfrm>
            <a:off x="159544" y="734219"/>
            <a:ext cx="10515600" cy="808413"/>
          </a:xfrm>
        </p:spPr>
        <p:txBody>
          <a:bodyPr>
            <a:normAutofit fontScale="90000"/>
          </a:bodyPr>
          <a:lstStyle/>
          <a:p>
            <a:r>
              <a:rPr lang="en-US" b="1" dirty="0"/>
              <a:t>Pedestrian </a:t>
            </a:r>
            <a:br>
              <a:rPr lang="en-US" b="1" dirty="0">
                <a:cs typeface="Calibri Light"/>
              </a:rPr>
            </a:br>
            <a:r>
              <a:rPr lang="en-US" dirty="0">
                <a:cs typeface="Calibri Light"/>
              </a:rPr>
              <a:t>a</a:t>
            </a:r>
            <a:r>
              <a:rPr lang="en-US" b="1" dirty="0"/>
              <a:t>ctuation </a:t>
            </a:r>
            <a:br>
              <a:rPr lang="en-US" b="1" dirty="0"/>
            </a:br>
            <a:r>
              <a:rPr lang="en-US" dirty="0"/>
              <a:t>e</a:t>
            </a:r>
            <a:r>
              <a:rPr lang="en-US" b="1" dirty="0"/>
              <a:t>xample</a:t>
            </a:r>
            <a:br>
              <a:rPr lang="en-US" b="1" dirty="0">
                <a:cs typeface="Calibri Light"/>
              </a:rPr>
            </a:br>
            <a:r>
              <a:rPr lang="en-US" sz="2700" b="1" dirty="0">
                <a:cs typeface="Calibri Light"/>
              </a:rPr>
              <a:t>5th Ave S and S Dearborn St/Seattle Blvd S</a:t>
            </a:r>
          </a:p>
        </p:txBody>
      </p:sp>
      <p:sp>
        <p:nvSpPr>
          <p:cNvPr id="7" name="TextBox 6">
            <a:extLst>
              <a:ext uri="{FF2B5EF4-FFF2-40B4-BE49-F238E27FC236}">
                <a16:creationId xmlns:a16="http://schemas.microsoft.com/office/drawing/2014/main" id="{D00CA9A5-3D7F-4916-BB3B-5A8D2718AA98}"/>
              </a:ext>
            </a:extLst>
          </p:cNvPr>
          <p:cNvSpPr txBox="1"/>
          <p:nvPr/>
        </p:nvSpPr>
        <p:spPr>
          <a:xfrm>
            <a:off x="176212" y="2307430"/>
            <a:ext cx="4969665"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50000"/>
                  </a:schemeClr>
                </a:solidFill>
                <a:cs typeface="Calibri"/>
              </a:rPr>
              <a:t>All crossings are in pedestrian recall except west crossing, with low pedestrian volumes - 8 per hour</a:t>
            </a:r>
          </a:p>
          <a:p>
            <a:endParaRPr lang="en-US">
              <a:solidFill>
                <a:schemeClr val="tx1">
                  <a:lumMod val="50000"/>
                </a:schemeClr>
              </a:solidFill>
              <a:cs typeface="Calibri"/>
            </a:endParaRPr>
          </a:p>
          <a:p>
            <a:r>
              <a:rPr lang="en-US" b="1">
                <a:solidFill>
                  <a:schemeClr val="tx1">
                    <a:lumMod val="50000"/>
                  </a:schemeClr>
                </a:solidFill>
                <a:cs typeface="Calibri"/>
              </a:rPr>
              <a:t>Ped timing for</a:t>
            </a:r>
          </a:p>
          <a:p>
            <a:r>
              <a:rPr lang="en-US" b="1">
                <a:solidFill>
                  <a:schemeClr val="tx1">
                    <a:lumMod val="50000"/>
                  </a:schemeClr>
                </a:solidFill>
                <a:cs typeface="Calibri"/>
              </a:rPr>
              <a:t>west crosswalk:</a:t>
            </a:r>
          </a:p>
          <a:p>
            <a:r>
              <a:rPr lang="en-US">
                <a:solidFill>
                  <a:schemeClr val="tx1">
                    <a:lumMod val="50000"/>
                  </a:schemeClr>
                </a:solidFill>
              </a:rPr>
              <a:t>walk = 11</a:t>
            </a:r>
            <a:endParaRPr lang="en-US">
              <a:solidFill>
                <a:schemeClr val="tx1">
                  <a:lumMod val="50000"/>
                </a:schemeClr>
              </a:solidFill>
              <a:cs typeface="Calibri"/>
            </a:endParaRPr>
          </a:p>
          <a:p>
            <a:r>
              <a:rPr lang="en-US">
                <a:solidFill>
                  <a:schemeClr val="tx1">
                    <a:lumMod val="50000"/>
                  </a:schemeClr>
                </a:solidFill>
                <a:cs typeface="Calibri"/>
              </a:rPr>
              <a:t>FDW = 27</a:t>
            </a:r>
          </a:p>
          <a:p>
            <a:r>
              <a:rPr lang="en-US">
                <a:solidFill>
                  <a:schemeClr val="tx1">
                    <a:lumMod val="50000"/>
                  </a:schemeClr>
                </a:solidFill>
                <a:cs typeface="Calibri"/>
              </a:rPr>
              <a:t>Total = 38 seconds</a:t>
            </a:r>
          </a:p>
          <a:p>
            <a:endParaRPr lang="en-US">
              <a:solidFill>
                <a:schemeClr val="tx1">
                  <a:lumMod val="50000"/>
                </a:schemeClr>
              </a:solidFill>
              <a:cs typeface="Calibri"/>
            </a:endParaRPr>
          </a:p>
          <a:p>
            <a:r>
              <a:rPr lang="en-US">
                <a:solidFill>
                  <a:schemeClr val="tx1">
                    <a:lumMod val="50000"/>
                  </a:schemeClr>
                </a:solidFill>
                <a:cs typeface="Calibri"/>
              </a:rPr>
              <a:t>There are heavy</a:t>
            </a:r>
          </a:p>
          <a:p>
            <a:r>
              <a:rPr lang="en-US">
                <a:solidFill>
                  <a:schemeClr val="tx1">
                    <a:lumMod val="50000"/>
                  </a:schemeClr>
                </a:solidFill>
                <a:cs typeface="Calibri"/>
              </a:rPr>
              <a:t>transit volumes </a:t>
            </a:r>
          </a:p>
          <a:p>
            <a:r>
              <a:rPr lang="en-US">
                <a:solidFill>
                  <a:schemeClr val="tx1">
                    <a:lumMod val="50000"/>
                  </a:schemeClr>
                </a:solidFill>
                <a:cs typeface="Calibri"/>
              </a:rPr>
              <a:t>in other directions</a:t>
            </a:r>
          </a:p>
        </p:txBody>
      </p:sp>
      <p:sp>
        <p:nvSpPr>
          <p:cNvPr id="8" name="Oval 7">
            <a:extLst>
              <a:ext uri="{FF2B5EF4-FFF2-40B4-BE49-F238E27FC236}">
                <a16:creationId xmlns:a16="http://schemas.microsoft.com/office/drawing/2014/main" id="{C09A6B89-8559-4263-BAA8-AD4144516FAF}"/>
              </a:ext>
            </a:extLst>
          </p:cNvPr>
          <p:cNvSpPr/>
          <p:nvPr/>
        </p:nvSpPr>
        <p:spPr>
          <a:xfrm>
            <a:off x="3459955" y="2971799"/>
            <a:ext cx="631032" cy="2262187"/>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6984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EA321-B302-724D-9AE8-5D49CD128CA1}"/>
              </a:ext>
            </a:extLst>
          </p:cNvPr>
          <p:cNvSpPr>
            <a:spLocks noGrp="1"/>
          </p:cNvSpPr>
          <p:nvPr>
            <p:ph type="title"/>
          </p:nvPr>
        </p:nvSpPr>
        <p:spPr/>
        <p:txBody>
          <a:bodyPr/>
          <a:lstStyle/>
          <a:p>
            <a:r>
              <a:rPr lang="en-US"/>
              <a:t>Meeting format</a:t>
            </a:r>
          </a:p>
        </p:txBody>
      </p:sp>
      <p:sp>
        <p:nvSpPr>
          <p:cNvPr id="3" name="Content Placeholder 2">
            <a:extLst>
              <a:ext uri="{FF2B5EF4-FFF2-40B4-BE49-F238E27FC236}">
                <a16:creationId xmlns:a16="http://schemas.microsoft.com/office/drawing/2014/main" id="{99629BB7-D1A0-864C-89D0-1E21D702D586}"/>
              </a:ext>
            </a:extLst>
          </p:cNvPr>
          <p:cNvSpPr>
            <a:spLocks noGrp="1"/>
          </p:cNvSpPr>
          <p:nvPr>
            <p:ph idx="1"/>
          </p:nvPr>
        </p:nvSpPr>
        <p:spPr>
          <a:xfrm>
            <a:off x="929640" y="1561465"/>
            <a:ext cx="9281160" cy="4087324"/>
          </a:xfrm>
        </p:spPr>
        <p:txBody>
          <a:bodyPr vert="horz" lIns="91440" tIns="45720" rIns="91440" bIns="45720" rtlCol="0" anchor="t">
            <a:normAutofit lnSpcReduction="10000"/>
          </a:bodyPr>
          <a:lstStyle/>
          <a:p>
            <a:pPr>
              <a:spcAft>
                <a:spcPts val="600"/>
              </a:spcAft>
              <a:buFont typeface="Wingdings" panose="05000000000000000000" pitchFamily="2" charset="2"/>
              <a:buChar char="§"/>
            </a:pPr>
            <a:r>
              <a:rPr lang="en-US" dirty="0">
                <a:ea typeface="+mn-lt"/>
                <a:cs typeface="+mn-lt"/>
              </a:rPr>
              <a:t>We want to hear from you; </a:t>
            </a:r>
            <a:r>
              <a:rPr lang="en-US" u="sng" dirty="0">
                <a:ea typeface="+mn-lt"/>
                <a:cs typeface="+mn-lt"/>
              </a:rPr>
              <a:t>we encourage you to chime in and participate</a:t>
            </a:r>
            <a:endParaRPr lang="en-US" dirty="0">
              <a:ea typeface="+mn-lt"/>
              <a:cs typeface="+mn-lt"/>
            </a:endParaRPr>
          </a:p>
          <a:p>
            <a:pPr>
              <a:buFont typeface="Wingdings" panose="05000000000000000000" pitchFamily="2" charset="2"/>
              <a:buChar char="§"/>
            </a:pPr>
            <a:r>
              <a:rPr lang="en-US" dirty="0">
                <a:ea typeface="+mn-lt"/>
                <a:cs typeface="+mn-lt"/>
              </a:rPr>
              <a:t>During presentations:</a:t>
            </a:r>
          </a:p>
          <a:p>
            <a:pPr lvl="1">
              <a:buFont typeface="Wingdings" panose="05000000000000000000" pitchFamily="2" charset="2"/>
              <a:buChar char="§"/>
            </a:pPr>
            <a:r>
              <a:rPr lang="en-US" dirty="0">
                <a:ea typeface="+mn-lt"/>
                <a:cs typeface="+mn-lt"/>
              </a:rPr>
              <a:t>We will screenshare slides</a:t>
            </a:r>
          </a:p>
          <a:p>
            <a:pPr lvl="1">
              <a:buFont typeface="Wingdings" panose="05000000000000000000" pitchFamily="2" charset="2"/>
              <a:buChar char="§"/>
            </a:pPr>
            <a:r>
              <a:rPr lang="en-US" dirty="0"/>
              <a:t>Please stay on mute</a:t>
            </a:r>
          </a:p>
          <a:p>
            <a:pPr lvl="1">
              <a:buFont typeface="Wingdings" panose="05000000000000000000" pitchFamily="2" charset="2"/>
              <a:buChar char="§"/>
            </a:pPr>
            <a:r>
              <a:rPr lang="en-US" dirty="0"/>
              <a:t>If you want to chime in or have quick questions answered as we go, please use the </a:t>
            </a:r>
            <a:r>
              <a:rPr lang="en-US" b="1" u="sng" dirty="0"/>
              <a:t>chat function (send to "all participants" or "all panelists")</a:t>
            </a:r>
            <a:r>
              <a:rPr lang="en-US" dirty="0"/>
              <a:t> or </a:t>
            </a:r>
            <a:r>
              <a:rPr lang="en-US" b="1" u="sng" dirty="0"/>
              <a:t>raise hand function</a:t>
            </a:r>
            <a:endParaRPr lang="en-US" b="1" u="sng" dirty="0">
              <a:cs typeface="Calibri"/>
            </a:endParaRPr>
          </a:p>
          <a:p>
            <a:pPr>
              <a:spcAft>
                <a:spcPts val="600"/>
              </a:spcAft>
              <a:buFont typeface="Wingdings" panose="05000000000000000000" pitchFamily="2" charset="2"/>
              <a:buChar char="§"/>
            </a:pPr>
            <a:r>
              <a:rPr lang="en-US" sz="2500" dirty="0">
                <a:ea typeface="+mn-lt"/>
                <a:cs typeface="+mn-lt"/>
              </a:rPr>
              <a:t>Please say your name before you speak</a:t>
            </a:r>
          </a:p>
          <a:p>
            <a:pPr>
              <a:buFont typeface="Wingdings" panose="05000000000000000000" pitchFamily="2" charset="2"/>
              <a:buChar char="§"/>
            </a:pPr>
            <a:r>
              <a:rPr lang="en-US" dirty="0">
                <a:ea typeface="+mn-lt"/>
                <a:cs typeface="+mn-lt"/>
              </a:rPr>
              <a:t>If you are having technical difficulties, please use the chat or email </a:t>
            </a:r>
            <a:r>
              <a:rPr lang="en-US" dirty="0" err="1">
                <a:ea typeface="+mn-lt"/>
                <a:cs typeface="+mn-lt"/>
              </a:rPr>
              <a:t>ellie.smith@seattle.gov</a:t>
            </a:r>
            <a:endParaRPr lang="en-US" dirty="0">
              <a:ea typeface="+mn-lt"/>
              <a:cs typeface="+mn-lt"/>
            </a:endParaRPr>
          </a:p>
          <a:p>
            <a:pPr marL="0" indent="0">
              <a:buNone/>
            </a:pPr>
            <a:endParaRPr lang="en-US" dirty="0">
              <a:cs typeface="Calibri"/>
            </a:endParaRPr>
          </a:p>
          <a:p>
            <a:endParaRPr lang="en-US" dirty="0">
              <a:cs typeface="Calibri"/>
            </a:endParaRPr>
          </a:p>
          <a:p>
            <a:endParaRPr lang="en-US" dirty="0">
              <a:highlight>
                <a:srgbClr val="FFFF00"/>
              </a:highlight>
              <a:cs typeface="Calibri"/>
            </a:endParaRPr>
          </a:p>
        </p:txBody>
      </p:sp>
    </p:spTree>
    <p:extLst>
      <p:ext uri="{BB962C8B-B14F-4D97-AF65-F5344CB8AC3E}">
        <p14:creationId xmlns:p14="http://schemas.microsoft.com/office/powerpoint/2010/main" val="3633539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84B3E25-3BD4-4899-9C5B-4E9080DE403B}"/>
              </a:ext>
            </a:extLst>
          </p:cNvPr>
          <p:cNvSpPr>
            <a:spLocks noGrp="1"/>
          </p:cNvSpPr>
          <p:nvPr>
            <p:ph type="title"/>
          </p:nvPr>
        </p:nvSpPr>
        <p:spPr/>
        <p:txBody>
          <a:bodyPr>
            <a:normAutofit/>
          </a:bodyPr>
          <a:lstStyle/>
          <a:p>
            <a:r>
              <a:rPr lang="en-US"/>
              <a:t>Additional trade-offs and discussion</a:t>
            </a:r>
          </a:p>
        </p:txBody>
      </p:sp>
      <p:sp>
        <p:nvSpPr>
          <p:cNvPr id="2" name="Content Placeholder 1">
            <a:extLst>
              <a:ext uri="{FF2B5EF4-FFF2-40B4-BE49-F238E27FC236}">
                <a16:creationId xmlns:a16="http://schemas.microsoft.com/office/drawing/2014/main" id="{31299EE5-2C24-0A45-81CD-4B25A834AD48}"/>
              </a:ext>
            </a:extLst>
          </p:cNvPr>
          <p:cNvSpPr>
            <a:spLocks noGrp="1"/>
          </p:cNvSpPr>
          <p:nvPr>
            <p:ph idx="1"/>
          </p:nvPr>
        </p:nvSpPr>
        <p:spPr>
          <a:xfrm>
            <a:off x="838200" y="1825625"/>
            <a:ext cx="8001000" cy="4087324"/>
          </a:xfrm>
        </p:spPr>
        <p:txBody>
          <a:bodyPr/>
          <a:lstStyle/>
          <a:p>
            <a:pPr lvl="0"/>
            <a:r>
              <a:rPr lang="en-US" dirty="0"/>
              <a:t>Prioritized pedestrian access and mobility in Urban Center and Hub Urban villages</a:t>
            </a:r>
          </a:p>
          <a:p>
            <a:pPr lvl="0"/>
            <a:r>
              <a:rPr lang="en-US" dirty="0"/>
              <a:t>Provides more predictable operations for pedestrians</a:t>
            </a:r>
          </a:p>
          <a:p>
            <a:pPr lvl="0"/>
            <a:r>
              <a:rPr lang="en-US" dirty="0"/>
              <a:t>Potential increase in travel time for all users traveling along main street</a:t>
            </a:r>
          </a:p>
          <a:p>
            <a:pPr lvl="0"/>
            <a:r>
              <a:rPr lang="en-US" dirty="0"/>
              <a:t>Limits ability to run shorter cycle lengths at some intersections</a:t>
            </a:r>
          </a:p>
          <a:p>
            <a:pPr lvl="0"/>
            <a:r>
              <a:rPr lang="en-US" dirty="0"/>
              <a:t>Allows for flexibility and data driven installation Citywide</a:t>
            </a:r>
          </a:p>
          <a:p>
            <a:endParaRPr lang="en-US" dirty="0"/>
          </a:p>
        </p:txBody>
      </p:sp>
      <p:pic>
        <p:nvPicPr>
          <p:cNvPr id="6" name="Graphic 5" descr="Thought bubble">
            <a:extLst>
              <a:ext uri="{FF2B5EF4-FFF2-40B4-BE49-F238E27FC236}">
                <a16:creationId xmlns:a16="http://schemas.microsoft.com/office/drawing/2014/main" id="{4022936C-79AB-774B-8D09-DBB6B32FA29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93200" y="2238375"/>
            <a:ext cx="2381250" cy="2381250"/>
          </a:xfrm>
          <a:prstGeom prst="rect">
            <a:avLst/>
          </a:prstGeom>
        </p:spPr>
      </p:pic>
    </p:spTree>
    <p:extLst>
      <p:ext uri="{BB962C8B-B14F-4D97-AF65-F5344CB8AC3E}">
        <p14:creationId xmlns:p14="http://schemas.microsoft.com/office/powerpoint/2010/main" val="848535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4. Policy implementation</a:t>
            </a:r>
          </a:p>
        </p:txBody>
      </p:sp>
      <p:sp>
        <p:nvSpPr>
          <p:cNvPr id="6" name="Content Placeholder 5">
            <a:extLst>
              <a:ext uri="{FF2B5EF4-FFF2-40B4-BE49-F238E27FC236}">
                <a16:creationId xmlns:a16="http://schemas.microsoft.com/office/drawing/2014/main" id="{EE734F13-CBF1-854A-8E9A-F94F5D88DE88}"/>
              </a:ext>
            </a:extLst>
          </p:cNvPr>
          <p:cNvSpPr>
            <a:spLocks noGrp="1"/>
          </p:cNvSpPr>
          <p:nvPr>
            <p:ph idx="1"/>
          </p:nvPr>
        </p:nvSpPr>
        <p:spPr/>
        <p:txBody>
          <a:bodyPr/>
          <a:lstStyle/>
          <a:p>
            <a:pPr marL="0" indent="0">
              <a:buNone/>
            </a:pPr>
            <a:r>
              <a:rPr lang="en-US" dirty="0"/>
              <a:t>Implement these policies when:</a:t>
            </a:r>
          </a:p>
          <a:p>
            <a:r>
              <a:rPr lang="en-US" dirty="0"/>
              <a:t>Install a new signal</a:t>
            </a:r>
          </a:p>
          <a:p>
            <a:r>
              <a:rPr lang="en-US" dirty="0"/>
              <a:t>Modify an existing signal</a:t>
            </a:r>
          </a:p>
          <a:p>
            <a:r>
              <a:rPr lang="en-US" dirty="0"/>
              <a:t>Re-time an existing corridor</a:t>
            </a:r>
          </a:p>
          <a:p>
            <a:r>
              <a:rPr lang="en-US" dirty="0"/>
              <a:t>Receive a community request</a:t>
            </a:r>
          </a:p>
        </p:txBody>
      </p:sp>
      <p:pic>
        <p:nvPicPr>
          <p:cNvPr id="7" name="Graphic 6" descr="Thought bubble">
            <a:extLst>
              <a:ext uri="{FF2B5EF4-FFF2-40B4-BE49-F238E27FC236}">
                <a16:creationId xmlns:a16="http://schemas.microsoft.com/office/drawing/2014/main" id="{B025E6EB-178C-7940-8410-AE566F36A8A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93200" y="2238375"/>
            <a:ext cx="2381250" cy="2381250"/>
          </a:xfrm>
          <a:prstGeom prst="rect">
            <a:avLst/>
          </a:prstGeom>
        </p:spPr>
      </p:pic>
    </p:spTree>
    <p:extLst>
      <p:ext uri="{BB962C8B-B14F-4D97-AF65-F5344CB8AC3E}">
        <p14:creationId xmlns:p14="http://schemas.microsoft.com/office/powerpoint/2010/main" val="4168447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74939E-C5DA-4DFF-A979-4FA0C02300A1}"/>
              </a:ext>
              <a:ext uri="{C183D7F6-B498-43B3-948B-1728B52AA6E4}">
                <adec:decorative xmlns:adec="http://schemas.microsoft.com/office/drawing/2017/decorative" val="1"/>
              </a:ext>
            </a:extLst>
          </p:cNvPr>
          <p:cNvPicPr>
            <a:picLocks noChangeAspect="1"/>
          </p:cNvPicPr>
          <p:nvPr/>
        </p:nvPicPr>
        <p:blipFill rotWithShape="1">
          <a:blip r:embed="rId2" cstate="print">
            <a:alphaModFix amt="20000"/>
            <a:extLst>
              <a:ext uri="{28A0092B-C50C-407E-A947-70E740481C1C}">
                <a14:useLocalDpi xmlns:a14="http://schemas.microsoft.com/office/drawing/2010/main"/>
              </a:ext>
            </a:extLst>
          </a:blip>
          <a:srcRect/>
          <a:stretch/>
        </p:blipFill>
        <p:spPr>
          <a:xfrm>
            <a:off x="0" y="0"/>
            <a:ext cx="12192001" cy="6054291"/>
          </a:xfrm>
          <a:prstGeom prst="rect">
            <a:avLst/>
          </a:prstGeom>
        </p:spPr>
      </p:pic>
      <p:sp>
        <p:nvSpPr>
          <p:cNvPr id="4" name="Title 3">
            <a:extLst>
              <a:ext uri="{FF2B5EF4-FFF2-40B4-BE49-F238E27FC236}">
                <a16:creationId xmlns:a16="http://schemas.microsoft.com/office/drawing/2014/main" id="{EFD570CA-FED2-4CF8-929F-5284E850CB51}"/>
              </a:ext>
            </a:extLst>
          </p:cNvPr>
          <p:cNvSpPr>
            <a:spLocks noGrp="1"/>
          </p:cNvSpPr>
          <p:nvPr>
            <p:ph type="title"/>
          </p:nvPr>
        </p:nvSpPr>
        <p:spPr/>
        <p:txBody>
          <a:bodyPr/>
          <a:lstStyle/>
          <a:p>
            <a:r>
              <a:rPr lang="en-US"/>
              <a:t>Introduction to Modal Integration</a:t>
            </a:r>
          </a:p>
        </p:txBody>
      </p:sp>
    </p:spTree>
    <p:extLst>
      <p:ext uri="{BB962C8B-B14F-4D97-AF65-F5344CB8AC3E}">
        <p14:creationId xmlns:p14="http://schemas.microsoft.com/office/powerpoint/2010/main" val="3261207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33479-F3CC-46C2-AB23-F3394B1FAEDA}"/>
              </a:ext>
            </a:extLst>
          </p:cNvPr>
          <p:cNvSpPr>
            <a:spLocks noGrp="1"/>
          </p:cNvSpPr>
          <p:nvPr>
            <p:ph type="title"/>
          </p:nvPr>
        </p:nvSpPr>
        <p:spPr>
          <a:xfrm>
            <a:off x="838200" y="365127"/>
            <a:ext cx="5647267" cy="1460498"/>
          </a:xfrm>
        </p:spPr>
        <p:txBody>
          <a:bodyPr>
            <a:normAutofit/>
          </a:bodyPr>
          <a:lstStyle/>
          <a:p>
            <a:r>
              <a:rPr lang="en-US" dirty="0"/>
              <a:t>Modal integration: current policy needs</a:t>
            </a:r>
          </a:p>
        </p:txBody>
      </p:sp>
      <p:pic>
        <p:nvPicPr>
          <p:cNvPr id="4" name="Picture 3" descr="Image depicting a city street grid system duplicated four times, stacked upon each other. Each of the four layers emphasizes a transportation mode and network, including pedestrian, bicycle, transit, and personal vehicle. ">
            <a:extLst>
              <a:ext uri="{FF2B5EF4-FFF2-40B4-BE49-F238E27FC236}">
                <a16:creationId xmlns:a16="http://schemas.microsoft.com/office/drawing/2014/main" id="{ADDDDEA6-E67E-AA4E-BC35-39F7FDF415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96307" y="0"/>
            <a:ext cx="2685470" cy="5927088"/>
          </a:xfrm>
          <a:prstGeom prst="rect">
            <a:avLst/>
          </a:prstGeom>
        </p:spPr>
      </p:pic>
      <p:sp>
        <p:nvSpPr>
          <p:cNvPr id="7" name="Content Placeholder 7">
            <a:extLst>
              <a:ext uri="{FF2B5EF4-FFF2-40B4-BE49-F238E27FC236}">
                <a16:creationId xmlns:a16="http://schemas.microsoft.com/office/drawing/2014/main" id="{0CC21EC5-32B5-734B-B641-F1CE92A8D925}"/>
              </a:ext>
            </a:extLst>
          </p:cNvPr>
          <p:cNvSpPr txBox="1">
            <a:spLocks/>
          </p:cNvSpPr>
          <p:nvPr/>
        </p:nvSpPr>
        <p:spPr>
          <a:xfrm>
            <a:off x="838200" y="1859491"/>
            <a:ext cx="7477664" cy="4087324"/>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233045">
              <a:spcAft>
                <a:spcPts val="600"/>
              </a:spcAft>
              <a:buFont typeface="Wingdings" panose="05000000000000000000" pitchFamily="2" charset="2"/>
              <a:buChar char="§"/>
            </a:pPr>
            <a:r>
              <a:rPr lang="en-US" dirty="0"/>
              <a:t>Provide policy guidance to offer clarity on competing modal priorities, particularly on constrained corridors</a:t>
            </a:r>
          </a:p>
          <a:p>
            <a:pPr indent="-233045">
              <a:spcAft>
                <a:spcPts val="600"/>
              </a:spcAft>
              <a:buFont typeface="Wingdings" panose="05000000000000000000" pitchFamily="2" charset="2"/>
              <a:buChar char="§"/>
            </a:pPr>
            <a:r>
              <a:rPr lang="en-US" dirty="0">
                <a:cs typeface="Calibri"/>
              </a:rPr>
              <a:t>Establish a connection between modal priority within our modal plans and operations</a:t>
            </a:r>
          </a:p>
          <a:p>
            <a:pPr lvl="1">
              <a:buFont typeface="Courier New" panose="02070309020205020404" pitchFamily="49" charset="0"/>
              <a:buChar char="o"/>
            </a:pPr>
            <a:endParaRPr lang="en-US" dirty="0">
              <a:cs typeface="Calibri"/>
            </a:endParaRPr>
          </a:p>
          <a:p>
            <a:endParaRPr lang="en-US" dirty="0"/>
          </a:p>
          <a:p>
            <a:endParaRPr lang="en-US" dirty="0"/>
          </a:p>
        </p:txBody>
      </p:sp>
    </p:spTree>
    <p:extLst>
      <p:ext uri="{BB962C8B-B14F-4D97-AF65-F5344CB8AC3E}">
        <p14:creationId xmlns:p14="http://schemas.microsoft.com/office/powerpoint/2010/main" val="5158509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1C771BD-FC2E-428D-8923-024EFC936134}"/>
              </a:ext>
            </a:extLst>
          </p:cNvPr>
          <p:cNvSpPr>
            <a:spLocks noGrp="1"/>
          </p:cNvSpPr>
          <p:nvPr>
            <p:ph type="title"/>
          </p:nvPr>
        </p:nvSpPr>
        <p:spPr/>
        <p:txBody>
          <a:bodyPr/>
          <a:lstStyle/>
          <a:p>
            <a:r>
              <a:rPr lang="en-US"/>
              <a:t>Modal integration: present challenges</a:t>
            </a:r>
          </a:p>
        </p:txBody>
      </p:sp>
      <p:sp>
        <p:nvSpPr>
          <p:cNvPr id="8" name="Content Placeholder 7">
            <a:extLst>
              <a:ext uri="{FF2B5EF4-FFF2-40B4-BE49-F238E27FC236}">
                <a16:creationId xmlns:a16="http://schemas.microsoft.com/office/drawing/2014/main" id="{E3A1C686-9B9C-4BE6-95CB-02940F2FFF12}"/>
              </a:ext>
            </a:extLst>
          </p:cNvPr>
          <p:cNvSpPr>
            <a:spLocks noGrp="1"/>
          </p:cNvSpPr>
          <p:nvPr>
            <p:ph idx="1"/>
          </p:nvPr>
        </p:nvSpPr>
        <p:spPr>
          <a:xfrm>
            <a:off x="871653" y="1658357"/>
            <a:ext cx="10515600" cy="4087324"/>
          </a:xfrm>
        </p:spPr>
        <p:txBody>
          <a:bodyPr vert="horz" lIns="91440" tIns="45720" rIns="91440" bIns="45720" rtlCol="0" anchor="t">
            <a:normAutofit/>
          </a:bodyPr>
          <a:lstStyle/>
          <a:p>
            <a:pPr>
              <a:spcAft>
                <a:spcPts val="600"/>
              </a:spcAft>
            </a:pPr>
            <a:r>
              <a:rPr lang="en-US"/>
              <a:t>Right-of-way (ROW) allocation challenges</a:t>
            </a:r>
          </a:p>
          <a:p>
            <a:pPr lvl="1">
              <a:spcAft>
                <a:spcPts val="600"/>
              </a:spcAft>
            </a:pPr>
            <a:r>
              <a:rPr lang="en-US"/>
              <a:t>Layered modal plans sometimes ask streets to do too much</a:t>
            </a:r>
          </a:p>
          <a:p>
            <a:pPr lvl="1">
              <a:spcAft>
                <a:spcPts val="600"/>
              </a:spcAft>
            </a:pPr>
            <a:r>
              <a:rPr lang="en-US"/>
              <a:t>Missing "modes”: clarifying how autos and new mobility devices fit in our ROW</a:t>
            </a:r>
            <a:endParaRPr lang="en-US">
              <a:cs typeface="Calibri"/>
            </a:endParaRPr>
          </a:p>
          <a:p>
            <a:pPr lvl="1">
              <a:spcAft>
                <a:spcPts val="600"/>
              </a:spcAft>
            </a:pPr>
            <a:r>
              <a:rPr lang="en-US"/>
              <a:t>Tensions between modal priorities and other essential functions of the ROW, especially parking</a:t>
            </a:r>
          </a:p>
          <a:p>
            <a:pPr lvl="1">
              <a:spcAft>
                <a:spcPts val="600"/>
              </a:spcAft>
            </a:pPr>
            <a:r>
              <a:rPr lang="en-US"/>
              <a:t>Lack of transparency, especially publicly, around our ROW allocation process</a:t>
            </a:r>
          </a:p>
          <a:p>
            <a:pPr>
              <a:spcAft>
                <a:spcPts val="600"/>
              </a:spcAft>
            </a:pPr>
            <a:r>
              <a:rPr lang="en-US"/>
              <a:t>Operational challenges</a:t>
            </a:r>
            <a:endParaRPr lang="en-US">
              <a:cs typeface="Calibri"/>
            </a:endParaRPr>
          </a:p>
          <a:p>
            <a:pPr lvl="1">
              <a:spcAft>
                <a:spcPts val="600"/>
              </a:spcAft>
            </a:pPr>
            <a:r>
              <a:rPr lang="en-US"/>
              <a:t>Lack of clarity in our operational objectives for each street</a:t>
            </a:r>
          </a:p>
          <a:p>
            <a:pPr lvl="1"/>
            <a:r>
              <a:rPr lang="en-US"/>
              <a:t>Role of vehicular level of service (LOS) in decision making</a:t>
            </a:r>
          </a:p>
          <a:p>
            <a:endParaRPr lang="en-US"/>
          </a:p>
          <a:p>
            <a:endParaRPr lang="en-US"/>
          </a:p>
        </p:txBody>
      </p:sp>
    </p:spTree>
    <p:extLst>
      <p:ext uri="{BB962C8B-B14F-4D97-AF65-F5344CB8AC3E}">
        <p14:creationId xmlns:p14="http://schemas.microsoft.com/office/powerpoint/2010/main" val="41422264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79ECF-8B8D-458B-B13F-B60FEE47890A}"/>
              </a:ext>
            </a:extLst>
          </p:cNvPr>
          <p:cNvSpPr>
            <a:spLocks noGrp="1"/>
          </p:cNvSpPr>
          <p:nvPr>
            <p:ph type="title"/>
          </p:nvPr>
        </p:nvSpPr>
        <p:spPr/>
        <p:txBody>
          <a:bodyPr/>
          <a:lstStyle/>
          <a:p>
            <a:r>
              <a:rPr lang="en-US"/>
              <a:t>Existing policy framework</a:t>
            </a:r>
          </a:p>
        </p:txBody>
      </p:sp>
      <p:sp>
        <p:nvSpPr>
          <p:cNvPr id="3" name="Content Placeholder 2">
            <a:extLst>
              <a:ext uri="{FF2B5EF4-FFF2-40B4-BE49-F238E27FC236}">
                <a16:creationId xmlns:a16="http://schemas.microsoft.com/office/drawing/2014/main" id="{8F8DD2D7-A761-427D-9517-00FC063971E2}"/>
              </a:ext>
            </a:extLst>
          </p:cNvPr>
          <p:cNvSpPr>
            <a:spLocks noGrp="1"/>
          </p:cNvSpPr>
          <p:nvPr>
            <p:ph sz="half" idx="1"/>
          </p:nvPr>
        </p:nvSpPr>
        <p:spPr/>
        <p:txBody>
          <a:bodyPr vert="horz" lIns="91440" tIns="45720" rIns="91440" bIns="45720" rtlCol="0" anchor="t">
            <a:normAutofit fontScale="92500" lnSpcReduction="20000"/>
          </a:bodyPr>
          <a:lstStyle/>
          <a:p>
            <a:pPr marL="0" indent="0">
              <a:spcBef>
                <a:spcPts val="0"/>
              </a:spcBef>
              <a:spcAft>
                <a:spcPts val="1200"/>
              </a:spcAft>
              <a:buNone/>
            </a:pPr>
            <a:r>
              <a:rPr lang="en-US" b="1" dirty="0">
                <a:ea typeface="+mn-lt"/>
                <a:cs typeface="+mn-lt"/>
              </a:rPr>
              <a:t>Policies</a:t>
            </a:r>
            <a:endParaRPr lang="en-US" dirty="0">
              <a:ea typeface="+mn-lt"/>
              <a:cs typeface="+mn-lt"/>
            </a:endParaRPr>
          </a:p>
          <a:p>
            <a:pPr>
              <a:spcBef>
                <a:spcPts val="0"/>
              </a:spcBef>
              <a:spcAft>
                <a:spcPts val="1200"/>
              </a:spcAft>
            </a:pPr>
            <a:r>
              <a:rPr lang="en-US" dirty="0">
                <a:ea typeface="+mn-lt"/>
                <a:cs typeface="+mn-lt"/>
              </a:rPr>
              <a:t>Comprehensive Plan</a:t>
            </a:r>
          </a:p>
          <a:p>
            <a:pPr>
              <a:spcBef>
                <a:spcPts val="0"/>
              </a:spcBef>
              <a:spcAft>
                <a:spcPts val="1200"/>
              </a:spcAft>
            </a:pPr>
            <a:r>
              <a:rPr lang="en-US" dirty="0">
                <a:ea typeface="+mn-lt"/>
                <a:cs typeface="+mn-lt"/>
              </a:rPr>
              <a:t>Complete Streets Ordinance</a:t>
            </a:r>
          </a:p>
          <a:p>
            <a:pPr>
              <a:spcBef>
                <a:spcPts val="0"/>
              </a:spcBef>
              <a:spcAft>
                <a:spcPts val="1200"/>
              </a:spcAft>
            </a:pPr>
            <a:r>
              <a:rPr lang="en-US" dirty="0">
                <a:ea typeface="+mn-lt"/>
                <a:cs typeface="+mn-lt"/>
              </a:rPr>
              <a:t>Race and Social Justice Initiative</a:t>
            </a:r>
          </a:p>
          <a:p>
            <a:pPr>
              <a:spcBef>
                <a:spcPts val="0"/>
              </a:spcBef>
              <a:spcAft>
                <a:spcPts val="1200"/>
              </a:spcAft>
            </a:pPr>
            <a:endParaRPr lang="en-US" dirty="0">
              <a:ea typeface="+mn-lt"/>
              <a:cs typeface="+mn-lt"/>
            </a:endParaRPr>
          </a:p>
          <a:p>
            <a:pPr marL="0" indent="0">
              <a:spcBef>
                <a:spcPts val="0"/>
              </a:spcBef>
              <a:spcAft>
                <a:spcPts val="1200"/>
              </a:spcAft>
              <a:buNone/>
            </a:pPr>
            <a:r>
              <a:rPr lang="en-US" b="1" dirty="0">
                <a:ea typeface="+mn-lt"/>
                <a:cs typeface="+mn-lt"/>
              </a:rPr>
              <a:t>Design standards and guidance</a:t>
            </a:r>
            <a:endParaRPr lang="en-US" dirty="0">
              <a:ea typeface="+mn-lt"/>
              <a:cs typeface="+mn-lt"/>
            </a:endParaRPr>
          </a:p>
          <a:p>
            <a:pPr>
              <a:spcBef>
                <a:spcPts val="0"/>
              </a:spcBef>
              <a:spcAft>
                <a:spcPts val="1200"/>
              </a:spcAft>
            </a:pPr>
            <a:r>
              <a:rPr lang="en-US" dirty="0">
                <a:ea typeface="+mn-lt"/>
                <a:cs typeface="+mn-lt"/>
              </a:rPr>
              <a:t>Streets Illustrated</a:t>
            </a:r>
          </a:p>
          <a:p>
            <a:pPr>
              <a:spcBef>
                <a:spcPts val="0"/>
              </a:spcBef>
              <a:spcAft>
                <a:spcPts val="1200"/>
              </a:spcAft>
            </a:pPr>
            <a:r>
              <a:rPr lang="en-US" dirty="0">
                <a:ea typeface="+mn-lt"/>
                <a:cs typeface="+mn-lt"/>
              </a:rPr>
              <a:t>Metro Route Facilities Guidelines</a:t>
            </a:r>
            <a:endParaRPr lang="en-US" dirty="0">
              <a:cs typeface="Calibri"/>
            </a:endParaRPr>
          </a:p>
        </p:txBody>
      </p:sp>
      <p:sp>
        <p:nvSpPr>
          <p:cNvPr id="4" name="Content Placeholder 3">
            <a:extLst>
              <a:ext uri="{FF2B5EF4-FFF2-40B4-BE49-F238E27FC236}">
                <a16:creationId xmlns:a16="http://schemas.microsoft.com/office/drawing/2014/main" id="{28CD4808-7D0E-42C3-9D4C-9CD0B8C88159}"/>
              </a:ext>
            </a:extLst>
          </p:cNvPr>
          <p:cNvSpPr>
            <a:spLocks noGrp="1"/>
          </p:cNvSpPr>
          <p:nvPr>
            <p:ph sz="half" idx="2"/>
          </p:nvPr>
        </p:nvSpPr>
        <p:spPr/>
        <p:txBody>
          <a:bodyPr vert="horz" lIns="91440" tIns="45720" rIns="91440" bIns="45720" rtlCol="0" anchor="t">
            <a:normAutofit fontScale="92500" lnSpcReduction="20000"/>
          </a:bodyPr>
          <a:lstStyle/>
          <a:p>
            <a:pPr marL="0" indent="0">
              <a:spcBef>
                <a:spcPts val="0"/>
              </a:spcBef>
              <a:spcAft>
                <a:spcPts val="1200"/>
              </a:spcAft>
              <a:buNone/>
            </a:pPr>
            <a:r>
              <a:rPr lang="en-US" b="1">
                <a:ea typeface="+mn-lt"/>
                <a:cs typeface="+mn-lt"/>
              </a:rPr>
              <a:t>Plans</a:t>
            </a:r>
            <a:endParaRPr lang="en-US">
              <a:ea typeface="+mn-lt"/>
              <a:cs typeface="+mn-lt"/>
            </a:endParaRPr>
          </a:p>
          <a:p>
            <a:pPr>
              <a:spcBef>
                <a:spcPts val="0"/>
              </a:spcBef>
              <a:spcAft>
                <a:spcPts val="1200"/>
              </a:spcAft>
            </a:pPr>
            <a:r>
              <a:rPr lang="en-US">
                <a:ea typeface="+mn-lt"/>
                <a:cs typeface="+mn-lt"/>
              </a:rPr>
              <a:t>Modal Master Plans</a:t>
            </a:r>
          </a:p>
          <a:p>
            <a:pPr>
              <a:lnSpc>
                <a:spcPct val="120000"/>
              </a:lnSpc>
              <a:spcBef>
                <a:spcPts val="0"/>
              </a:spcBef>
              <a:spcAft>
                <a:spcPts val="1200"/>
              </a:spcAft>
            </a:pPr>
            <a:r>
              <a:rPr lang="en-US">
                <a:ea typeface="+mn-lt"/>
                <a:cs typeface="+mn-lt"/>
              </a:rPr>
              <a:t>Other studies including operational, subarea, corridor, street concept plans, and Bicycle-Pedestrian Safety Analysis </a:t>
            </a:r>
          </a:p>
          <a:p>
            <a:pPr>
              <a:spcBef>
                <a:spcPts val="0"/>
              </a:spcBef>
              <a:spcAft>
                <a:spcPts val="1200"/>
              </a:spcAft>
            </a:pPr>
            <a:endParaRPr lang="en-US">
              <a:ea typeface="+mn-lt"/>
              <a:cs typeface="+mn-lt"/>
            </a:endParaRPr>
          </a:p>
          <a:p>
            <a:pPr marL="0" indent="0">
              <a:spcBef>
                <a:spcPts val="0"/>
              </a:spcBef>
              <a:spcAft>
                <a:spcPts val="1200"/>
              </a:spcAft>
              <a:buNone/>
            </a:pPr>
            <a:r>
              <a:rPr lang="en-US" b="1">
                <a:ea typeface="+mn-lt"/>
                <a:cs typeface="+mn-lt"/>
              </a:rPr>
              <a:t>Processes</a:t>
            </a:r>
            <a:endParaRPr lang="en-US">
              <a:ea typeface="+mn-lt"/>
              <a:cs typeface="+mn-lt"/>
            </a:endParaRPr>
          </a:p>
          <a:p>
            <a:pPr>
              <a:spcBef>
                <a:spcPts val="0"/>
              </a:spcBef>
              <a:spcAft>
                <a:spcPts val="1200"/>
              </a:spcAft>
            </a:pPr>
            <a:r>
              <a:rPr lang="en-US">
                <a:ea typeface="+mn-lt"/>
                <a:cs typeface="+mn-lt"/>
              </a:rPr>
              <a:t>Project Roadmap</a:t>
            </a:r>
          </a:p>
          <a:p>
            <a:pPr>
              <a:spcBef>
                <a:spcPts val="0"/>
              </a:spcBef>
              <a:spcAft>
                <a:spcPts val="1200"/>
              </a:spcAft>
            </a:pPr>
            <a:r>
              <a:rPr lang="en-US">
                <a:ea typeface="+mn-lt"/>
                <a:cs typeface="+mn-lt"/>
              </a:rPr>
              <a:t>Complete Streets Assessment</a:t>
            </a:r>
          </a:p>
          <a:p>
            <a:pPr>
              <a:spcBef>
                <a:spcPts val="0"/>
              </a:spcBef>
              <a:spcAft>
                <a:spcPts val="1200"/>
              </a:spcAft>
            </a:pPr>
            <a:r>
              <a:rPr lang="en-US">
                <a:ea typeface="+mn-lt"/>
                <a:cs typeface="+mn-lt"/>
              </a:rPr>
              <a:t>Complete Streets Steering Committee</a:t>
            </a:r>
          </a:p>
          <a:p>
            <a:pPr>
              <a:spcBef>
                <a:spcPts val="0"/>
              </a:spcBef>
              <a:spcAft>
                <a:spcPts val="1200"/>
              </a:spcAft>
            </a:pPr>
            <a:endParaRPr lang="en-US">
              <a:cs typeface="Calibri"/>
            </a:endParaRPr>
          </a:p>
          <a:p>
            <a:pPr marL="0" indent="0">
              <a:spcBef>
                <a:spcPts val="0"/>
              </a:spcBef>
              <a:spcAft>
                <a:spcPts val="1200"/>
              </a:spcAft>
              <a:buNone/>
            </a:pPr>
            <a:endParaRPr lang="en-US">
              <a:cs typeface="Calibri"/>
            </a:endParaRPr>
          </a:p>
          <a:p>
            <a:endParaRPr lang="en-US">
              <a:cs typeface="Calibri"/>
            </a:endParaRPr>
          </a:p>
        </p:txBody>
      </p:sp>
    </p:spTree>
    <p:extLst>
      <p:ext uri="{BB962C8B-B14F-4D97-AF65-F5344CB8AC3E}">
        <p14:creationId xmlns:p14="http://schemas.microsoft.com/office/powerpoint/2010/main" val="22026005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15F1F-152D-4905-9CE2-11B7407C8E9F}"/>
              </a:ext>
            </a:extLst>
          </p:cNvPr>
          <p:cNvSpPr>
            <a:spLocks noGrp="1"/>
          </p:cNvSpPr>
          <p:nvPr>
            <p:ph type="title"/>
          </p:nvPr>
        </p:nvSpPr>
        <p:spPr/>
        <p:txBody>
          <a:bodyPr>
            <a:normAutofit/>
          </a:bodyPr>
          <a:lstStyle/>
          <a:p>
            <a:r>
              <a:rPr lang="en-US"/>
              <a:t>Comprehensive Plan</a:t>
            </a:r>
            <a:endParaRPr lang="en-US">
              <a:cs typeface="Seattle Text"/>
            </a:endParaRPr>
          </a:p>
        </p:txBody>
      </p:sp>
      <p:sp>
        <p:nvSpPr>
          <p:cNvPr id="3" name="Content Placeholder 2">
            <a:extLst>
              <a:ext uri="{FF2B5EF4-FFF2-40B4-BE49-F238E27FC236}">
                <a16:creationId xmlns:a16="http://schemas.microsoft.com/office/drawing/2014/main" id="{7C290735-E4C5-487E-81E2-646A97752302}"/>
              </a:ext>
            </a:extLst>
          </p:cNvPr>
          <p:cNvSpPr>
            <a:spLocks noGrp="1"/>
          </p:cNvSpPr>
          <p:nvPr>
            <p:ph sz="half" idx="1"/>
          </p:nvPr>
        </p:nvSpPr>
        <p:spPr>
          <a:xfrm>
            <a:off x="838200" y="1658955"/>
            <a:ext cx="5181600" cy="4096698"/>
          </a:xfrm>
        </p:spPr>
        <p:txBody>
          <a:bodyPr vert="horz" lIns="91440" tIns="45720" rIns="91440" bIns="45720" rtlCol="0" anchor="t">
            <a:noAutofit/>
          </a:bodyPr>
          <a:lstStyle/>
          <a:p>
            <a:pPr>
              <a:spcBef>
                <a:spcPts val="1800"/>
              </a:spcBef>
            </a:pPr>
            <a:r>
              <a:rPr lang="en-US" sz="2200" dirty="0">
                <a:ea typeface="+mn-lt"/>
                <a:cs typeface="+mn-lt"/>
              </a:rPr>
              <a:t>T 2.5 Prioritize mobility needs in the street </a:t>
            </a:r>
            <a:r>
              <a:rPr lang="en-US" sz="2200" dirty="0" err="1">
                <a:ea typeface="+mn-lt"/>
                <a:cs typeface="+mn-lt"/>
              </a:rPr>
              <a:t>travelway</a:t>
            </a:r>
            <a:r>
              <a:rPr lang="en-US" sz="2200" dirty="0">
                <a:ea typeface="+mn-lt"/>
                <a:cs typeface="+mn-lt"/>
              </a:rPr>
              <a:t> based on safety and … the modal plan networks (p. 75)</a:t>
            </a:r>
            <a:endParaRPr lang="en-US" sz="2200" dirty="0">
              <a:cs typeface="Calibri"/>
            </a:endParaRPr>
          </a:p>
          <a:p>
            <a:pPr>
              <a:spcBef>
                <a:spcPts val="1800"/>
              </a:spcBef>
            </a:pPr>
            <a:r>
              <a:rPr lang="en-US" sz="2200" dirty="0"/>
              <a:t>T 2.8 Not every function can fit in every street. […] Two or more streets can combine to serve as a “complete corridor,” since not every street can accommodate every need (p. 76)</a:t>
            </a:r>
            <a:endParaRPr lang="en-US" sz="2200" dirty="0">
              <a:cs typeface="Calibri"/>
            </a:endParaRPr>
          </a:p>
          <a:p>
            <a:pPr>
              <a:spcBef>
                <a:spcPts val="1800"/>
              </a:spcBef>
            </a:pPr>
            <a:r>
              <a:rPr lang="en-US" sz="2200" dirty="0">
                <a:ea typeface="+mn-lt"/>
                <a:cs typeface="+mn-lt"/>
              </a:rPr>
              <a:t>T 2.9 Develop a decision-making framework to direct the planning, design, and optimization of street right-of-way (p. 77)</a:t>
            </a:r>
            <a:endParaRPr lang="en-US" sz="2200" dirty="0">
              <a:cs typeface="Calibri"/>
            </a:endParaRPr>
          </a:p>
        </p:txBody>
      </p:sp>
      <p:pic>
        <p:nvPicPr>
          <p:cNvPr id="4" name="Picture 4" descr="Photo of three people biking and one person jogging on a roadway with a painted &quot;sharrow.&quot;">
            <a:extLst>
              <a:ext uri="{FF2B5EF4-FFF2-40B4-BE49-F238E27FC236}">
                <a16:creationId xmlns:a16="http://schemas.microsoft.com/office/drawing/2014/main" id="{28A1ADB2-A876-4E06-B525-E9C85B904B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6" b="-257"/>
          <a:stretch/>
        </p:blipFill>
        <p:spPr>
          <a:xfrm>
            <a:off x="6508830" y="1824679"/>
            <a:ext cx="5683694" cy="3765251"/>
          </a:xfrm>
          <a:prstGeom prst="rect">
            <a:avLst/>
          </a:prstGeom>
        </p:spPr>
      </p:pic>
    </p:spTree>
    <p:extLst>
      <p:ext uri="{BB962C8B-B14F-4D97-AF65-F5344CB8AC3E}">
        <p14:creationId xmlns:p14="http://schemas.microsoft.com/office/powerpoint/2010/main" val="9153822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agram showing the three zones of the right of way: pedestrian realm (sidewalk), flex zone (typically the curb space), and the travelway. Each of these spaces have the related 6 essential functions. ">
            <a:extLst>
              <a:ext uri="{FF2B5EF4-FFF2-40B4-BE49-F238E27FC236}">
                <a16:creationId xmlns:a16="http://schemas.microsoft.com/office/drawing/2014/main" id="{F988571A-DDCB-4A11-B8C3-ACA3CA0CC4D7}"/>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688495" y="522707"/>
            <a:ext cx="6077166" cy="538253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94450746-E944-41FA-979F-1FD7F93DFC90}"/>
              </a:ext>
            </a:extLst>
          </p:cNvPr>
          <p:cNvSpPr>
            <a:spLocks noGrp="1"/>
          </p:cNvSpPr>
          <p:nvPr>
            <p:ph type="title"/>
          </p:nvPr>
        </p:nvSpPr>
        <p:spPr>
          <a:xfrm>
            <a:off x="536714" y="365127"/>
            <a:ext cx="4959626" cy="1325563"/>
          </a:xfrm>
        </p:spPr>
        <p:txBody>
          <a:bodyPr/>
          <a:lstStyle/>
          <a:p>
            <a:r>
              <a:rPr lang="en-US"/>
              <a:t>Comprehensive Plan</a:t>
            </a:r>
          </a:p>
        </p:txBody>
      </p:sp>
      <p:sp>
        <p:nvSpPr>
          <p:cNvPr id="9" name="Content Placeholder 8">
            <a:extLst>
              <a:ext uri="{FF2B5EF4-FFF2-40B4-BE49-F238E27FC236}">
                <a16:creationId xmlns:a16="http://schemas.microsoft.com/office/drawing/2014/main" id="{47511528-E9B8-43E4-8905-14EEAB8C9BA6}"/>
              </a:ext>
            </a:extLst>
          </p:cNvPr>
          <p:cNvSpPr>
            <a:spLocks noGrp="1"/>
          </p:cNvSpPr>
          <p:nvPr>
            <p:ph sz="half" idx="1"/>
          </p:nvPr>
        </p:nvSpPr>
        <p:spPr>
          <a:xfrm>
            <a:off x="672547" y="1507572"/>
            <a:ext cx="4465983" cy="4096698"/>
          </a:xfrm>
        </p:spPr>
        <p:txBody>
          <a:bodyPr/>
          <a:lstStyle/>
          <a:p>
            <a:r>
              <a:rPr lang="en-US" dirty="0"/>
              <a:t>Establishes:</a:t>
            </a:r>
          </a:p>
          <a:p>
            <a:pPr lvl="1"/>
            <a:r>
              <a:rPr lang="en-US" dirty="0"/>
              <a:t>3 zones</a:t>
            </a:r>
          </a:p>
          <a:p>
            <a:pPr lvl="1"/>
            <a:r>
              <a:rPr lang="en-US" dirty="0"/>
              <a:t>6 essential functions</a:t>
            </a:r>
          </a:p>
          <a:p>
            <a:r>
              <a:rPr lang="en-US" dirty="0"/>
              <a:t>Prioritizes flex zone functions</a:t>
            </a:r>
          </a:p>
          <a:p>
            <a:pPr marL="0" indent="0">
              <a:buNone/>
            </a:pPr>
            <a:endParaRPr lang="en-US" sz="1600" dirty="0"/>
          </a:p>
          <a:p>
            <a:pPr marL="0" indent="0">
              <a:buNone/>
            </a:pPr>
            <a:r>
              <a:rPr lang="en-US" sz="1200" b="1" dirty="0"/>
              <a:t>      Figure 3. Flex zone priorities by predominant area land use</a:t>
            </a:r>
            <a:endParaRPr lang="en-US" dirty="0"/>
          </a:p>
          <a:p>
            <a:endParaRPr lang="en-US" dirty="0"/>
          </a:p>
        </p:txBody>
      </p:sp>
      <p:pic>
        <p:nvPicPr>
          <p:cNvPr id="12" name="Picture 11" descr="Table showing that the for three key land use types (commercial/mixed use, industrial, and residential), &quot;modal plan priorities&quot; are listed as the first priority of all 6 essential functions. ">
            <a:extLst>
              <a:ext uri="{FF2B5EF4-FFF2-40B4-BE49-F238E27FC236}">
                <a16:creationId xmlns:a16="http://schemas.microsoft.com/office/drawing/2014/main" id="{EFE62460-EA0C-40CE-82D7-5C3D34BEA5F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00708" y="3658827"/>
            <a:ext cx="4959626" cy="2246410"/>
          </a:xfrm>
          <a:prstGeom prst="rect">
            <a:avLst/>
          </a:prstGeom>
        </p:spPr>
      </p:pic>
      <p:sp>
        <p:nvSpPr>
          <p:cNvPr id="13" name="Oval 12">
            <a:extLst>
              <a:ext uri="{FF2B5EF4-FFF2-40B4-BE49-F238E27FC236}">
                <a16:creationId xmlns:a16="http://schemas.microsoft.com/office/drawing/2014/main" id="{02720EA0-E1AD-4CE4-9CE3-3A89BCC7E387}"/>
              </a:ext>
            </a:extLst>
          </p:cNvPr>
          <p:cNvSpPr/>
          <p:nvPr/>
        </p:nvSpPr>
        <p:spPr>
          <a:xfrm>
            <a:off x="868020" y="3955773"/>
            <a:ext cx="4409659" cy="298175"/>
          </a:xfrm>
          <a:prstGeom prst="ellipse">
            <a:avLst/>
          </a:prstGeom>
          <a:noFill/>
          <a:ln w="57150">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lIns="91425" tIns="45700" rIns="91425" bIns="45700" rtlCol="0" anchor="ctr" anchorCtr="0">
            <a:noAutofit/>
          </a:bodyPr>
          <a:lstStyle/>
          <a:p>
            <a:pPr marL="0" marR="0" indent="0" algn="ctr" rtl="0">
              <a:spcBef>
                <a:spcPts val="0"/>
              </a:spcBef>
              <a:buNone/>
            </a:pPr>
            <a:endParaRPr lang="en-US" sz="1800" b="1">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277431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22710-47B5-8E40-B3D7-B4A5B8545E50}"/>
              </a:ext>
            </a:extLst>
          </p:cNvPr>
          <p:cNvSpPr>
            <a:spLocks noGrp="1"/>
          </p:cNvSpPr>
          <p:nvPr>
            <p:ph type="title"/>
          </p:nvPr>
        </p:nvSpPr>
        <p:spPr/>
        <p:txBody>
          <a:bodyPr/>
          <a:lstStyle/>
          <a:p>
            <a:r>
              <a:rPr lang="en-US" dirty="0"/>
              <a:t>Comprehensive Plan: 6 functions of ROW</a:t>
            </a:r>
          </a:p>
        </p:txBody>
      </p:sp>
      <p:pic>
        <p:nvPicPr>
          <p:cNvPr id="7" name="Picture 6" descr="Table of 6 essential functions of the right of way, including definition and uses.&#10;&#10;Function 1: Storage&#10;Definition: provides storage for vehicles or equipment&#10;Uses: bus layover, long-term parking, construction&#10;&#10;Function 2: Greening&#10;Definition: enhances aesthetics and environmental health&#10;Uses: plantings, raingardens, bioswales&#10;&#10;Function 3: Activation&#10;Definition: offers vibrant social spaces&#10;Uses: food trucks, parklets, public art, street festivals&#10;&#10;Function 4: Access for Commerce&#10;Definition: goods and services reach their customers and markets&#10;Uses: commercial vehicle loading zones, truck load zones&#10;&#10;Function 5: Access for People&#10;Definition: people arrive at their destination, or transfer between different ways of getting around&#10;Uses: bus or rail stops, bike parking, curb bulbs, passenger load zones, short term parking, taxi zones&#10;&#10;Function 6: Mobility&#10;Definition: moves people and goods&#10;Uses: sidewalks, bus lanes, bike lanes, general purpose travel lanes, right or left turn only lanes">
            <a:extLst>
              <a:ext uri="{FF2B5EF4-FFF2-40B4-BE49-F238E27FC236}">
                <a16:creationId xmlns:a16="http://schemas.microsoft.com/office/drawing/2014/main" id="{1D15BF61-8E0C-7548-A59C-7E5E8B8F96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26681" y="1517901"/>
            <a:ext cx="8738637" cy="4442473"/>
          </a:xfrm>
          <a:prstGeom prst="rect">
            <a:avLst/>
          </a:prstGeom>
        </p:spPr>
      </p:pic>
    </p:spTree>
    <p:extLst>
      <p:ext uri="{BB962C8B-B14F-4D97-AF65-F5344CB8AC3E}">
        <p14:creationId xmlns:p14="http://schemas.microsoft.com/office/powerpoint/2010/main" val="20805240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4450746-E944-41FA-979F-1FD7F93DFC90}"/>
              </a:ext>
            </a:extLst>
          </p:cNvPr>
          <p:cNvSpPr>
            <a:spLocks noGrp="1"/>
          </p:cNvSpPr>
          <p:nvPr>
            <p:ph type="title"/>
          </p:nvPr>
        </p:nvSpPr>
        <p:spPr>
          <a:xfrm>
            <a:off x="536714" y="365127"/>
            <a:ext cx="4959626" cy="1325563"/>
          </a:xfrm>
        </p:spPr>
        <p:txBody>
          <a:bodyPr/>
          <a:lstStyle/>
          <a:p>
            <a:r>
              <a:rPr lang="en-US"/>
              <a:t>Modal Master Plans</a:t>
            </a:r>
          </a:p>
        </p:txBody>
      </p:sp>
      <p:sp>
        <p:nvSpPr>
          <p:cNvPr id="10" name="Content Placeholder 7">
            <a:extLst>
              <a:ext uri="{FF2B5EF4-FFF2-40B4-BE49-F238E27FC236}">
                <a16:creationId xmlns:a16="http://schemas.microsoft.com/office/drawing/2014/main" id="{45DC47DE-2ABB-484F-BC71-117B3B2D67B2}"/>
              </a:ext>
            </a:extLst>
          </p:cNvPr>
          <p:cNvSpPr>
            <a:spLocks noGrp="1"/>
          </p:cNvSpPr>
          <p:nvPr>
            <p:ph idx="1"/>
          </p:nvPr>
        </p:nvSpPr>
        <p:spPr>
          <a:xfrm>
            <a:off x="643890" y="1690690"/>
            <a:ext cx="4989394" cy="4087324"/>
          </a:xfrm>
        </p:spPr>
        <p:txBody>
          <a:bodyPr vert="horz" lIns="91440" tIns="45720" rIns="91440" bIns="45720" rtlCol="0" anchor="t">
            <a:normAutofit/>
          </a:bodyPr>
          <a:lstStyle/>
          <a:p>
            <a:r>
              <a:rPr lang="en-US">
                <a:ea typeface="+mn-lt"/>
                <a:cs typeface="+mn-lt"/>
              </a:rPr>
              <a:t>Pedestrian (2017)</a:t>
            </a:r>
          </a:p>
          <a:p>
            <a:pPr lvl="1"/>
            <a:r>
              <a:rPr lang="en-US">
                <a:ea typeface="+mn-lt"/>
                <a:cs typeface="+mn-lt"/>
              </a:rPr>
              <a:t>Priority investment network (PIN)</a:t>
            </a:r>
          </a:p>
          <a:p>
            <a:r>
              <a:rPr lang="en-US"/>
              <a:t>Freight</a:t>
            </a:r>
            <a:r>
              <a:rPr lang="en-US">
                <a:cs typeface="Calibri"/>
              </a:rPr>
              <a:t> (2016)</a:t>
            </a:r>
            <a:endParaRPr lang="en-US"/>
          </a:p>
          <a:p>
            <a:pPr lvl="1"/>
            <a:r>
              <a:rPr lang="en-US">
                <a:cs typeface="Calibri"/>
              </a:rPr>
              <a:t>Major and minor routes</a:t>
            </a:r>
          </a:p>
          <a:p>
            <a:r>
              <a:rPr lang="en-US">
                <a:cs typeface="Calibri"/>
              </a:rPr>
              <a:t>Transit (2016)</a:t>
            </a:r>
          </a:p>
          <a:p>
            <a:pPr lvl="1"/>
            <a:r>
              <a:rPr lang="en-US">
                <a:cs typeface="Calibri"/>
              </a:rPr>
              <a:t>Frequent transit network (FTN)</a:t>
            </a:r>
          </a:p>
          <a:p>
            <a:pPr lvl="1"/>
            <a:r>
              <a:rPr lang="en-US">
                <a:cs typeface="Calibri"/>
              </a:rPr>
              <a:t>Priority bus corridors</a:t>
            </a:r>
          </a:p>
          <a:p>
            <a:pPr lvl="1"/>
            <a:r>
              <a:rPr lang="en-US">
                <a:cs typeface="Calibri"/>
              </a:rPr>
              <a:t>Principle, major, minor routes</a:t>
            </a:r>
          </a:p>
          <a:p>
            <a:r>
              <a:rPr lang="en-US">
                <a:cs typeface="Calibri"/>
              </a:rPr>
              <a:t>Bicycle (2014)</a:t>
            </a:r>
          </a:p>
          <a:p>
            <a:pPr lvl="1"/>
            <a:r>
              <a:rPr lang="en-US">
                <a:cs typeface="Calibri"/>
              </a:rPr>
              <a:t>Citywide network and local connectors</a:t>
            </a:r>
          </a:p>
        </p:txBody>
      </p:sp>
      <p:pic>
        <p:nvPicPr>
          <p:cNvPr id="3" name="Picture 2" descr="Image of the front cover of the Seattle Pedestrian Master Plan.">
            <a:extLst>
              <a:ext uri="{FF2B5EF4-FFF2-40B4-BE49-F238E27FC236}">
                <a16:creationId xmlns:a16="http://schemas.microsoft.com/office/drawing/2014/main" id="{B221F9D8-F322-D84A-83DA-2EAE6B6C47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5894" y="3169749"/>
            <a:ext cx="2129246" cy="2743200"/>
          </a:xfrm>
          <a:prstGeom prst="rect">
            <a:avLst/>
          </a:prstGeom>
          <a:effectLst>
            <a:outerShdw blurRad="50800" dist="38100" dir="2700000" algn="tl" rotWithShape="0">
              <a:prstClr val="black">
                <a:alpha val="40000"/>
              </a:prstClr>
            </a:outerShdw>
          </a:effectLst>
        </p:spPr>
      </p:pic>
      <p:pic>
        <p:nvPicPr>
          <p:cNvPr id="6" name="Picture 5" descr="Image of the front cover of the Seattle Transit Master Plan.">
            <a:extLst>
              <a:ext uri="{FF2B5EF4-FFF2-40B4-BE49-F238E27FC236}">
                <a16:creationId xmlns:a16="http://schemas.microsoft.com/office/drawing/2014/main" id="{866B67B9-3231-EE4D-9A3E-10F6897A5F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09768" y="3169749"/>
            <a:ext cx="2114768" cy="2743200"/>
          </a:xfrm>
          <a:prstGeom prst="rect">
            <a:avLst/>
          </a:prstGeom>
          <a:effectLst>
            <a:outerShdw blurRad="50800" dist="38100" dir="2700000" algn="tl" rotWithShape="0">
              <a:prstClr val="black">
                <a:alpha val="40000"/>
              </a:prstClr>
            </a:outerShdw>
          </a:effectLst>
        </p:spPr>
      </p:pic>
      <p:pic>
        <p:nvPicPr>
          <p:cNvPr id="9" name="Picture 8" descr="Image of the front cover of the Seattle Bicycle Master Plan.">
            <a:extLst>
              <a:ext uri="{FF2B5EF4-FFF2-40B4-BE49-F238E27FC236}">
                <a16:creationId xmlns:a16="http://schemas.microsoft.com/office/drawing/2014/main" id="{0E8A6969-E18B-9440-8323-44F7179CA1E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00148" y="211687"/>
            <a:ext cx="2128661" cy="2743200"/>
          </a:xfrm>
          <a:prstGeom prst="rect">
            <a:avLst/>
          </a:prstGeom>
          <a:effectLst>
            <a:outerShdw blurRad="50800" dist="38100" dir="2700000" algn="tl" rotWithShape="0">
              <a:prstClr val="black">
                <a:alpha val="40000"/>
              </a:prstClr>
            </a:outerShdw>
          </a:effectLst>
        </p:spPr>
      </p:pic>
      <p:pic>
        <p:nvPicPr>
          <p:cNvPr id="12" name="Picture 11" descr="Image of the front cover of the Seattle Freight Master Plan.">
            <a:extLst>
              <a:ext uri="{FF2B5EF4-FFF2-40B4-BE49-F238E27FC236}">
                <a16:creationId xmlns:a16="http://schemas.microsoft.com/office/drawing/2014/main" id="{1D7247B8-5A2A-6A42-92DB-6197555F234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574785" y="211687"/>
            <a:ext cx="2080355" cy="2743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71414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C177F-13AD-46E6-8491-E24F8549D5D6}"/>
              </a:ext>
            </a:extLst>
          </p:cNvPr>
          <p:cNvSpPr>
            <a:spLocks noGrp="1"/>
          </p:cNvSpPr>
          <p:nvPr>
            <p:ph type="title"/>
          </p:nvPr>
        </p:nvSpPr>
        <p:spPr/>
        <p:txBody>
          <a:bodyPr/>
          <a:lstStyle/>
          <a:p>
            <a:r>
              <a:rPr lang="en-US">
                <a:cs typeface="Seattle Text"/>
              </a:rPr>
              <a:t>Re-Introductions</a:t>
            </a:r>
            <a:endParaRPr lang="en-US">
              <a:highlight>
                <a:srgbClr val="FFFF00"/>
              </a:highlight>
              <a:cs typeface="Seattle Text"/>
            </a:endParaRPr>
          </a:p>
        </p:txBody>
      </p:sp>
      <p:sp>
        <p:nvSpPr>
          <p:cNvPr id="3" name="Content Placeholder 2">
            <a:extLst>
              <a:ext uri="{FF2B5EF4-FFF2-40B4-BE49-F238E27FC236}">
                <a16:creationId xmlns:a16="http://schemas.microsoft.com/office/drawing/2014/main" id="{4067606D-2EE2-48DA-8AC7-4D9E933D1549}"/>
              </a:ext>
            </a:extLst>
          </p:cNvPr>
          <p:cNvSpPr>
            <a:spLocks noGrp="1"/>
          </p:cNvSpPr>
          <p:nvPr>
            <p:ph idx="1"/>
          </p:nvPr>
        </p:nvSpPr>
        <p:spPr>
          <a:xfrm>
            <a:off x="939800" y="1613189"/>
            <a:ext cx="10515600" cy="4087324"/>
          </a:xfrm>
        </p:spPr>
        <p:txBody>
          <a:bodyPr vert="horz" lIns="91440" tIns="45720" rIns="91440" bIns="45720" rtlCol="0" anchor="t">
            <a:normAutofit/>
          </a:bodyPr>
          <a:lstStyle/>
          <a:p>
            <a:pPr>
              <a:spcAft>
                <a:spcPts val="600"/>
              </a:spcAft>
              <a:buFont typeface="Wingdings" panose="05000000000000000000" pitchFamily="2" charset="2"/>
              <a:buChar char="§"/>
            </a:pPr>
            <a:r>
              <a:rPr lang="en-US" sz="2700" dirty="0">
                <a:ea typeface="+mn-lt"/>
                <a:cs typeface="+mn-lt"/>
              </a:rPr>
              <a:t>Name</a:t>
            </a:r>
          </a:p>
          <a:p>
            <a:pPr>
              <a:spcAft>
                <a:spcPts val="600"/>
              </a:spcAft>
              <a:buFont typeface="Wingdings" panose="05000000000000000000" pitchFamily="2" charset="2"/>
              <a:buChar char="§"/>
            </a:pPr>
            <a:r>
              <a:rPr lang="en-US" sz="2700" dirty="0">
                <a:ea typeface="+mn-lt"/>
                <a:cs typeface="+mn-lt"/>
              </a:rPr>
              <a:t>Organization you represent</a:t>
            </a:r>
          </a:p>
          <a:p>
            <a:pPr>
              <a:spcAft>
                <a:spcPts val="600"/>
              </a:spcAft>
              <a:buFont typeface="Wingdings" panose="05000000000000000000" pitchFamily="2" charset="2"/>
              <a:buChar char="§"/>
            </a:pPr>
            <a:r>
              <a:rPr lang="en-US" sz="2700" i="1" u="sng" dirty="0">
                <a:ea typeface="+mn-lt"/>
                <a:cs typeface="+mn-lt"/>
              </a:rPr>
              <a:t>20 second </a:t>
            </a:r>
            <a:r>
              <a:rPr lang="en-US" sz="2700" dirty="0">
                <a:ea typeface="+mn-lt"/>
                <a:cs typeface="+mn-lt"/>
              </a:rPr>
              <a:t>question:</a:t>
            </a:r>
          </a:p>
          <a:p>
            <a:pPr lvl="1">
              <a:spcAft>
                <a:spcPts val="600"/>
              </a:spcAft>
              <a:buFont typeface="Wingdings" panose="05000000000000000000" pitchFamily="2" charset="2"/>
              <a:buChar char="§"/>
            </a:pPr>
            <a:r>
              <a:rPr lang="en-US" sz="2800" b="1" dirty="0">
                <a:ea typeface="+mn-lt"/>
                <a:cs typeface="+mn-lt"/>
              </a:rPr>
              <a:t>Name one life experience that helped shape your interest in transportation.</a:t>
            </a:r>
          </a:p>
          <a:p>
            <a:pPr>
              <a:spcAft>
                <a:spcPts val="600"/>
              </a:spcAft>
              <a:buFont typeface="Wingdings" panose="05000000000000000000" pitchFamily="2" charset="2"/>
              <a:buChar char="§"/>
            </a:pPr>
            <a:endParaRPr lang="en-US" sz="2700" dirty="0">
              <a:ea typeface="+mn-lt"/>
              <a:cs typeface="+mn-lt"/>
            </a:endParaRPr>
          </a:p>
        </p:txBody>
      </p:sp>
      <p:sp>
        <p:nvSpPr>
          <p:cNvPr id="4" name="Rectangle 3">
            <a:extLst>
              <a:ext uri="{FF2B5EF4-FFF2-40B4-BE49-F238E27FC236}">
                <a16:creationId xmlns:a16="http://schemas.microsoft.com/office/drawing/2014/main" id="{20A67779-6A48-FF47-BB97-CF19CB219FFA}"/>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Tree>
    <p:extLst>
      <p:ext uri="{BB962C8B-B14F-4D97-AF65-F5344CB8AC3E}">
        <p14:creationId xmlns:p14="http://schemas.microsoft.com/office/powerpoint/2010/main" val="10282166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4FF5E-50FD-094C-889F-A6B4B6B6757D}"/>
              </a:ext>
            </a:extLst>
          </p:cNvPr>
          <p:cNvSpPr>
            <a:spLocks noGrp="1"/>
          </p:cNvSpPr>
          <p:nvPr>
            <p:ph type="title"/>
          </p:nvPr>
        </p:nvSpPr>
        <p:spPr/>
        <p:txBody>
          <a:bodyPr/>
          <a:lstStyle/>
          <a:p>
            <a:r>
              <a:rPr lang="en-US" dirty="0"/>
              <a:t>Modal Master Plans: network maps</a:t>
            </a:r>
          </a:p>
        </p:txBody>
      </p:sp>
      <p:pic>
        <p:nvPicPr>
          <p:cNvPr id="8" name="Picture 7" descr="Image of the bicycle network map from the Bicycle Master Plan.">
            <a:extLst>
              <a:ext uri="{FF2B5EF4-FFF2-40B4-BE49-F238E27FC236}">
                <a16:creationId xmlns:a16="http://schemas.microsoft.com/office/drawing/2014/main" id="{411DE706-AECA-3441-8C02-92C17264FA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1" y="1490660"/>
            <a:ext cx="2238082" cy="3958562"/>
          </a:xfrm>
          <a:prstGeom prst="rect">
            <a:avLst/>
          </a:prstGeom>
        </p:spPr>
      </p:pic>
      <p:pic>
        <p:nvPicPr>
          <p:cNvPr id="10" name="Picture 9" descr="Image of the freight network map from the Freight Master Plan.">
            <a:extLst>
              <a:ext uri="{FF2B5EF4-FFF2-40B4-BE49-F238E27FC236}">
                <a16:creationId xmlns:a16="http://schemas.microsoft.com/office/drawing/2014/main" id="{E9D4E977-8D30-434A-BD1C-7A8AC427B8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18575" y="1490660"/>
            <a:ext cx="2617366" cy="3958563"/>
          </a:xfrm>
          <a:prstGeom prst="rect">
            <a:avLst/>
          </a:prstGeom>
        </p:spPr>
      </p:pic>
      <p:pic>
        <p:nvPicPr>
          <p:cNvPr id="12" name="Picture 11" descr="Image of the pedestrian priority investment network from the Pedestrian Master Plan.">
            <a:extLst>
              <a:ext uri="{FF2B5EF4-FFF2-40B4-BE49-F238E27FC236}">
                <a16:creationId xmlns:a16="http://schemas.microsoft.com/office/drawing/2014/main" id="{4A114FFF-8E2B-3D4F-8659-5DFB86CA8E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24319" y="1490659"/>
            <a:ext cx="3079867" cy="3958562"/>
          </a:xfrm>
          <a:prstGeom prst="rect">
            <a:avLst/>
          </a:prstGeom>
        </p:spPr>
      </p:pic>
      <p:pic>
        <p:nvPicPr>
          <p:cNvPr id="14" name="Picture 13" descr="Image of the frequent transit network map from the Transit Master Plan.">
            <a:extLst>
              <a:ext uri="{FF2B5EF4-FFF2-40B4-BE49-F238E27FC236}">
                <a16:creationId xmlns:a16="http://schemas.microsoft.com/office/drawing/2014/main" id="{CDA1552C-3288-E740-B3F5-D56BF4A663A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08777" y="1490659"/>
            <a:ext cx="2514936" cy="3958562"/>
          </a:xfrm>
          <a:prstGeom prst="rect">
            <a:avLst/>
          </a:prstGeom>
        </p:spPr>
      </p:pic>
      <p:sp>
        <p:nvSpPr>
          <p:cNvPr id="15" name="TextBox 14">
            <a:extLst>
              <a:ext uri="{FF2B5EF4-FFF2-40B4-BE49-F238E27FC236}">
                <a16:creationId xmlns:a16="http://schemas.microsoft.com/office/drawing/2014/main" id="{3B15BC26-EC11-E749-A8F5-DDDB56BD7044}"/>
              </a:ext>
            </a:extLst>
          </p:cNvPr>
          <p:cNvSpPr txBox="1"/>
          <p:nvPr/>
        </p:nvSpPr>
        <p:spPr>
          <a:xfrm>
            <a:off x="889035" y="5449223"/>
            <a:ext cx="2113723" cy="307777"/>
          </a:xfrm>
          <a:prstGeom prst="rect">
            <a:avLst/>
          </a:prstGeom>
          <a:noFill/>
        </p:spPr>
        <p:txBody>
          <a:bodyPr wrap="square" rtlCol="0">
            <a:spAutoFit/>
          </a:bodyPr>
          <a:lstStyle/>
          <a:p>
            <a:pPr algn="ctr"/>
            <a:r>
              <a:rPr lang="en-US" sz="1400" dirty="0">
                <a:solidFill>
                  <a:schemeClr val="tx2">
                    <a:lumMod val="50000"/>
                  </a:schemeClr>
                </a:solidFill>
              </a:rPr>
              <a:t>Bicycle Network Map</a:t>
            </a:r>
          </a:p>
        </p:txBody>
      </p:sp>
      <p:sp>
        <p:nvSpPr>
          <p:cNvPr id="16" name="TextBox 15">
            <a:extLst>
              <a:ext uri="{FF2B5EF4-FFF2-40B4-BE49-F238E27FC236}">
                <a16:creationId xmlns:a16="http://schemas.microsoft.com/office/drawing/2014/main" id="{4CFB72C6-4339-A84C-93A2-959EAE9B3949}"/>
              </a:ext>
            </a:extLst>
          </p:cNvPr>
          <p:cNvSpPr txBox="1"/>
          <p:nvPr/>
        </p:nvSpPr>
        <p:spPr>
          <a:xfrm>
            <a:off x="3407560" y="5449223"/>
            <a:ext cx="2113723" cy="307777"/>
          </a:xfrm>
          <a:prstGeom prst="rect">
            <a:avLst/>
          </a:prstGeom>
          <a:noFill/>
        </p:spPr>
        <p:txBody>
          <a:bodyPr wrap="square" rtlCol="0">
            <a:spAutoFit/>
          </a:bodyPr>
          <a:lstStyle/>
          <a:p>
            <a:pPr algn="ctr"/>
            <a:r>
              <a:rPr lang="en-US" sz="1400" dirty="0">
                <a:solidFill>
                  <a:schemeClr val="tx2">
                    <a:lumMod val="50000"/>
                  </a:schemeClr>
                </a:solidFill>
              </a:rPr>
              <a:t>Freight Network Map</a:t>
            </a:r>
          </a:p>
        </p:txBody>
      </p:sp>
      <p:sp>
        <p:nvSpPr>
          <p:cNvPr id="17" name="TextBox 16">
            <a:extLst>
              <a:ext uri="{FF2B5EF4-FFF2-40B4-BE49-F238E27FC236}">
                <a16:creationId xmlns:a16="http://schemas.microsoft.com/office/drawing/2014/main" id="{39FD6B1F-C0F8-E64B-96A8-026DCB555D26}"/>
              </a:ext>
            </a:extLst>
          </p:cNvPr>
          <p:cNvSpPr txBox="1"/>
          <p:nvPr/>
        </p:nvSpPr>
        <p:spPr>
          <a:xfrm>
            <a:off x="6209383" y="5449221"/>
            <a:ext cx="2113723" cy="307777"/>
          </a:xfrm>
          <a:prstGeom prst="rect">
            <a:avLst/>
          </a:prstGeom>
          <a:noFill/>
        </p:spPr>
        <p:txBody>
          <a:bodyPr wrap="square" rtlCol="0">
            <a:spAutoFit/>
          </a:bodyPr>
          <a:lstStyle/>
          <a:p>
            <a:pPr algn="ctr"/>
            <a:r>
              <a:rPr lang="en-US" sz="1400" dirty="0">
                <a:solidFill>
                  <a:schemeClr val="tx2">
                    <a:lumMod val="50000"/>
                  </a:schemeClr>
                </a:solidFill>
              </a:rPr>
              <a:t>Frequent Transit Network</a:t>
            </a:r>
          </a:p>
        </p:txBody>
      </p:sp>
      <p:sp>
        <p:nvSpPr>
          <p:cNvPr id="18" name="TextBox 17">
            <a:extLst>
              <a:ext uri="{FF2B5EF4-FFF2-40B4-BE49-F238E27FC236}">
                <a16:creationId xmlns:a16="http://schemas.microsoft.com/office/drawing/2014/main" id="{48F39BEB-5464-6747-BA27-95F25841A1B8}"/>
              </a:ext>
            </a:extLst>
          </p:cNvPr>
          <p:cNvSpPr txBox="1"/>
          <p:nvPr/>
        </p:nvSpPr>
        <p:spPr>
          <a:xfrm>
            <a:off x="8775585" y="5449220"/>
            <a:ext cx="3079867" cy="307777"/>
          </a:xfrm>
          <a:prstGeom prst="rect">
            <a:avLst/>
          </a:prstGeom>
          <a:noFill/>
        </p:spPr>
        <p:txBody>
          <a:bodyPr wrap="square" rtlCol="0">
            <a:spAutoFit/>
          </a:bodyPr>
          <a:lstStyle/>
          <a:p>
            <a:pPr algn="ctr"/>
            <a:r>
              <a:rPr lang="en-US" sz="1400" dirty="0">
                <a:solidFill>
                  <a:schemeClr val="tx2">
                    <a:lumMod val="50000"/>
                  </a:schemeClr>
                </a:solidFill>
              </a:rPr>
              <a:t>Pedestrian Priority Investment Network</a:t>
            </a:r>
          </a:p>
        </p:txBody>
      </p:sp>
    </p:spTree>
    <p:extLst>
      <p:ext uri="{BB962C8B-B14F-4D97-AF65-F5344CB8AC3E}">
        <p14:creationId xmlns:p14="http://schemas.microsoft.com/office/powerpoint/2010/main" val="3001337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A5520-5923-4E46-8765-1110B7AAE9A9}"/>
              </a:ext>
            </a:extLst>
          </p:cNvPr>
          <p:cNvSpPr>
            <a:spLocks noGrp="1"/>
          </p:cNvSpPr>
          <p:nvPr>
            <p:ph type="title"/>
          </p:nvPr>
        </p:nvSpPr>
        <p:spPr>
          <a:xfrm>
            <a:off x="675861" y="365127"/>
            <a:ext cx="10677939" cy="1325563"/>
          </a:xfrm>
        </p:spPr>
        <p:txBody>
          <a:bodyPr/>
          <a:lstStyle/>
          <a:p>
            <a:r>
              <a:rPr lang="en-US"/>
              <a:t>Streets Illustrated</a:t>
            </a:r>
          </a:p>
        </p:txBody>
      </p:sp>
      <p:sp>
        <p:nvSpPr>
          <p:cNvPr id="11" name="Content Placeholder 10">
            <a:extLst>
              <a:ext uri="{FF2B5EF4-FFF2-40B4-BE49-F238E27FC236}">
                <a16:creationId xmlns:a16="http://schemas.microsoft.com/office/drawing/2014/main" id="{CB587E16-BCF4-49B2-877E-C573EDDBC745}"/>
              </a:ext>
            </a:extLst>
          </p:cNvPr>
          <p:cNvSpPr>
            <a:spLocks noGrp="1"/>
          </p:cNvSpPr>
          <p:nvPr>
            <p:ph sz="half" idx="2"/>
          </p:nvPr>
        </p:nvSpPr>
        <p:spPr>
          <a:xfrm>
            <a:off x="721581" y="1560295"/>
            <a:ext cx="3902765" cy="4096698"/>
          </a:xfrm>
        </p:spPr>
        <p:txBody>
          <a:bodyPr/>
          <a:lstStyle/>
          <a:p>
            <a:r>
              <a:rPr lang="en-US"/>
              <a:t>Establishes </a:t>
            </a:r>
          </a:p>
          <a:p>
            <a:pPr lvl="1"/>
            <a:r>
              <a:rPr lang="en-US"/>
              <a:t>12 street typologies</a:t>
            </a:r>
          </a:p>
          <a:p>
            <a:pPr lvl="1"/>
            <a:r>
              <a:rPr lang="en-US"/>
              <a:t>Dimensional standards</a:t>
            </a:r>
          </a:p>
          <a:p>
            <a:pPr lvl="1"/>
            <a:r>
              <a:rPr lang="en-US"/>
              <a:t>Deviation request process</a:t>
            </a:r>
          </a:p>
          <a:p>
            <a:pPr lvl="1"/>
            <a:r>
              <a:rPr lang="en-US"/>
              <a:t>Design guidance</a:t>
            </a:r>
          </a:p>
          <a:p>
            <a:pPr lvl="1"/>
            <a:endParaRPr lang="en-US"/>
          </a:p>
          <a:p>
            <a:r>
              <a:rPr lang="en-US"/>
              <a:t>Existing ROW deficiencies</a:t>
            </a:r>
          </a:p>
          <a:p>
            <a:pPr lvl="1"/>
            <a:r>
              <a:rPr lang="en-US"/>
              <a:t>Pedestrian realm</a:t>
            </a:r>
          </a:p>
          <a:p>
            <a:pPr lvl="1"/>
            <a:r>
              <a:rPr lang="en-US"/>
              <a:t>Curb-to-curb</a:t>
            </a:r>
          </a:p>
          <a:p>
            <a:pPr lvl="1"/>
            <a:r>
              <a:rPr lang="en-US"/>
              <a:t>Building face-to-building face</a:t>
            </a:r>
          </a:p>
        </p:txBody>
      </p:sp>
      <p:pic>
        <p:nvPicPr>
          <p:cNvPr id="14" name="Picture 2" descr="Diagram of a cross-section of a hypothetical street, including widths for various elements of the pedestrian realm (sidewalk), flex zone, and travelway (bus zone, general purpose traffic, bike lane).">
            <a:extLst>
              <a:ext uri="{FF2B5EF4-FFF2-40B4-BE49-F238E27FC236}">
                <a16:creationId xmlns:a16="http://schemas.microsoft.com/office/drawing/2014/main" id="{C7CAD10D-C1E9-4013-9E48-E0E563BA87B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08104" y="775710"/>
            <a:ext cx="6308035" cy="49180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CE0827F-27FB-45D4-84E0-883D9888367C}"/>
              </a:ext>
            </a:extLst>
          </p:cNvPr>
          <p:cNvSpPr txBox="1"/>
          <p:nvPr/>
        </p:nvSpPr>
        <p:spPr>
          <a:xfrm>
            <a:off x="7305259" y="5692324"/>
            <a:ext cx="2113723" cy="307777"/>
          </a:xfrm>
          <a:prstGeom prst="rect">
            <a:avLst/>
          </a:prstGeom>
          <a:noFill/>
        </p:spPr>
        <p:txBody>
          <a:bodyPr wrap="square" rtlCol="0">
            <a:spAutoFit/>
          </a:bodyPr>
          <a:lstStyle/>
          <a:p>
            <a:r>
              <a:rPr lang="en-US" sz="1400">
                <a:solidFill>
                  <a:schemeClr val="tx2">
                    <a:lumMod val="50000"/>
                  </a:schemeClr>
                </a:solidFill>
              </a:rPr>
              <a:t>Urban Village Main Street</a:t>
            </a:r>
          </a:p>
        </p:txBody>
      </p:sp>
    </p:spTree>
    <p:extLst>
      <p:ext uri="{BB962C8B-B14F-4D97-AF65-F5344CB8AC3E}">
        <p14:creationId xmlns:p14="http://schemas.microsoft.com/office/powerpoint/2010/main" val="35526903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456D3-67BD-5247-96B9-AC12A45104E6}"/>
              </a:ext>
            </a:extLst>
          </p:cNvPr>
          <p:cNvSpPr>
            <a:spLocks noGrp="1"/>
          </p:cNvSpPr>
          <p:nvPr>
            <p:ph type="title"/>
          </p:nvPr>
        </p:nvSpPr>
        <p:spPr/>
        <p:txBody>
          <a:bodyPr/>
          <a:lstStyle/>
          <a:p>
            <a:r>
              <a:rPr lang="en-US" dirty="0"/>
              <a:t>Streets Illustrated</a:t>
            </a:r>
          </a:p>
        </p:txBody>
      </p:sp>
      <p:pic>
        <p:nvPicPr>
          <p:cNvPr id="7" name="Picture 6" descr="A diagram showing the 12 street types defined in Streets Illustrated. They are arranged by relative movement speed along the y axis (principal arterials, minor/collector arterials, non-arterials), and the relative density of the development along the x axis. ">
            <a:extLst>
              <a:ext uri="{FF2B5EF4-FFF2-40B4-BE49-F238E27FC236}">
                <a16:creationId xmlns:a16="http://schemas.microsoft.com/office/drawing/2014/main" id="{7FB4531F-82EE-E94D-A32B-12609A162C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0" y="1401618"/>
            <a:ext cx="7620000" cy="4618181"/>
          </a:xfrm>
          <a:prstGeom prst="rect">
            <a:avLst/>
          </a:prstGeom>
        </p:spPr>
      </p:pic>
    </p:spTree>
    <p:extLst>
      <p:ext uri="{BB962C8B-B14F-4D97-AF65-F5344CB8AC3E}">
        <p14:creationId xmlns:p14="http://schemas.microsoft.com/office/powerpoint/2010/main" val="1425087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FE9FA-1287-438D-95B6-1A1C23D0433B}"/>
              </a:ext>
            </a:extLst>
          </p:cNvPr>
          <p:cNvSpPr>
            <a:spLocks noGrp="1"/>
          </p:cNvSpPr>
          <p:nvPr>
            <p:ph type="title"/>
          </p:nvPr>
        </p:nvSpPr>
        <p:spPr/>
        <p:txBody>
          <a:bodyPr/>
          <a:lstStyle/>
          <a:p>
            <a:r>
              <a:rPr lang="en-US">
                <a:cs typeface="Seattle Text"/>
              </a:rPr>
              <a:t>Modal integration approach</a:t>
            </a:r>
            <a:endParaRPr lang="en-US" sz="4000">
              <a:cs typeface="Seattle Text"/>
            </a:endParaRPr>
          </a:p>
        </p:txBody>
      </p:sp>
      <p:sp>
        <p:nvSpPr>
          <p:cNvPr id="4" name="Rounded Rectangle 3">
            <a:extLst>
              <a:ext uri="{FF2B5EF4-FFF2-40B4-BE49-F238E27FC236}">
                <a16:creationId xmlns:a16="http://schemas.microsoft.com/office/drawing/2014/main" id="{6C5CEAAA-EE97-E44F-9DD0-5A4089FED0FF}"/>
              </a:ext>
            </a:extLst>
          </p:cNvPr>
          <p:cNvSpPr/>
          <p:nvPr/>
        </p:nvSpPr>
        <p:spPr>
          <a:xfrm>
            <a:off x="838200" y="2451100"/>
            <a:ext cx="1828800" cy="1371600"/>
          </a:xfrm>
          <a:prstGeom prst="roundRect">
            <a:avLst/>
          </a:prstGeom>
          <a:solidFill>
            <a:srgbClr val="003DA5"/>
          </a:solidFill>
          <a:ln w="12700" cap="flat" cmpd="sng">
            <a:no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r>
              <a:rPr lang="en-US" b="1">
                <a:solidFill>
                  <a:schemeClr val="lt1"/>
                </a:solidFill>
                <a:latin typeface="Calibri"/>
                <a:ea typeface="Calibri"/>
                <a:cs typeface="Calibri"/>
                <a:sym typeface="Calibri"/>
              </a:rPr>
              <a:t>Collect background information and identify problem</a:t>
            </a:r>
            <a:endParaRPr lang="en-US" sz="1800" b="1">
              <a:solidFill>
                <a:schemeClr val="lt1"/>
              </a:solidFill>
              <a:latin typeface="Calibri"/>
              <a:ea typeface="Calibri"/>
              <a:cs typeface="Calibri"/>
              <a:sym typeface="Calibri"/>
            </a:endParaRPr>
          </a:p>
        </p:txBody>
      </p:sp>
      <p:sp>
        <p:nvSpPr>
          <p:cNvPr id="6" name="Rounded Rectangle 5">
            <a:extLst>
              <a:ext uri="{FF2B5EF4-FFF2-40B4-BE49-F238E27FC236}">
                <a16:creationId xmlns:a16="http://schemas.microsoft.com/office/drawing/2014/main" id="{2BEB8521-39CE-F34C-A708-29F83014A8BC}"/>
              </a:ext>
            </a:extLst>
          </p:cNvPr>
          <p:cNvSpPr/>
          <p:nvPr/>
        </p:nvSpPr>
        <p:spPr>
          <a:xfrm>
            <a:off x="3032760" y="2451100"/>
            <a:ext cx="1828800" cy="1371600"/>
          </a:xfrm>
          <a:prstGeom prst="roundRect">
            <a:avLst/>
          </a:prstGeom>
          <a:solidFill>
            <a:srgbClr val="003DA5"/>
          </a:solidFill>
          <a:ln w="12700" cap="flat" cmpd="sng">
            <a:noFill/>
            <a:prstDash val="solid"/>
            <a:miter lim="800000"/>
            <a:headEnd type="none" w="med" len="med"/>
            <a:tailEnd type="none" w="med" len="med"/>
          </a:ln>
        </p:spPr>
        <p:txBody>
          <a:bodyPr wrap="square" lIns="91425" tIns="45700" rIns="91425" bIns="45700" rtlCol="0" anchor="ctr" anchorCtr="0">
            <a:noAutofit/>
          </a:bodyPr>
          <a:lstStyle/>
          <a:p>
            <a:pPr algn="ctr"/>
            <a:r>
              <a:rPr lang="en-US" b="1">
                <a:solidFill>
                  <a:schemeClr val="lt1"/>
                </a:solidFill>
                <a:latin typeface="Calibri"/>
                <a:cs typeface="Calibri"/>
                <a:sym typeface="Calibri"/>
              </a:rPr>
              <a:t>Analyze street geometry &amp; networks</a:t>
            </a:r>
          </a:p>
        </p:txBody>
      </p:sp>
      <p:sp>
        <p:nvSpPr>
          <p:cNvPr id="7" name="Rounded Rectangle 6">
            <a:extLst>
              <a:ext uri="{FF2B5EF4-FFF2-40B4-BE49-F238E27FC236}">
                <a16:creationId xmlns:a16="http://schemas.microsoft.com/office/drawing/2014/main" id="{307F9EB6-E7D8-414E-8E31-B32912AB62A8}"/>
              </a:ext>
            </a:extLst>
          </p:cNvPr>
          <p:cNvSpPr/>
          <p:nvPr/>
        </p:nvSpPr>
        <p:spPr>
          <a:xfrm>
            <a:off x="5227320" y="2451100"/>
            <a:ext cx="1828800" cy="1371600"/>
          </a:xfrm>
          <a:prstGeom prst="roundRect">
            <a:avLst/>
          </a:prstGeom>
          <a:solidFill>
            <a:srgbClr val="003DA5"/>
          </a:solidFill>
          <a:ln w="12700" cap="flat" cmpd="sng">
            <a:no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r>
              <a:rPr lang="en-US" b="1">
                <a:solidFill>
                  <a:schemeClr val="lt1"/>
                </a:solidFill>
                <a:latin typeface="Calibri"/>
                <a:ea typeface="Calibri"/>
                <a:cs typeface="Calibri"/>
                <a:sym typeface="Calibri"/>
              </a:rPr>
              <a:t>Develop policy guidance</a:t>
            </a:r>
            <a:endParaRPr lang="en-US" sz="1800" b="1">
              <a:solidFill>
                <a:schemeClr val="lt1"/>
              </a:solidFill>
              <a:latin typeface="Calibri"/>
              <a:ea typeface="Calibri"/>
              <a:cs typeface="Calibri"/>
              <a:sym typeface="Calibri"/>
            </a:endParaRPr>
          </a:p>
        </p:txBody>
      </p:sp>
      <p:sp>
        <p:nvSpPr>
          <p:cNvPr id="9" name="Rounded Rectangle 8">
            <a:extLst>
              <a:ext uri="{FF2B5EF4-FFF2-40B4-BE49-F238E27FC236}">
                <a16:creationId xmlns:a16="http://schemas.microsoft.com/office/drawing/2014/main" id="{7FDB6EB2-794A-4549-8A27-40561ECE8722}"/>
              </a:ext>
            </a:extLst>
          </p:cNvPr>
          <p:cNvSpPr/>
          <p:nvPr/>
        </p:nvSpPr>
        <p:spPr>
          <a:xfrm>
            <a:off x="7421880" y="2451100"/>
            <a:ext cx="1828800" cy="1371600"/>
          </a:xfrm>
          <a:prstGeom prst="roundRect">
            <a:avLst/>
          </a:prstGeom>
          <a:solidFill>
            <a:srgbClr val="003DA5"/>
          </a:solidFill>
          <a:ln w="12700" cap="flat" cmpd="sng">
            <a:no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r>
              <a:rPr lang="en-US" b="1">
                <a:solidFill>
                  <a:schemeClr val="lt1"/>
                </a:solidFill>
                <a:latin typeface="Calibri"/>
                <a:ea typeface="Calibri"/>
                <a:cs typeface="Calibri"/>
                <a:sym typeface="Calibri"/>
              </a:rPr>
              <a:t>Develop operational targets</a:t>
            </a:r>
            <a:endParaRPr lang="en-US" sz="1800" b="1">
              <a:solidFill>
                <a:schemeClr val="lt1"/>
              </a:solidFill>
              <a:latin typeface="Calibri"/>
              <a:ea typeface="Calibri"/>
              <a:cs typeface="Calibri"/>
              <a:sym typeface="Calibri"/>
            </a:endParaRPr>
          </a:p>
        </p:txBody>
      </p:sp>
      <p:sp>
        <p:nvSpPr>
          <p:cNvPr id="10" name="Rounded Rectangle 9">
            <a:extLst>
              <a:ext uri="{FF2B5EF4-FFF2-40B4-BE49-F238E27FC236}">
                <a16:creationId xmlns:a16="http://schemas.microsoft.com/office/drawing/2014/main" id="{B5B64081-EDAA-B449-958F-DA934631AD1F}"/>
              </a:ext>
            </a:extLst>
          </p:cNvPr>
          <p:cNvSpPr/>
          <p:nvPr/>
        </p:nvSpPr>
        <p:spPr>
          <a:xfrm>
            <a:off x="9616440" y="2451100"/>
            <a:ext cx="1828800" cy="1371600"/>
          </a:xfrm>
          <a:prstGeom prst="roundRect">
            <a:avLst/>
          </a:prstGeom>
          <a:solidFill>
            <a:srgbClr val="003DA5"/>
          </a:solidFill>
          <a:ln w="12700" cap="flat" cmpd="sng">
            <a:no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r>
              <a:rPr lang="en-US" b="1" dirty="0">
                <a:solidFill>
                  <a:schemeClr val="lt1"/>
                </a:solidFill>
                <a:latin typeface="Calibri"/>
                <a:ea typeface="Calibri"/>
                <a:cs typeface="Calibri"/>
                <a:sym typeface="Calibri"/>
              </a:rPr>
              <a:t>Draft policies </a:t>
            </a:r>
            <a:r>
              <a:rPr lang="en-US" b="1">
                <a:solidFill>
                  <a:schemeClr val="lt1"/>
                </a:solidFill>
                <a:latin typeface="Calibri"/>
                <a:ea typeface="Calibri"/>
                <a:cs typeface="Calibri"/>
                <a:sym typeface="Calibri"/>
              </a:rPr>
              <a:t>and processes</a:t>
            </a:r>
            <a:endParaRPr lang="en-US" sz="1800" b="1">
              <a:solidFill>
                <a:schemeClr val="lt1"/>
              </a:solidFill>
              <a:latin typeface="Calibri"/>
              <a:ea typeface="Calibri"/>
              <a:cs typeface="Calibri"/>
              <a:sym typeface="Calibri"/>
            </a:endParaRPr>
          </a:p>
        </p:txBody>
      </p:sp>
      <p:sp>
        <p:nvSpPr>
          <p:cNvPr id="13" name="Rounded Rectangle 12">
            <a:extLst>
              <a:ext uri="{FF2B5EF4-FFF2-40B4-BE49-F238E27FC236}">
                <a16:creationId xmlns:a16="http://schemas.microsoft.com/office/drawing/2014/main" id="{3D9CD76D-C719-5042-9DD8-13BE56CB0495}"/>
              </a:ext>
            </a:extLst>
          </p:cNvPr>
          <p:cNvSpPr/>
          <p:nvPr/>
        </p:nvSpPr>
        <p:spPr>
          <a:xfrm>
            <a:off x="838200" y="4246881"/>
            <a:ext cx="10607040" cy="378459"/>
          </a:xfrm>
          <a:prstGeom prst="roundRect">
            <a:avLst/>
          </a:prstGeom>
          <a:solidFill>
            <a:srgbClr val="003DA5"/>
          </a:solidFill>
          <a:ln w="12700" cap="flat" cmpd="sng">
            <a:no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r>
              <a:rPr lang="en-US" b="1">
                <a:solidFill>
                  <a:schemeClr val="lt1"/>
                </a:solidFill>
                <a:latin typeface="Calibri"/>
                <a:ea typeface="Calibri"/>
                <a:cs typeface="Calibri"/>
                <a:sym typeface="Calibri"/>
              </a:rPr>
              <a:t>Racial Equity Toolkit process</a:t>
            </a:r>
            <a:endParaRPr lang="en-US" sz="1800" b="1">
              <a:solidFill>
                <a:schemeClr val="lt1"/>
              </a:solidFill>
              <a:latin typeface="Calibri"/>
              <a:ea typeface="Calibri"/>
              <a:cs typeface="Calibri"/>
              <a:sym typeface="Calibri"/>
            </a:endParaRPr>
          </a:p>
        </p:txBody>
      </p:sp>
      <p:sp>
        <p:nvSpPr>
          <p:cNvPr id="14" name="Right Arrow 13">
            <a:extLst>
              <a:ext uri="{FF2B5EF4-FFF2-40B4-BE49-F238E27FC236}">
                <a16:creationId xmlns:a16="http://schemas.microsoft.com/office/drawing/2014/main" id="{AFDADCA0-A00A-3A4D-9CDF-E1DA53085E1F}"/>
              </a:ext>
            </a:extLst>
          </p:cNvPr>
          <p:cNvSpPr/>
          <p:nvPr/>
        </p:nvSpPr>
        <p:spPr>
          <a:xfrm>
            <a:off x="2731770" y="2999740"/>
            <a:ext cx="236220" cy="274319"/>
          </a:xfrm>
          <a:prstGeom prst="rightArrow">
            <a:avLst/>
          </a:prstGeom>
          <a:solidFill>
            <a:schemeClr val="tx1">
              <a:lumMod val="50000"/>
            </a:schemeClr>
          </a:solidFill>
          <a:ln w="12700" cap="flat" cmpd="sng">
            <a:no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a:solidFill>
                <a:schemeClr val="lt1"/>
              </a:solidFill>
              <a:latin typeface="Calibri"/>
              <a:ea typeface="Calibri"/>
              <a:cs typeface="Calibri"/>
              <a:sym typeface="Calibri"/>
            </a:endParaRPr>
          </a:p>
        </p:txBody>
      </p:sp>
      <p:sp>
        <p:nvSpPr>
          <p:cNvPr id="15" name="Right Arrow 14">
            <a:extLst>
              <a:ext uri="{FF2B5EF4-FFF2-40B4-BE49-F238E27FC236}">
                <a16:creationId xmlns:a16="http://schemas.microsoft.com/office/drawing/2014/main" id="{26531420-ACB4-104D-9B3A-8A5D1E68ABC0}"/>
              </a:ext>
            </a:extLst>
          </p:cNvPr>
          <p:cNvSpPr/>
          <p:nvPr/>
        </p:nvSpPr>
        <p:spPr>
          <a:xfrm>
            <a:off x="4926330" y="2999740"/>
            <a:ext cx="236220" cy="274319"/>
          </a:xfrm>
          <a:prstGeom prst="rightArrow">
            <a:avLst/>
          </a:prstGeom>
          <a:solidFill>
            <a:schemeClr val="tx1">
              <a:lumMod val="50000"/>
            </a:schemeClr>
          </a:solidFill>
          <a:ln w="12700" cap="flat" cmpd="sng">
            <a:no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a:solidFill>
                <a:schemeClr val="lt1"/>
              </a:solidFill>
              <a:latin typeface="Calibri"/>
              <a:ea typeface="Calibri"/>
              <a:cs typeface="Calibri"/>
              <a:sym typeface="Calibri"/>
            </a:endParaRPr>
          </a:p>
        </p:txBody>
      </p:sp>
      <p:sp>
        <p:nvSpPr>
          <p:cNvPr id="16" name="Right Arrow 15">
            <a:extLst>
              <a:ext uri="{FF2B5EF4-FFF2-40B4-BE49-F238E27FC236}">
                <a16:creationId xmlns:a16="http://schemas.microsoft.com/office/drawing/2014/main" id="{753A75DF-A91B-854E-B4FE-D9F4E15BA0AC}"/>
              </a:ext>
            </a:extLst>
          </p:cNvPr>
          <p:cNvSpPr/>
          <p:nvPr/>
        </p:nvSpPr>
        <p:spPr>
          <a:xfrm>
            <a:off x="7120890" y="2999740"/>
            <a:ext cx="236220" cy="274319"/>
          </a:xfrm>
          <a:prstGeom prst="rightArrow">
            <a:avLst/>
          </a:prstGeom>
          <a:solidFill>
            <a:schemeClr val="tx1">
              <a:lumMod val="50000"/>
            </a:schemeClr>
          </a:solidFill>
          <a:ln w="12700" cap="flat" cmpd="sng">
            <a:no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a:solidFill>
                <a:schemeClr val="lt1"/>
              </a:solidFill>
              <a:latin typeface="Calibri"/>
              <a:ea typeface="Calibri"/>
              <a:cs typeface="Calibri"/>
              <a:sym typeface="Calibri"/>
            </a:endParaRPr>
          </a:p>
        </p:txBody>
      </p:sp>
      <p:sp>
        <p:nvSpPr>
          <p:cNvPr id="17" name="Right Arrow 16">
            <a:extLst>
              <a:ext uri="{FF2B5EF4-FFF2-40B4-BE49-F238E27FC236}">
                <a16:creationId xmlns:a16="http://schemas.microsoft.com/office/drawing/2014/main" id="{F78B9520-6DDB-7B44-8C27-D656B2EE9221}"/>
              </a:ext>
            </a:extLst>
          </p:cNvPr>
          <p:cNvSpPr/>
          <p:nvPr/>
        </p:nvSpPr>
        <p:spPr>
          <a:xfrm>
            <a:off x="9315450" y="2999740"/>
            <a:ext cx="236220" cy="274319"/>
          </a:xfrm>
          <a:prstGeom prst="rightArrow">
            <a:avLst/>
          </a:prstGeom>
          <a:solidFill>
            <a:schemeClr val="tx1">
              <a:lumMod val="50000"/>
            </a:schemeClr>
          </a:solidFill>
          <a:ln w="12700" cap="flat" cmpd="sng">
            <a:no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a:solidFill>
                <a:schemeClr val="lt1"/>
              </a:solidFill>
              <a:latin typeface="Calibri"/>
              <a:ea typeface="Calibri"/>
              <a:cs typeface="Calibri"/>
              <a:sym typeface="Calibri"/>
            </a:endParaRPr>
          </a:p>
        </p:txBody>
      </p:sp>
      <p:sp>
        <p:nvSpPr>
          <p:cNvPr id="18" name="Right Arrow 17">
            <a:extLst>
              <a:ext uri="{FF2B5EF4-FFF2-40B4-BE49-F238E27FC236}">
                <a16:creationId xmlns:a16="http://schemas.microsoft.com/office/drawing/2014/main" id="{5729CA0E-038A-B240-8CD8-0531A86DBA15}"/>
              </a:ext>
            </a:extLst>
          </p:cNvPr>
          <p:cNvSpPr/>
          <p:nvPr/>
        </p:nvSpPr>
        <p:spPr>
          <a:xfrm rot="16200000">
            <a:off x="1634490" y="3897630"/>
            <a:ext cx="236220" cy="274319"/>
          </a:xfrm>
          <a:prstGeom prst="rightArrow">
            <a:avLst/>
          </a:prstGeom>
          <a:solidFill>
            <a:schemeClr val="tx1">
              <a:lumMod val="50000"/>
            </a:schemeClr>
          </a:solidFill>
          <a:ln w="12700" cap="flat" cmpd="sng">
            <a:no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a:solidFill>
                <a:schemeClr val="lt1"/>
              </a:solidFill>
              <a:latin typeface="Calibri"/>
              <a:ea typeface="Calibri"/>
              <a:cs typeface="Calibri"/>
              <a:sym typeface="Calibri"/>
            </a:endParaRPr>
          </a:p>
        </p:txBody>
      </p:sp>
      <p:sp>
        <p:nvSpPr>
          <p:cNvPr id="19" name="Right Arrow 18">
            <a:extLst>
              <a:ext uri="{FF2B5EF4-FFF2-40B4-BE49-F238E27FC236}">
                <a16:creationId xmlns:a16="http://schemas.microsoft.com/office/drawing/2014/main" id="{386EC5E1-A841-4041-85B6-01B4E06D2DDF}"/>
              </a:ext>
            </a:extLst>
          </p:cNvPr>
          <p:cNvSpPr/>
          <p:nvPr/>
        </p:nvSpPr>
        <p:spPr>
          <a:xfrm rot="16200000">
            <a:off x="3829050" y="3900173"/>
            <a:ext cx="236220" cy="274319"/>
          </a:xfrm>
          <a:prstGeom prst="rightArrow">
            <a:avLst/>
          </a:prstGeom>
          <a:solidFill>
            <a:schemeClr val="tx1">
              <a:lumMod val="50000"/>
            </a:schemeClr>
          </a:solidFill>
          <a:ln w="12700" cap="flat" cmpd="sng">
            <a:no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a:solidFill>
                <a:schemeClr val="lt1"/>
              </a:solidFill>
              <a:latin typeface="Calibri"/>
              <a:ea typeface="Calibri"/>
              <a:cs typeface="Calibri"/>
              <a:sym typeface="Calibri"/>
            </a:endParaRPr>
          </a:p>
        </p:txBody>
      </p:sp>
      <p:sp>
        <p:nvSpPr>
          <p:cNvPr id="20" name="Right Arrow 19">
            <a:extLst>
              <a:ext uri="{FF2B5EF4-FFF2-40B4-BE49-F238E27FC236}">
                <a16:creationId xmlns:a16="http://schemas.microsoft.com/office/drawing/2014/main" id="{E920D8FC-D786-2349-98D5-0747603DCBB7}"/>
              </a:ext>
            </a:extLst>
          </p:cNvPr>
          <p:cNvSpPr/>
          <p:nvPr/>
        </p:nvSpPr>
        <p:spPr>
          <a:xfrm rot="16200000">
            <a:off x="6023610" y="3896357"/>
            <a:ext cx="236220" cy="274319"/>
          </a:xfrm>
          <a:prstGeom prst="rightArrow">
            <a:avLst/>
          </a:prstGeom>
          <a:solidFill>
            <a:schemeClr val="tx1">
              <a:lumMod val="50000"/>
            </a:schemeClr>
          </a:solidFill>
          <a:ln w="12700" cap="flat" cmpd="sng">
            <a:no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a:solidFill>
                <a:schemeClr val="lt1"/>
              </a:solidFill>
              <a:latin typeface="Calibri"/>
              <a:ea typeface="Calibri"/>
              <a:cs typeface="Calibri"/>
              <a:sym typeface="Calibri"/>
            </a:endParaRPr>
          </a:p>
        </p:txBody>
      </p:sp>
      <p:sp>
        <p:nvSpPr>
          <p:cNvPr id="21" name="Right Arrow 20">
            <a:extLst>
              <a:ext uri="{FF2B5EF4-FFF2-40B4-BE49-F238E27FC236}">
                <a16:creationId xmlns:a16="http://schemas.microsoft.com/office/drawing/2014/main" id="{774946AA-A6A5-E64D-A5BC-F0822473A0A5}"/>
              </a:ext>
            </a:extLst>
          </p:cNvPr>
          <p:cNvSpPr/>
          <p:nvPr/>
        </p:nvSpPr>
        <p:spPr>
          <a:xfrm rot="16200000">
            <a:off x="8218170" y="3895089"/>
            <a:ext cx="236220" cy="274319"/>
          </a:xfrm>
          <a:prstGeom prst="rightArrow">
            <a:avLst/>
          </a:prstGeom>
          <a:solidFill>
            <a:schemeClr val="tx1">
              <a:lumMod val="50000"/>
            </a:schemeClr>
          </a:solidFill>
          <a:ln w="12700" cap="flat" cmpd="sng">
            <a:no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a:solidFill>
                <a:schemeClr val="lt1"/>
              </a:solidFill>
              <a:latin typeface="Calibri"/>
              <a:ea typeface="Calibri"/>
              <a:cs typeface="Calibri"/>
              <a:sym typeface="Calibri"/>
            </a:endParaRPr>
          </a:p>
        </p:txBody>
      </p:sp>
      <p:sp>
        <p:nvSpPr>
          <p:cNvPr id="22" name="Right Arrow 21">
            <a:extLst>
              <a:ext uri="{FF2B5EF4-FFF2-40B4-BE49-F238E27FC236}">
                <a16:creationId xmlns:a16="http://schemas.microsoft.com/office/drawing/2014/main" id="{60A205A7-9386-924C-A308-1BAA6370E443}"/>
              </a:ext>
            </a:extLst>
          </p:cNvPr>
          <p:cNvSpPr/>
          <p:nvPr/>
        </p:nvSpPr>
        <p:spPr>
          <a:xfrm rot="16200000">
            <a:off x="10412730" y="3895090"/>
            <a:ext cx="236220" cy="274319"/>
          </a:xfrm>
          <a:prstGeom prst="rightArrow">
            <a:avLst/>
          </a:prstGeom>
          <a:solidFill>
            <a:schemeClr val="tx1">
              <a:lumMod val="50000"/>
            </a:schemeClr>
          </a:solidFill>
          <a:ln w="12700" cap="flat" cmpd="sng">
            <a:noFill/>
            <a:prstDash val="solid"/>
            <a:miter lim="800000"/>
            <a:headEnd type="none" w="med" len="med"/>
            <a:tailEnd type="none" w="med" len="med"/>
          </a:ln>
        </p:spPr>
        <p:txBody>
          <a:bodyPr wrap="square" lIns="91425" tIns="45700" rIns="91425" bIns="45700" rtlCol="0" anchor="ctr" anchorCtr="0">
            <a:noAutofit/>
          </a:bodyPr>
          <a:lstStyle/>
          <a:p>
            <a:pPr marL="0" marR="0" indent="0" algn="ctr" rtl="0">
              <a:spcBef>
                <a:spcPts val="0"/>
              </a:spcBef>
              <a:buNone/>
            </a:pPr>
            <a:endParaRPr lang="en-US" sz="1800" b="1">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515770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90A96F-144A-487A-A113-A6EE953312A2}"/>
              </a:ext>
            </a:extLst>
          </p:cNvPr>
          <p:cNvSpPr>
            <a:spLocks noGrp="1"/>
          </p:cNvSpPr>
          <p:nvPr>
            <p:ph type="title"/>
          </p:nvPr>
        </p:nvSpPr>
        <p:spPr>
          <a:xfrm>
            <a:off x="838200" y="365127"/>
            <a:ext cx="10515600" cy="609431"/>
          </a:xfrm>
        </p:spPr>
        <p:txBody>
          <a:bodyPr anchor="t">
            <a:normAutofit fontScale="90000"/>
          </a:bodyPr>
          <a:lstStyle/>
          <a:p>
            <a:r>
              <a:rPr lang="en-US"/>
              <a:t>Next steps</a:t>
            </a:r>
          </a:p>
        </p:txBody>
      </p:sp>
      <p:sp>
        <p:nvSpPr>
          <p:cNvPr id="10" name="Rectangle: Rounded Corners 9">
            <a:extLst>
              <a:ext uri="{FF2B5EF4-FFF2-40B4-BE49-F238E27FC236}">
                <a16:creationId xmlns:a16="http://schemas.microsoft.com/office/drawing/2014/main" id="{0179F429-117A-4B6B-9ACB-9BF902A8587A}"/>
              </a:ext>
            </a:extLst>
          </p:cNvPr>
          <p:cNvSpPr/>
          <p:nvPr/>
        </p:nvSpPr>
        <p:spPr>
          <a:xfrm>
            <a:off x="940340" y="1329446"/>
            <a:ext cx="1900137" cy="564205"/>
          </a:xfrm>
          <a:prstGeom prst="roundRect">
            <a:avLst/>
          </a:prstGeom>
          <a:solidFill>
            <a:schemeClr val="bg1">
              <a:lumMod val="75000"/>
            </a:schemeClr>
          </a:solidFill>
          <a:ln w="22225" cap="flat" cmpd="sng">
            <a:solidFill>
              <a:schemeClr val="bg1">
                <a:lumMod val="75000"/>
              </a:schemeClr>
            </a:solidFill>
            <a:prstDash val="solid"/>
            <a:miter lim="800000"/>
            <a:headEnd type="none" w="med" len="med"/>
            <a:tailEnd type="none" w="med" len="med"/>
          </a:ln>
        </p:spPr>
        <p:txBody>
          <a:bodyPr wrap="square" lIns="91425" tIns="45700" rIns="91425" bIns="45700" rtlCol="0" anchor="ctr" anchorCtr="0">
            <a:noAutofit/>
          </a:bodyPr>
          <a:lstStyle/>
          <a:p>
            <a:pPr marL="0" marR="0" indent="0" rtl="0">
              <a:spcBef>
                <a:spcPts val="0"/>
              </a:spcBef>
              <a:buNone/>
            </a:pPr>
            <a:r>
              <a:rPr lang="en-US" sz="1800" b="1">
                <a:solidFill>
                  <a:schemeClr val="lt1"/>
                </a:solidFill>
                <a:latin typeface="Calibri"/>
                <a:ea typeface="Calibri"/>
                <a:cs typeface="Calibri"/>
                <a:sym typeface="Calibri"/>
              </a:rPr>
              <a:t>   #1 – June 25</a:t>
            </a:r>
          </a:p>
        </p:txBody>
      </p:sp>
      <p:sp>
        <p:nvSpPr>
          <p:cNvPr id="11" name="Rectangle: Rounded Corners 10">
            <a:extLst>
              <a:ext uri="{FF2B5EF4-FFF2-40B4-BE49-F238E27FC236}">
                <a16:creationId xmlns:a16="http://schemas.microsoft.com/office/drawing/2014/main" id="{6E64C186-BAE1-4381-A514-D306CC938D24}"/>
              </a:ext>
            </a:extLst>
          </p:cNvPr>
          <p:cNvSpPr/>
          <p:nvPr/>
        </p:nvSpPr>
        <p:spPr>
          <a:xfrm>
            <a:off x="920884" y="2084961"/>
            <a:ext cx="1900137" cy="564205"/>
          </a:xfrm>
          <a:prstGeom prst="roundRect">
            <a:avLst/>
          </a:prstGeom>
          <a:solidFill>
            <a:schemeClr val="bg1">
              <a:lumMod val="75000"/>
            </a:schemeClr>
          </a:solidFill>
          <a:ln w="22225" cap="flat" cmpd="sng">
            <a:solidFill>
              <a:schemeClr val="bg1">
                <a:lumMod val="75000"/>
              </a:schemeClr>
            </a:solidFill>
            <a:prstDash val="solid"/>
            <a:miter lim="800000"/>
            <a:headEnd type="none" w="med" len="med"/>
            <a:tailEnd type="none" w="med" len="med"/>
          </a:ln>
        </p:spPr>
        <p:txBody>
          <a:bodyPr wrap="square" lIns="91425" tIns="45700" rIns="91425" bIns="45700" rtlCol="0" anchor="ctr" anchorCtr="0">
            <a:noAutofit/>
          </a:bodyPr>
          <a:lstStyle/>
          <a:p>
            <a:pPr marL="0" marR="0" indent="0" rtl="0">
              <a:spcBef>
                <a:spcPts val="0"/>
              </a:spcBef>
              <a:buNone/>
            </a:pPr>
            <a:r>
              <a:rPr lang="en-US" sz="1800" b="1">
                <a:solidFill>
                  <a:schemeClr val="lt1"/>
                </a:solidFill>
                <a:latin typeface="Calibri"/>
                <a:ea typeface="Calibri"/>
                <a:cs typeface="Calibri"/>
                <a:sym typeface="Calibri"/>
              </a:rPr>
              <a:t>   #2 – July 23</a:t>
            </a:r>
          </a:p>
        </p:txBody>
      </p:sp>
      <p:sp>
        <p:nvSpPr>
          <p:cNvPr id="12" name="Rectangle: Rounded Corners 11">
            <a:extLst>
              <a:ext uri="{FF2B5EF4-FFF2-40B4-BE49-F238E27FC236}">
                <a16:creationId xmlns:a16="http://schemas.microsoft.com/office/drawing/2014/main" id="{1E9C4E59-750F-41FE-9D46-324921665F8B}"/>
              </a:ext>
            </a:extLst>
          </p:cNvPr>
          <p:cNvSpPr/>
          <p:nvPr/>
        </p:nvSpPr>
        <p:spPr>
          <a:xfrm>
            <a:off x="946825" y="2826371"/>
            <a:ext cx="1900137" cy="564205"/>
          </a:xfrm>
          <a:prstGeom prst="roundRect">
            <a:avLst/>
          </a:prstGeom>
          <a:solidFill>
            <a:srgbClr val="1C91D0"/>
          </a:solidFill>
          <a:ln w="22225" cap="flat" cmpd="sng">
            <a:solidFill>
              <a:srgbClr val="1C91D0"/>
            </a:solidFill>
            <a:prstDash val="solid"/>
            <a:miter lim="800000"/>
            <a:headEnd type="none" w="med" len="med"/>
            <a:tailEnd type="none" w="med" len="med"/>
          </a:ln>
        </p:spPr>
        <p:txBody>
          <a:bodyPr wrap="square" lIns="91425" tIns="45700" rIns="91425" bIns="45700" rtlCol="0" anchor="ctr" anchorCtr="0">
            <a:noAutofit/>
          </a:bodyPr>
          <a:lstStyle/>
          <a:p>
            <a:pPr marL="0" marR="0" indent="0" rtl="0">
              <a:spcBef>
                <a:spcPts val="0"/>
              </a:spcBef>
              <a:buNone/>
            </a:pPr>
            <a:r>
              <a:rPr lang="en-US" sz="1800" b="1">
                <a:solidFill>
                  <a:schemeClr val="lt1"/>
                </a:solidFill>
                <a:latin typeface="Calibri"/>
                <a:ea typeface="Calibri"/>
                <a:cs typeface="Calibri"/>
                <a:sym typeface="Calibri"/>
              </a:rPr>
              <a:t>   #3 – August 27</a:t>
            </a:r>
          </a:p>
        </p:txBody>
      </p:sp>
      <p:sp>
        <p:nvSpPr>
          <p:cNvPr id="13" name="Rectangle: Rounded Corners 12">
            <a:extLst>
              <a:ext uri="{FF2B5EF4-FFF2-40B4-BE49-F238E27FC236}">
                <a16:creationId xmlns:a16="http://schemas.microsoft.com/office/drawing/2014/main" id="{AB1201AC-8CFA-4F25-B790-5D16F112CDE9}"/>
              </a:ext>
            </a:extLst>
          </p:cNvPr>
          <p:cNvSpPr/>
          <p:nvPr/>
        </p:nvSpPr>
        <p:spPr>
          <a:xfrm>
            <a:off x="920883" y="3569078"/>
            <a:ext cx="1900137" cy="564205"/>
          </a:xfrm>
          <a:prstGeom prst="roundRect">
            <a:avLst/>
          </a:prstGeom>
          <a:solidFill>
            <a:srgbClr val="1C91D0"/>
          </a:solidFill>
          <a:ln w="22225" cap="flat" cmpd="sng">
            <a:solidFill>
              <a:srgbClr val="1C91D0"/>
            </a:solidFill>
            <a:prstDash val="solid"/>
            <a:miter lim="800000"/>
            <a:headEnd type="none" w="med" len="med"/>
            <a:tailEnd type="none" w="med" len="med"/>
          </a:ln>
        </p:spPr>
        <p:txBody>
          <a:bodyPr wrap="square" lIns="91425" tIns="45700" rIns="91425" bIns="45700" rtlCol="0" anchor="ctr" anchorCtr="0">
            <a:noAutofit/>
          </a:bodyPr>
          <a:lstStyle/>
          <a:p>
            <a:pPr marL="0" marR="0" indent="0" rtl="0">
              <a:spcBef>
                <a:spcPts val="0"/>
              </a:spcBef>
              <a:buNone/>
            </a:pPr>
            <a:r>
              <a:rPr lang="en-US" sz="1800" b="1">
                <a:solidFill>
                  <a:schemeClr val="lt1"/>
                </a:solidFill>
                <a:latin typeface="Calibri"/>
                <a:ea typeface="Calibri"/>
                <a:cs typeface="Calibri"/>
                <a:sym typeface="Calibri"/>
              </a:rPr>
              <a:t>   #4 – Sept 24</a:t>
            </a:r>
          </a:p>
        </p:txBody>
      </p:sp>
      <p:sp>
        <p:nvSpPr>
          <p:cNvPr id="14" name="Rectangle: Rounded Corners 13">
            <a:extLst>
              <a:ext uri="{FF2B5EF4-FFF2-40B4-BE49-F238E27FC236}">
                <a16:creationId xmlns:a16="http://schemas.microsoft.com/office/drawing/2014/main" id="{514A9684-DD99-4107-82DA-A2BF7F5927E7}"/>
              </a:ext>
            </a:extLst>
          </p:cNvPr>
          <p:cNvSpPr/>
          <p:nvPr/>
        </p:nvSpPr>
        <p:spPr>
          <a:xfrm>
            <a:off x="959795" y="4338535"/>
            <a:ext cx="1900137" cy="564205"/>
          </a:xfrm>
          <a:prstGeom prst="roundRect">
            <a:avLst/>
          </a:prstGeom>
          <a:solidFill>
            <a:srgbClr val="1C91D0"/>
          </a:solidFill>
          <a:ln w="22225" cap="flat" cmpd="sng">
            <a:solidFill>
              <a:srgbClr val="1C91D0"/>
            </a:solidFill>
            <a:prstDash val="solid"/>
            <a:miter lim="800000"/>
            <a:headEnd type="none" w="med" len="med"/>
            <a:tailEnd type="none" w="med" len="med"/>
          </a:ln>
        </p:spPr>
        <p:txBody>
          <a:bodyPr wrap="square" lIns="91425" tIns="45700" rIns="91425" bIns="45700" rtlCol="0" anchor="ctr" anchorCtr="0">
            <a:noAutofit/>
          </a:bodyPr>
          <a:lstStyle/>
          <a:p>
            <a:pPr marL="0" marR="0" indent="0" rtl="0">
              <a:spcBef>
                <a:spcPts val="0"/>
              </a:spcBef>
              <a:buNone/>
            </a:pPr>
            <a:r>
              <a:rPr lang="en-US" sz="1800" b="1">
                <a:solidFill>
                  <a:schemeClr val="lt1"/>
                </a:solidFill>
                <a:latin typeface="Calibri"/>
                <a:ea typeface="Calibri"/>
                <a:cs typeface="Calibri"/>
                <a:sym typeface="Calibri"/>
              </a:rPr>
              <a:t>   #5 – Oct 22</a:t>
            </a:r>
          </a:p>
        </p:txBody>
      </p:sp>
      <p:sp>
        <p:nvSpPr>
          <p:cNvPr id="15" name="Rectangle: Rounded Corners 14">
            <a:extLst>
              <a:ext uri="{FF2B5EF4-FFF2-40B4-BE49-F238E27FC236}">
                <a16:creationId xmlns:a16="http://schemas.microsoft.com/office/drawing/2014/main" id="{394A0284-A6EE-48FF-B9F2-A4435C33921E}"/>
              </a:ext>
            </a:extLst>
          </p:cNvPr>
          <p:cNvSpPr/>
          <p:nvPr/>
        </p:nvSpPr>
        <p:spPr>
          <a:xfrm>
            <a:off x="976007" y="5084322"/>
            <a:ext cx="1900137" cy="564205"/>
          </a:xfrm>
          <a:prstGeom prst="roundRect">
            <a:avLst/>
          </a:prstGeom>
          <a:solidFill>
            <a:srgbClr val="1C91D0"/>
          </a:solidFill>
          <a:ln w="22225" cap="flat" cmpd="sng">
            <a:solidFill>
              <a:srgbClr val="1C91D0"/>
            </a:solidFill>
            <a:prstDash val="solid"/>
            <a:miter lim="800000"/>
            <a:headEnd type="none" w="med" len="med"/>
            <a:tailEnd type="none" w="med" len="med"/>
          </a:ln>
        </p:spPr>
        <p:txBody>
          <a:bodyPr wrap="square" lIns="91425" tIns="45700" rIns="91425" bIns="45700" rtlCol="0" anchor="ctr" anchorCtr="0">
            <a:noAutofit/>
          </a:bodyPr>
          <a:lstStyle/>
          <a:p>
            <a:r>
              <a:rPr lang="en-US" b="1">
                <a:solidFill>
                  <a:schemeClr val="lt1"/>
                </a:solidFill>
                <a:latin typeface="Calibri"/>
                <a:ea typeface="Calibri"/>
                <a:cs typeface="Calibri"/>
                <a:sym typeface="Calibri"/>
              </a:rPr>
              <a:t>  </a:t>
            </a:r>
            <a:r>
              <a:rPr lang="en-US" sz="1800" b="1">
                <a:solidFill>
                  <a:schemeClr val="lt1"/>
                </a:solidFill>
                <a:latin typeface="Calibri"/>
                <a:ea typeface="Calibri"/>
                <a:cs typeface="Calibri"/>
                <a:sym typeface="Calibri"/>
              </a:rPr>
              <a:t> #6 – </a:t>
            </a:r>
            <a:r>
              <a:rPr lang="en-US" b="1">
                <a:solidFill>
                  <a:schemeClr val="lt1"/>
                </a:solidFill>
                <a:latin typeface="Calibri"/>
                <a:ea typeface="Calibri"/>
                <a:cs typeface="Calibri"/>
                <a:sym typeface="Calibri"/>
              </a:rPr>
              <a:t>date TBD</a:t>
            </a:r>
            <a:endParaRPr lang="en-US" sz="1800" b="1">
              <a:solidFill>
                <a:schemeClr val="lt1"/>
              </a:solidFill>
              <a:latin typeface="Calibri"/>
              <a:ea typeface="Calibri"/>
              <a:cs typeface="Calibri"/>
              <a:sym typeface="Calibri"/>
            </a:endParaRPr>
          </a:p>
        </p:txBody>
      </p:sp>
      <p:sp>
        <p:nvSpPr>
          <p:cNvPr id="18" name="Rectangle: Rounded Corners 17">
            <a:extLst>
              <a:ext uri="{FF2B5EF4-FFF2-40B4-BE49-F238E27FC236}">
                <a16:creationId xmlns:a16="http://schemas.microsoft.com/office/drawing/2014/main" id="{243922F7-3B3F-4F2B-ABFE-CF1E3C7FD920}"/>
              </a:ext>
            </a:extLst>
          </p:cNvPr>
          <p:cNvSpPr/>
          <p:nvPr/>
        </p:nvSpPr>
        <p:spPr>
          <a:xfrm>
            <a:off x="2824264" y="1329446"/>
            <a:ext cx="8417667" cy="564205"/>
          </a:xfrm>
          <a:prstGeom prst="roundRect">
            <a:avLst/>
          </a:prstGeom>
          <a:solidFill>
            <a:schemeClr val="bg1"/>
          </a:solidFill>
          <a:ln w="22225" cap="flat" cmpd="sng">
            <a:solidFill>
              <a:schemeClr val="bg1">
                <a:lumMod val="75000"/>
              </a:schemeClr>
            </a:solidFill>
            <a:prstDash val="solid"/>
            <a:miter lim="800000"/>
            <a:headEnd type="none" w="med" len="med"/>
            <a:tailEnd type="none" w="med" len="med"/>
          </a:ln>
        </p:spPr>
        <p:txBody>
          <a:bodyPr wrap="square" lIns="91425" tIns="45700" rIns="91425" bIns="45700" rtlCol="0" anchor="ctr" anchorCtr="0">
            <a:noAutofit/>
          </a:bodyPr>
          <a:lstStyle/>
          <a:p>
            <a:pPr>
              <a:buFont typeface="Wingdings" panose="05000000000000000000" pitchFamily="2" charset="2"/>
              <a:buChar char="§"/>
            </a:pPr>
            <a:r>
              <a:rPr lang="en-US">
                <a:solidFill>
                  <a:srgbClr val="000000"/>
                </a:solidFill>
              </a:rPr>
              <a:t> Kick-off</a:t>
            </a:r>
          </a:p>
          <a:p>
            <a:pPr>
              <a:buFont typeface="Wingdings" panose="05000000000000000000" pitchFamily="2" charset="2"/>
              <a:buChar char="§"/>
            </a:pPr>
            <a:r>
              <a:rPr lang="en-US">
                <a:solidFill>
                  <a:srgbClr val="000000"/>
                </a:solidFill>
              </a:rPr>
              <a:t> Introduction to signal operations</a:t>
            </a:r>
          </a:p>
        </p:txBody>
      </p:sp>
      <p:sp>
        <p:nvSpPr>
          <p:cNvPr id="19" name="Rectangle: Rounded Corners 18">
            <a:extLst>
              <a:ext uri="{FF2B5EF4-FFF2-40B4-BE49-F238E27FC236}">
                <a16:creationId xmlns:a16="http://schemas.microsoft.com/office/drawing/2014/main" id="{98365DA8-866E-461A-82B9-C36566111CC2}"/>
              </a:ext>
            </a:extLst>
          </p:cNvPr>
          <p:cNvSpPr/>
          <p:nvPr/>
        </p:nvSpPr>
        <p:spPr>
          <a:xfrm>
            <a:off x="2821021" y="2084961"/>
            <a:ext cx="8417667" cy="564205"/>
          </a:xfrm>
          <a:prstGeom prst="roundRect">
            <a:avLst/>
          </a:prstGeom>
          <a:solidFill>
            <a:schemeClr val="bg1"/>
          </a:solidFill>
          <a:ln w="22225" cap="flat" cmpd="sng">
            <a:solidFill>
              <a:schemeClr val="bg1">
                <a:lumMod val="75000"/>
              </a:schemeClr>
            </a:solidFill>
            <a:prstDash val="solid"/>
            <a:miter lim="800000"/>
            <a:headEnd type="none" w="med" len="med"/>
            <a:tailEnd type="none" w="med" len="med"/>
          </a:ln>
        </p:spPr>
        <p:txBody>
          <a:bodyPr wrap="square" lIns="91425" tIns="45700" rIns="91425" bIns="45700" rtlCol="0" anchor="ctr" anchorCtr="0">
            <a:noAutofit/>
          </a:bodyPr>
          <a:lstStyle/>
          <a:p>
            <a:pPr marL="174625" indent="-174625">
              <a:buFont typeface="Wingdings" panose="05000000000000000000" pitchFamily="2" charset="2"/>
              <a:buChar char="§"/>
            </a:pPr>
            <a:r>
              <a:rPr lang="en-US">
                <a:solidFill>
                  <a:srgbClr val="000000"/>
                </a:solidFill>
              </a:rPr>
              <a:t>Draft Comprehensive Traffic Signal Operations Policy: presentation and discussion</a:t>
            </a:r>
          </a:p>
          <a:p>
            <a:pPr marL="174625" lvl="0" indent="-174625">
              <a:buFont typeface="Wingdings" panose="05000000000000000000" pitchFamily="2" charset="2"/>
              <a:buChar char="§"/>
            </a:pPr>
            <a:r>
              <a:rPr lang="en-US">
                <a:solidFill>
                  <a:srgbClr val="000000"/>
                </a:solidFill>
              </a:rPr>
              <a:t>Modal Integration: introduction</a:t>
            </a:r>
            <a:endParaRPr lang="en-US">
              <a:solidFill>
                <a:srgbClr val="000000"/>
              </a:solidFill>
              <a:cs typeface="Calibri"/>
            </a:endParaRPr>
          </a:p>
        </p:txBody>
      </p:sp>
      <p:sp>
        <p:nvSpPr>
          <p:cNvPr id="20" name="Rectangle: Rounded Corners 19">
            <a:extLst>
              <a:ext uri="{FF2B5EF4-FFF2-40B4-BE49-F238E27FC236}">
                <a16:creationId xmlns:a16="http://schemas.microsoft.com/office/drawing/2014/main" id="{E8D3D2E2-75C6-4A7F-A11B-B3F290BFF24A}"/>
              </a:ext>
            </a:extLst>
          </p:cNvPr>
          <p:cNvSpPr/>
          <p:nvPr/>
        </p:nvSpPr>
        <p:spPr>
          <a:xfrm>
            <a:off x="2840476" y="2824263"/>
            <a:ext cx="8417667" cy="564205"/>
          </a:xfrm>
          <a:prstGeom prst="roundRect">
            <a:avLst/>
          </a:prstGeom>
          <a:solidFill>
            <a:schemeClr val="bg1"/>
          </a:solidFill>
          <a:ln w="22225" cap="flat" cmpd="sng">
            <a:solidFill>
              <a:srgbClr val="1C91D0"/>
            </a:solidFill>
            <a:prstDash val="solid"/>
            <a:miter lim="800000"/>
            <a:headEnd type="none" w="med" len="med"/>
            <a:tailEnd type="none" w="med" len="med"/>
          </a:ln>
        </p:spPr>
        <p:txBody>
          <a:bodyPr wrap="square" lIns="91425" tIns="45700" rIns="91425" bIns="45700" rtlCol="0" anchor="ctr" anchorCtr="0">
            <a:noAutofit/>
          </a:bodyPr>
          <a:lstStyle/>
          <a:p>
            <a:pPr marL="174625" indent="-174625">
              <a:buFont typeface="Wingdings" panose="05000000000000000000" pitchFamily="2" charset="2"/>
              <a:buChar char="§"/>
            </a:pPr>
            <a:r>
              <a:rPr lang="en-US">
                <a:solidFill>
                  <a:srgbClr val="000000"/>
                </a:solidFill>
              </a:rPr>
              <a:t>Draft Comprehensive Traffic Signal Operations Policy: continued discussion</a:t>
            </a:r>
          </a:p>
          <a:p>
            <a:pPr marL="174625" lvl="0" indent="-174625">
              <a:buFont typeface="Wingdings" panose="05000000000000000000" pitchFamily="2" charset="2"/>
              <a:buChar char="§"/>
            </a:pPr>
            <a:r>
              <a:rPr lang="en-US">
                <a:solidFill>
                  <a:srgbClr val="000000"/>
                </a:solidFill>
              </a:rPr>
              <a:t>Modal Integration: analysis</a:t>
            </a:r>
            <a:endParaRPr lang="en-US">
              <a:solidFill>
                <a:srgbClr val="000000"/>
              </a:solidFill>
              <a:cs typeface="Calibri"/>
            </a:endParaRPr>
          </a:p>
        </p:txBody>
      </p:sp>
      <p:sp>
        <p:nvSpPr>
          <p:cNvPr id="21" name="Rectangle: Rounded Corners 20">
            <a:extLst>
              <a:ext uri="{FF2B5EF4-FFF2-40B4-BE49-F238E27FC236}">
                <a16:creationId xmlns:a16="http://schemas.microsoft.com/office/drawing/2014/main" id="{AD021169-40A3-4BD4-901F-54134ED0DE42}"/>
              </a:ext>
            </a:extLst>
          </p:cNvPr>
          <p:cNvSpPr/>
          <p:nvPr/>
        </p:nvSpPr>
        <p:spPr>
          <a:xfrm>
            <a:off x="2837233" y="3560322"/>
            <a:ext cx="8417667" cy="564205"/>
          </a:xfrm>
          <a:prstGeom prst="roundRect">
            <a:avLst/>
          </a:prstGeom>
          <a:solidFill>
            <a:schemeClr val="bg1"/>
          </a:solidFill>
          <a:ln w="22225" cap="flat" cmpd="sng">
            <a:solidFill>
              <a:srgbClr val="1C91D0"/>
            </a:solidFill>
            <a:prstDash val="solid"/>
            <a:miter lim="800000"/>
            <a:headEnd type="none" w="med" len="med"/>
            <a:tailEnd type="none" w="med" len="med"/>
          </a:ln>
        </p:spPr>
        <p:txBody>
          <a:bodyPr wrap="square" lIns="91425" tIns="45700" rIns="91425" bIns="45700" rtlCol="0" anchor="ctr" anchorCtr="0">
            <a:noAutofit/>
          </a:bodyPr>
          <a:lstStyle/>
          <a:p>
            <a:pPr marL="174625" lvl="0" indent="-174625">
              <a:buFont typeface="Wingdings" panose="05000000000000000000" pitchFamily="2" charset="2"/>
              <a:buChar char="§"/>
            </a:pPr>
            <a:r>
              <a:rPr lang="en-US">
                <a:solidFill>
                  <a:srgbClr val="000000"/>
                </a:solidFill>
              </a:rPr>
              <a:t>Modal Integration: draft policy options</a:t>
            </a:r>
          </a:p>
        </p:txBody>
      </p:sp>
      <p:sp>
        <p:nvSpPr>
          <p:cNvPr id="22" name="Rectangle: Rounded Corners 21">
            <a:extLst>
              <a:ext uri="{FF2B5EF4-FFF2-40B4-BE49-F238E27FC236}">
                <a16:creationId xmlns:a16="http://schemas.microsoft.com/office/drawing/2014/main" id="{F38C9E95-36D2-49AD-8014-2E194241B3B4}"/>
              </a:ext>
            </a:extLst>
          </p:cNvPr>
          <p:cNvSpPr/>
          <p:nvPr/>
        </p:nvSpPr>
        <p:spPr>
          <a:xfrm>
            <a:off x="2837234" y="4328807"/>
            <a:ext cx="8417667" cy="564205"/>
          </a:xfrm>
          <a:prstGeom prst="roundRect">
            <a:avLst/>
          </a:prstGeom>
          <a:solidFill>
            <a:schemeClr val="bg1"/>
          </a:solidFill>
          <a:ln w="22225" cap="flat" cmpd="sng">
            <a:solidFill>
              <a:srgbClr val="1C91D0"/>
            </a:solidFill>
            <a:prstDash val="solid"/>
            <a:miter lim="800000"/>
            <a:headEnd type="none" w="med" len="med"/>
            <a:tailEnd type="none" w="med" len="med"/>
          </a:ln>
        </p:spPr>
        <p:txBody>
          <a:bodyPr wrap="square" lIns="91425" tIns="45700" rIns="91425" bIns="45700" rtlCol="0" anchor="ctr" anchorCtr="0">
            <a:noAutofit/>
          </a:bodyPr>
          <a:lstStyle/>
          <a:p>
            <a:pPr marL="174625" lvl="0" indent="-174625">
              <a:buFont typeface="Wingdings" panose="05000000000000000000" pitchFamily="2" charset="2"/>
              <a:buChar char="§"/>
            </a:pPr>
            <a:r>
              <a:rPr lang="en-US">
                <a:solidFill>
                  <a:srgbClr val="000000"/>
                </a:solidFill>
              </a:rPr>
              <a:t>Modal Integration: draft policy options and operational priority</a:t>
            </a:r>
          </a:p>
        </p:txBody>
      </p:sp>
      <p:sp>
        <p:nvSpPr>
          <p:cNvPr id="23" name="Rectangle: Rounded Corners 22">
            <a:extLst>
              <a:ext uri="{FF2B5EF4-FFF2-40B4-BE49-F238E27FC236}">
                <a16:creationId xmlns:a16="http://schemas.microsoft.com/office/drawing/2014/main" id="{A8605817-EC33-412F-975E-E3EBD65AA67F}"/>
              </a:ext>
            </a:extLst>
          </p:cNvPr>
          <p:cNvSpPr/>
          <p:nvPr/>
        </p:nvSpPr>
        <p:spPr>
          <a:xfrm>
            <a:off x="2833991" y="5074594"/>
            <a:ext cx="8417667" cy="564205"/>
          </a:xfrm>
          <a:prstGeom prst="roundRect">
            <a:avLst/>
          </a:prstGeom>
          <a:solidFill>
            <a:schemeClr val="bg1"/>
          </a:solidFill>
          <a:ln w="22225" cap="flat" cmpd="sng">
            <a:solidFill>
              <a:srgbClr val="1C91D0"/>
            </a:solidFill>
            <a:prstDash val="solid"/>
            <a:miter lim="800000"/>
            <a:headEnd type="none" w="med" len="med"/>
            <a:tailEnd type="none" w="med" len="med"/>
          </a:ln>
        </p:spPr>
        <p:txBody>
          <a:bodyPr wrap="square" lIns="91425" tIns="45700" rIns="91425" bIns="45700" rtlCol="0" anchor="ctr" anchorCtr="0">
            <a:noAutofit/>
          </a:bodyPr>
          <a:lstStyle/>
          <a:p>
            <a:pPr marL="174625" lvl="0" indent="-174625">
              <a:buFont typeface="Wingdings" panose="05000000000000000000" pitchFamily="2" charset="2"/>
              <a:buChar char="§"/>
            </a:pPr>
            <a:r>
              <a:rPr lang="en-US">
                <a:solidFill>
                  <a:srgbClr val="000000"/>
                </a:solidFill>
              </a:rPr>
              <a:t>Modal Integration: policy recommendations and discussion </a:t>
            </a:r>
          </a:p>
          <a:p>
            <a:pPr marL="174625" lvl="0" indent="-174625">
              <a:buFont typeface="Wingdings" panose="05000000000000000000" pitchFamily="2" charset="2"/>
              <a:buChar char="§"/>
            </a:pPr>
            <a:r>
              <a:rPr lang="en-US">
                <a:solidFill>
                  <a:srgbClr val="000000"/>
                </a:solidFill>
              </a:rPr>
              <a:t>Wrap-up and reflections</a:t>
            </a:r>
          </a:p>
        </p:txBody>
      </p:sp>
    </p:spTree>
    <p:extLst>
      <p:ext uri="{BB962C8B-B14F-4D97-AF65-F5344CB8AC3E}">
        <p14:creationId xmlns:p14="http://schemas.microsoft.com/office/powerpoint/2010/main" val="21727212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B62F4-279F-4EA5-BE83-43CDE0765468}"/>
              </a:ext>
            </a:extLst>
          </p:cNvPr>
          <p:cNvSpPr>
            <a:spLocks noGrp="1"/>
          </p:cNvSpPr>
          <p:nvPr>
            <p:ph type="title"/>
          </p:nvPr>
        </p:nvSpPr>
        <p:spPr/>
        <p:txBody>
          <a:bodyPr>
            <a:normAutofit/>
          </a:bodyPr>
          <a:lstStyle/>
          <a:p>
            <a:r>
              <a:rPr lang="en-US" sz="4400"/>
              <a:t>Questions?</a:t>
            </a:r>
          </a:p>
        </p:txBody>
      </p:sp>
      <p:sp>
        <p:nvSpPr>
          <p:cNvPr id="3" name="Content Placeholder 2">
            <a:extLst>
              <a:ext uri="{FF2B5EF4-FFF2-40B4-BE49-F238E27FC236}">
                <a16:creationId xmlns:a16="http://schemas.microsoft.com/office/drawing/2014/main" id="{42240592-7164-41B7-958D-C825671AA7AF}"/>
              </a:ext>
            </a:extLst>
          </p:cNvPr>
          <p:cNvSpPr>
            <a:spLocks noGrp="1"/>
          </p:cNvSpPr>
          <p:nvPr>
            <p:ph idx="1"/>
          </p:nvPr>
        </p:nvSpPr>
        <p:spPr>
          <a:xfrm>
            <a:off x="2079768" y="1902951"/>
            <a:ext cx="8032465" cy="2568407"/>
          </a:xfrm>
        </p:spPr>
        <p:txBody>
          <a:bodyPr vert="horz" lIns="91440" tIns="45720" rIns="91440" bIns="45720" rtlCol="0" anchor="t">
            <a:normAutofit/>
          </a:bodyPr>
          <a:lstStyle/>
          <a:p>
            <a:pPr marL="0" indent="0">
              <a:buNone/>
            </a:pPr>
            <a:endParaRPr lang="en-US"/>
          </a:p>
          <a:p>
            <a:pPr marL="0" indent="0" algn="ctr">
              <a:buNone/>
            </a:pPr>
            <a:r>
              <a:rPr lang="en-US" sz="2800" err="1"/>
              <a:t>ellie.smith@seattle.gov</a:t>
            </a:r>
            <a:r>
              <a:rPr lang="en-US" sz="2800"/>
              <a:t> | (206) 300-1690</a:t>
            </a:r>
          </a:p>
        </p:txBody>
      </p:sp>
      <p:sp>
        <p:nvSpPr>
          <p:cNvPr id="7" name="Rectangle 6">
            <a:extLst>
              <a:ext uri="{FF2B5EF4-FFF2-40B4-BE49-F238E27FC236}">
                <a16:creationId xmlns:a16="http://schemas.microsoft.com/office/drawing/2014/main" id="{AF7439EA-4923-4A11-96D9-BCFE5896EE8B}"/>
              </a:ext>
            </a:extLst>
          </p:cNvPr>
          <p:cNvSpPr/>
          <p:nvPr/>
        </p:nvSpPr>
        <p:spPr>
          <a:xfrm>
            <a:off x="0" y="3246121"/>
            <a:ext cx="12192000" cy="580694"/>
          </a:xfrm>
          <a:prstGeom prst="rect">
            <a:avLst/>
          </a:prstGeom>
          <a:solidFill>
            <a:srgbClr val="003DA5"/>
          </a:solidFill>
          <a:ln w="12700" cap="flat" cmpd="sng">
            <a:solidFill>
              <a:srgbClr val="31538F"/>
            </a:solidFill>
            <a:prstDash val="solid"/>
            <a:miter lim="800000"/>
            <a:headEnd type="none" w="med" len="med"/>
            <a:tailEnd type="none" w="med" len="med"/>
          </a:ln>
        </p:spPr>
        <p:txBody>
          <a:bodyPr rot="0" spcFirstLastPara="0" vertOverflow="overflow" horzOverflow="overflow" vert="horz" wrap="square" lIns="68569" tIns="34275" rIns="68569" bIns="34275" numCol="1" spcCol="0" rtlCol="0" fromWordArt="0" anchor="ctr" anchorCtr="0" forceAA="0" compatLnSpc="1">
            <a:prstTxWarp prst="textNoShape">
              <a:avLst/>
            </a:prstTxWarp>
            <a:noAutofit/>
          </a:bodyPr>
          <a:lstStyle/>
          <a:p>
            <a:pPr algn="ctr"/>
            <a:endParaRPr lang="en-US" sz="1350" b="1">
              <a:solidFill>
                <a:schemeClr val="lt1"/>
              </a:solidFill>
              <a:latin typeface="Calibri"/>
              <a:ea typeface="Calibri"/>
              <a:cs typeface="Calibri"/>
              <a:sym typeface="Calibri"/>
            </a:endParaRPr>
          </a:p>
        </p:txBody>
      </p:sp>
      <p:sp>
        <p:nvSpPr>
          <p:cNvPr id="8" name="TextBox 7">
            <a:extLst>
              <a:ext uri="{FF2B5EF4-FFF2-40B4-BE49-F238E27FC236}">
                <a16:creationId xmlns:a16="http://schemas.microsoft.com/office/drawing/2014/main" id="{FA6B2CFF-4C1F-4269-A78C-1BEB70D114E9}"/>
              </a:ext>
            </a:extLst>
          </p:cNvPr>
          <p:cNvSpPr txBox="1"/>
          <p:nvPr/>
        </p:nvSpPr>
        <p:spPr>
          <a:xfrm>
            <a:off x="3312795" y="3294094"/>
            <a:ext cx="5566410" cy="507831"/>
          </a:xfrm>
          <a:prstGeom prst="rect">
            <a:avLst/>
          </a:prstGeom>
          <a:noFill/>
        </p:spPr>
        <p:txBody>
          <a:bodyPr wrap="square" rtlCol="0">
            <a:spAutoFit/>
          </a:bodyPr>
          <a:lstStyle/>
          <a:p>
            <a:pPr algn="ctr"/>
            <a:r>
              <a:rPr lang="en-US" sz="2700" err="1">
                <a:solidFill>
                  <a:schemeClr val="bg1"/>
                </a:solidFill>
              </a:rPr>
              <a:t>www.seattle.gov</a:t>
            </a:r>
            <a:r>
              <a:rPr lang="en-US" sz="2700">
                <a:solidFill>
                  <a:schemeClr val="bg1"/>
                </a:solidFill>
              </a:rPr>
              <a:t>/transportation</a:t>
            </a:r>
          </a:p>
        </p:txBody>
      </p:sp>
      <p:pic>
        <p:nvPicPr>
          <p:cNvPr id="4" name="Picture 3">
            <a:extLst>
              <a:ext uri="{FF2B5EF4-FFF2-40B4-BE49-F238E27FC236}">
                <a16:creationId xmlns:a16="http://schemas.microsoft.com/office/drawing/2014/main" id="{0B366A47-CDF5-42A3-A494-0E3799319464}"/>
              </a:ext>
            </a:extLst>
          </p:cNvPr>
          <p:cNvPicPr>
            <a:picLocks noChangeAspect="1"/>
          </p:cNvPicPr>
          <p:nvPr/>
        </p:nvPicPr>
        <p:blipFill>
          <a:blip r:embed="rId3"/>
          <a:stretch>
            <a:fillRect/>
          </a:stretch>
        </p:blipFill>
        <p:spPr>
          <a:xfrm>
            <a:off x="4163400" y="4394034"/>
            <a:ext cx="3865199" cy="579170"/>
          </a:xfrm>
          <a:prstGeom prst="rect">
            <a:avLst/>
          </a:prstGeom>
        </p:spPr>
      </p:pic>
    </p:spTree>
    <p:extLst>
      <p:ext uri="{BB962C8B-B14F-4D97-AF65-F5344CB8AC3E}">
        <p14:creationId xmlns:p14="http://schemas.microsoft.com/office/powerpoint/2010/main" val="3094379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4B1FD-46D4-499A-A813-571FB062B970}"/>
              </a:ext>
            </a:extLst>
          </p:cNvPr>
          <p:cNvSpPr>
            <a:spLocks noGrp="1"/>
          </p:cNvSpPr>
          <p:nvPr>
            <p:ph type="title"/>
          </p:nvPr>
        </p:nvSpPr>
        <p:spPr/>
        <p:txBody>
          <a:bodyPr/>
          <a:lstStyle/>
          <a:p>
            <a:r>
              <a:rPr lang="en-US">
                <a:cs typeface="Seattle Text"/>
              </a:rPr>
              <a:t>POAG roster</a:t>
            </a:r>
            <a:endParaRPr lang="en-US"/>
          </a:p>
        </p:txBody>
      </p:sp>
      <p:graphicFrame>
        <p:nvGraphicFramePr>
          <p:cNvPr id="4" name="Table 4">
            <a:extLst>
              <a:ext uri="{FF2B5EF4-FFF2-40B4-BE49-F238E27FC236}">
                <a16:creationId xmlns:a16="http://schemas.microsoft.com/office/drawing/2014/main" id="{0E45EB94-0F38-4396-B536-198F931A5F91}"/>
              </a:ext>
            </a:extLst>
          </p:cNvPr>
          <p:cNvGraphicFramePr>
            <a:graphicFrameLocks noGrp="1"/>
          </p:cNvGraphicFramePr>
          <p:nvPr>
            <p:extLst>
              <p:ext uri="{D42A27DB-BD31-4B8C-83A1-F6EECF244321}">
                <p14:modId xmlns:p14="http://schemas.microsoft.com/office/powerpoint/2010/main" val="1642277039"/>
              </p:ext>
            </p:extLst>
          </p:nvPr>
        </p:nvGraphicFramePr>
        <p:xfrm>
          <a:off x="924560" y="1591733"/>
          <a:ext cx="9591040" cy="4040296"/>
        </p:xfrm>
        <a:graphic>
          <a:graphicData uri="http://schemas.openxmlformats.org/drawingml/2006/table">
            <a:tbl>
              <a:tblPr firstRow="1" bandRow="1">
                <a:tableStyleId>{5C22544A-7EE6-4342-B048-85BDC9FD1C3A}</a:tableStyleId>
              </a:tblPr>
              <a:tblGrid>
                <a:gridCol w="4785360">
                  <a:extLst>
                    <a:ext uri="{9D8B030D-6E8A-4147-A177-3AD203B41FA5}">
                      <a16:colId xmlns:a16="http://schemas.microsoft.com/office/drawing/2014/main" val="937185522"/>
                    </a:ext>
                  </a:extLst>
                </a:gridCol>
                <a:gridCol w="4805680">
                  <a:extLst>
                    <a:ext uri="{9D8B030D-6E8A-4147-A177-3AD203B41FA5}">
                      <a16:colId xmlns:a16="http://schemas.microsoft.com/office/drawing/2014/main" val="3151547780"/>
                    </a:ext>
                  </a:extLst>
                </a:gridCol>
              </a:tblGrid>
              <a:tr h="370840">
                <a:tc>
                  <a:txBody>
                    <a:bodyPr/>
                    <a:lstStyle/>
                    <a:p>
                      <a:r>
                        <a:rPr lang="en-US" sz="2400"/>
                        <a:t>Board, Committee, or Commission</a:t>
                      </a:r>
                    </a:p>
                  </a:txBody>
                  <a:tcPr/>
                </a:tc>
                <a:tc>
                  <a:txBody>
                    <a:bodyPr/>
                    <a:lstStyle/>
                    <a:p>
                      <a:r>
                        <a:rPr lang="en-US" sz="2400"/>
                        <a:t>Members</a:t>
                      </a:r>
                    </a:p>
                  </a:txBody>
                  <a:tcPr/>
                </a:tc>
                <a:extLst>
                  <a:ext uri="{0D108BD9-81ED-4DB2-BD59-A6C34878D82A}">
                    <a16:rowId xmlns:a16="http://schemas.microsoft.com/office/drawing/2014/main" val="2344416187"/>
                  </a:ext>
                </a:extLst>
              </a:tr>
              <a:tr h="465667">
                <a:tc>
                  <a:txBody>
                    <a:bodyPr/>
                    <a:lstStyle/>
                    <a:p>
                      <a:pPr>
                        <a:spcBef>
                          <a:spcPts val="200"/>
                        </a:spcBef>
                        <a:spcAft>
                          <a:spcPts val="200"/>
                        </a:spcAft>
                      </a:pPr>
                      <a:r>
                        <a:rPr lang="en-US" sz="2000" b="0">
                          <a:solidFill>
                            <a:schemeClr val="tx1">
                              <a:lumMod val="50000"/>
                            </a:schemeClr>
                          </a:solidFill>
                          <a:cs typeface="Calibri"/>
                        </a:rPr>
                        <a:t>Bike Advisory Board</a:t>
                      </a:r>
                      <a:endParaRPr lang="en-US" sz="2000" b="0">
                        <a:solidFill>
                          <a:schemeClr val="tx1">
                            <a:lumMod val="50000"/>
                          </a:schemeClr>
                        </a:solidFill>
                      </a:endParaRPr>
                    </a:p>
                  </a:txBody>
                  <a:tcPr/>
                </a:tc>
                <a:tc>
                  <a:txBody>
                    <a:bodyPr/>
                    <a:lstStyle/>
                    <a:p>
                      <a:pPr marL="0" marR="0" lvl="0" indent="0" algn="l" defTabSz="685800" rtl="0" eaLnBrk="1" fontAlgn="auto" latinLnBrk="0" hangingPunct="1">
                        <a:lnSpc>
                          <a:spcPct val="100000"/>
                        </a:lnSpc>
                        <a:spcBef>
                          <a:spcPts val="200"/>
                        </a:spcBef>
                        <a:spcAft>
                          <a:spcPts val="200"/>
                        </a:spcAft>
                        <a:buClrTx/>
                        <a:buSzTx/>
                        <a:buFontTx/>
                        <a:buNone/>
                        <a:tabLst/>
                        <a:defRPr/>
                      </a:pPr>
                      <a:r>
                        <a:rPr lang="en-US" sz="2000">
                          <a:solidFill>
                            <a:schemeClr val="tx1">
                              <a:lumMod val="50000"/>
                            </a:schemeClr>
                          </a:solidFill>
                          <a:cs typeface="Calibri"/>
                        </a:rPr>
                        <a:t>Alexander Lew and Pierre Brunelle</a:t>
                      </a:r>
                      <a:endParaRPr lang="en-US" sz="2000">
                        <a:solidFill>
                          <a:schemeClr val="tx1">
                            <a:lumMod val="50000"/>
                          </a:schemeClr>
                        </a:solidFill>
                      </a:endParaRPr>
                    </a:p>
                  </a:txBody>
                  <a:tcPr/>
                </a:tc>
                <a:extLst>
                  <a:ext uri="{0D108BD9-81ED-4DB2-BD59-A6C34878D82A}">
                    <a16:rowId xmlns:a16="http://schemas.microsoft.com/office/drawing/2014/main" val="4064196410"/>
                  </a:ext>
                </a:extLst>
              </a:tr>
              <a:tr h="475827">
                <a:tc>
                  <a:txBody>
                    <a:bodyPr/>
                    <a:lstStyle/>
                    <a:p>
                      <a:pPr>
                        <a:spcBef>
                          <a:spcPts val="200"/>
                        </a:spcBef>
                        <a:spcAft>
                          <a:spcPts val="200"/>
                        </a:spcAft>
                      </a:pPr>
                      <a:r>
                        <a:rPr lang="en-US" sz="2000" b="0">
                          <a:solidFill>
                            <a:schemeClr val="tx1">
                              <a:lumMod val="50000"/>
                            </a:schemeClr>
                          </a:solidFill>
                          <a:ea typeface="+mn-lt"/>
                          <a:cs typeface="+mn-lt"/>
                        </a:rPr>
                        <a:t>Business Improvement Association</a:t>
                      </a:r>
                      <a:endParaRPr lang="en-US" sz="2000" b="0">
                        <a:solidFill>
                          <a:schemeClr val="tx1">
                            <a:lumMod val="50000"/>
                          </a:schemeClr>
                        </a:solidFill>
                      </a:endParaRPr>
                    </a:p>
                  </a:txBody>
                  <a:tcPr/>
                </a:tc>
                <a:tc>
                  <a:txBody>
                    <a:bodyPr/>
                    <a:lstStyle/>
                    <a:p>
                      <a:pPr marL="0" marR="0" lvl="0" indent="0" algn="l" defTabSz="685800" rtl="0" eaLnBrk="1" fontAlgn="auto" latinLnBrk="0" hangingPunct="1">
                        <a:lnSpc>
                          <a:spcPct val="100000"/>
                        </a:lnSpc>
                        <a:spcBef>
                          <a:spcPts val="200"/>
                        </a:spcBef>
                        <a:spcAft>
                          <a:spcPts val="200"/>
                        </a:spcAft>
                        <a:buClrTx/>
                        <a:buSzTx/>
                        <a:buFontTx/>
                        <a:buNone/>
                        <a:tabLst/>
                        <a:defRPr/>
                      </a:pPr>
                      <a:r>
                        <a:rPr lang="en-US" sz="2000">
                          <a:solidFill>
                            <a:schemeClr val="tx1">
                              <a:lumMod val="50000"/>
                            </a:schemeClr>
                          </a:solidFill>
                          <a:ea typeface="+mn-lt"/>
                          <a:cs typeface="+mn-lt"/>
                        </a:rPr>
                        <a:t>Mike Stewart (Ballard)</a:t>
                      </a:r>
                    </a:p>
                  </a:txBody>
                  <a:tcPr/>
                </a:tc>
                <a:extLst>
                  <a:ext uri="{0D108BD9-81ED-4DB2-BD59-A6C34878D82A}">
                    <a16:rowId xmlns:a16="http://schemas.microsoft.com/office/drawing/2014/main" val="4099936136"/>
                  </a:ext>
                </a:extLst>
              </a:tr>
              <a:tr h="445347">
                <a:tc>
                  <a:txBody>
                    <a:bodyPr/>
                    <a:lstStyle/>
                    <a:p>
                      <a:pPr>
                        <a:spcBef>
                          <a:spcPts val="200"/>
                        </a:spcBef>
                        <a:spcAft>
                          <a:spcPts val="200"/>
                        </a:spcAft>
                      </a:pPr>
                      <a:r>
                        <a:rPr lang="en-US" sz="2000" b="0" dirty="0">
                          <a:solidFill>
                            <a:schemeClr val="tx1">
                              <a:lumMod val="50000"/>
                            </a:schemeClr>
                          </a:solidFill>
                          <a:ea typeface="+mn-lt"/>
                          <a:cs typeface="+mn-lt"/>
                        </a:rPr>
                        <a:t>Freight Advisory Board</a:t>
                      </a:r>
                      <a:endParaRPr lang="en-US" sz="2000" b="0" dirty="0">
                        <a:solidFill>
                          <a:schemeClr val="tx1">
                            <a:lumMod val="50000"/>
                          </a:schemeClr>
                        </a:solidFill>
                      </a:endParaRPr>
                    </a:p>
                  </a:txBody>
                  <a:tcPr/>
                </a:tc>
                <a:tc>
                  <a:txBody>
                    <a:bodyPr/>
                    <a:lstStyle/>
                    <a:p>
                      <a:pPr>
                        <a:spcBef>
                          <a:spcPts val="200"/>
                        </a:spcBef>
                        <a:spcAft>
                          <a:spcPts val="200"/>
                        </a:spcAft>
                      </a:pPr>
                      <a:r>
                        <a:rPr lang="en-US" sz="2000">
                          <a:solidFill>
                            <a:schemeClr val="tx1">
                              <a:lumMod val="50000"/>
                            </a:schemeClr>
                          </a:solidFill>
                          <a:ea typeface="+mn-lt"/>
                          <a:cs typeface="+mn-lt"/>
                        </a:rPr>
                        <a:t>Warren </a:t>
                      </a:r>
                      <a:r>
                        <a:rPr lang="en-US" sz="2000" err="1">
                          <a:solidFill>
                            <a:schemeClr val="tx1">
                              <a:lumMod val="50000"/>
                            </a:schemeClr>
                          </a:solidFill>
                          <a:ea typeface="+mn-lt"/>
                          <a:cs typeface="+mn-lt"/>
                        </a:rPr>
                        <a:t>Aakervik</a:t>
                      </a:r>
                      <a:r>
                        <a:rPr lang="en-US" sz="2000">
                          <a:solidFill>
                            <a:schemeClr val="tx1">
                              <a:lumMod val="50000"/>
                            </a:schemeClr>
                          </a:solidFill>
                          <a:ea typeface="+mn-lt"/>
                          <a:cs typeface="+mn-lt"/>
                        </a:rPr>
                        <a:t> and Geri Poor</a:t>
                      </a:r>
                      <a:endParaRPr lang="en-US" sz="2000">
                        <a:solidFill>
                          <a:schemeClr val="tx1">
                            <a:lumMod val="50000"/>
                          </a:schemeClr>
                        </a:solidFill>
                      </a:endParaRPr>
                    </a:p>
                  </a:txBody>
                  <a:tcPr/>
                </a:tc>
                <a:extLst>
                  <a:ext uri="{0D108BD9-81ED-4DB2-BD59-A6C34878D82A}">
                    <a16:rowId xmlns:a16="http://schemas.microsoft.com/office/drawing/2014/main" val="2575934671"/>
                  </a:ext>
                </a:extLst>
              </a:tr>
              <a:tr h="455507">
                <a:tc>
                  <a:txBody>
                    <a:bodyPr/>
                    <a:lstStyle/>
                    <a:p>
                      <a:pPr>
                        <a:spcBef>
                          <a:spcPts val="200"/>
                        </a:spcBef>
                        <a:spcAft>
                          <a:spcPts val="200"/>
                        </a:spcAft>
                      </a:pPr>
                      <a:r>
                        <a:rPr lang="en-US" sz="2000" b="0">
                          <a:solidFill>
                            <a:schemeClr val="tx1">
                              <a:lumMod val="50000"/>
                            </a:schemeClr>
                          </a:solidFill>
                          <a:cs typeface="Calibri"/>
                        </a:rPr>
                        <a:t>Pedestrian Access Advisory Committee</a:t>
                      </a:r>
                      <a:endParaRPr lang="en-US" sz="2000" b="0">
                        <a:solidFill>
                          <a:schemeClr val="tx1">
                            <a:lumMod val="50000"/>
                          </a:schemeClr>
                        </a:solidFill>
                      </a:endParaRPr>
                    </a:p>
                  </a:txBody>
                  <a:tcPr/>
                </a:tc>
                <a:tc>
                  <a:txBody>
                    <a:bodyPr/>
                    <a:lstStyle/>
                    <a:p>
                      <a:pPr>
                        <a:spcBef>
                          <a:spcPts val="200"/>
                        </a:spcBef>
                        <a:spcAft>
                          <a:spcPts val="200"/>
                        </a:spcAft>
                      </a:pPr>
                      <a:r>
                        <a:rPr lang="en-US" sz="2000" err="1">
                          <a:solidFill>
                            <a:schemeClr val="tx1">
                              <a:lumMod val="50000"/>
                            </a:schemeClr>
                          </a:solidFill>
                          <a:cs typeface="Calibri"/>
                        </a:rPr>
                        <a:t>Dorene</a:t>
                      </a:r>
                      <a:r>
                        <a:rPr lang="en-US" sz="2000">
                          <a:solidFill>
                            <a:schemeClr val="tx1">
                              <a:lumMod val="50000"/>
                            </a:schemeClr>
                          </a:solidFill>
                          <a:cs typeface="Calibri"/>
                        </a:rPr>
                        <a:t> Cornwell and Steven </a:t>
                      </a:r>
                      <a:r>
                        <a:rPr lang="en-US" sz="2000" err="1">
                          <a:solidFill>
                            <a:schemeClr val="tx1">
                              <a:lumMod val="50000"/>
                            </a:schemeClr>
                          </a:solidFill>
                          <a:cs typeface="Calibri"/>
                        </a:rPr>
                        <a:t>Feher</a:t>
                      </a:r>
                      <a:endParaRPr lang="en-US" sz="2000">
                        <a:solidFill>
                          <a:schemeClr val="tx1">
                            <a:lumMod val="50000"/>
                          </a:schemeClr>
                        </a:solidFill>
                      </a:endParaRPr>
                    </a:p>
                  </a:txBody>
                  <a:tcPr/>
                </a:tc>
                <a:extLst>
                  <a:ext uri="{0D108BD9-81ED-4DB2-BD59-A6C34878D82A}">
                    <a16:rowId xmlns:a16="http://schemas.microsoft.com/office/drawing/2014/main" val="3902546695"/>
                  </a:ext>
                </a:extLst>
              </a:tr>
              <a:tr h="465667">
                <a:tc>
                  <a:txBody>
                    <a:bodyPr/>
                    <a:lstStyle/>
                    <a:p>
                      <a:pPr>
                        <a:spcBef>
                          <a:spcPts val="200"/>
                        </a:spcBef>
                        <a:spcAft>
                          <a:spcPts val="200"/>
                        </a:spcAft>
                      </a:pPr>
                      <a:r>
                        <a:rPr lang="en-US" sz="2000" b="0">
                          <a:solidFill>
                            <a:schemeClr val="tx1">
                              <a:lumMod val="50000"/>
                            </a:schemeClr>
                          </a:solidFill>
                          <a:cs typeface="Calibri"/>
                        </a:rPr>
                        <a:t>Pedestrian Advisory Board</a:t>
                      </a:r>
                      <a:endParaRPr lang="en-US" sz="2000" b="0">
                        <a:solidFill>
                          <a:schemeClr val="tx1">
                            <a:lumMod val="50000"/>
                          </a:schemeClr>
                        </a:solidFill>
                      </a:endParaRPr>
                    </a:p>
                  </a:txBody>
                  <a:tcPr/>
                </a:tc>
                <a:tc>
                  <a:txBody>
                    <a:bodyPr/>
                    <a:lstStyle/>
                    <a:p>
                      <a:pPr>
                        <a:spcBef>
                          <a:spcPts val="200"/>
                        </a:spcBef>
                        <a:spcAft>
                          <a:spcPts val="200"/>
                        </a:spcAft>
                      </a:pPr>
                      <a:r>
                        <a:rPr lang="en-US" sz="2000">
                          <a:solidFill>
                            <a:schemeClr val="tx1">
                              <a:lumMod val="50000"/>
                            </a:schemeClr>
                          </a:solidFill>
                          <a:cs typeface="Calibri"/>
                        </a:rPr>
                        <a:t>David Seater and </a:t>
                      </a:r>
                      <a:r>
                        <a:rPr lang="en-US" sz="2000">
                          <a:solidFill>
                            <a:schemeClr val="tx1">
                              <a:lumMod val="50000"/>
                            </a:schemeClr>
                          </a:solidFill>
                          <a:ea typeface="+mn-lt"/>
                          <a:cs typeface="+mn-lt"/>
                        </a:rPr>
                        <a:t>Anna </a:t>
                      </a:r>
                      <a:r>
                        <a:rPr lang="en-US" sz="2000" err="1">
                          <a:solidFill>
                            <a:schemeClr val="tx1">
                              <a:lumMod val="50000"/>
                            </a:schemeClr>
                          </a:solidFill>
                          <a:ea typeface="+mn-lt"/>
                          <a:cs typeface="+mn-lt"/>
                        </a:rPr>
                        <a:t>Zivarts</a:t>
                      </a:r>
                      <a:r>
                        <a:rPr lang="en-US" sz="2000">
                          <a:solidFill>
                            <a:schemeClr val="tx1">
                              <a:lumMod val="50000"/>
                            </a:schemeClr>
                          </a:solidFill>
                          <a:ea typeface="+mn-lt"/>
                          <a:cs typeface="+mn-lt"/>
                        </a:rPr>
                        <a:t> </a:t>
                      </a:r>
                      <a:endParaRPr lang="en-US" sz="2000">
                        <a:solidFill>
                          <a:schemeClr val="tx1">
                            <a:lumMod val="50000"/>
                          </a:schemeClr>
                        </a:solidFill>
                      </a:endParaRPr>
                    </a:p>
                  </a:txBody>
                  <a:tcPr/>
                </a:tc>
                <a:extLst>
                  <a:ext uri="{0D108BD9-81ED-4DB2-BD59-A6C34878D82A}">
                    <a16:rowId xmlns:a16="http://schemas.microsoft.com/office/drawing/2014/main" val="309380913"/>
                  </a:ext>
                </a:extLst>
              </a:tr>
              <a:tr h="435187">
                <a:tc>
                  <a:txBody>
                    <a:bodyPr/>
                    <a:lstStyle/>
                    <a:p>
                      <a:pPr>
                        <a:spcBef>
                          <a:spcPts val="200"/>
                        </a:spcBef>
                        <a:spcAft>
                          <a:spcPts val="200"/>
                        </a:spcAft>
                      </a:pPr>
                      <a:r>
                        <a:rPr lang="en-US" sz="2000" b="0">
                          <a:solidFill>
                            <a:schemeClr val="tx1">
                              <a:lumMod val="50000"/>
                            </a:schemeClr>
                          </a:solidFill>
                          <a:cs typeface="Calibri"/>
                        </a:rPr>
                        <a:t>Planning Commission</a:t>
                      </a:r>
                      <a:endParaRPr lang="en-US" sz="2000" b="0">
                        <a:solidFill>
                          <a:schemeClr val="tx1">
                            <a:lumMod val="50000"/>
                          </a:schemeClr>
                        </a:solidFill>
                      </a:endParaRPr>
                    </a:p>
                  </a:txBody>
                  <a:tcPr/>
                </a:tc>
                <a:tc>
                  <a:txBody>
                    <a:bodyPr/>
                    <a:lstStyle/>
                    <a:p>
                      <a:pPr marL="0" marR="0" lvl="0" indent="0" algn="l" defTabSz="685800" rtl="0" eaLnBrk="1" fontAlgn="auto" latinLnBrk="0" hangingPunct="1">
                        <a:lnSpc>
                          <a:spcPct val="100000"/>
                        </a:lnSpc>
                        <a:spcBef>
                          <a:spcPts val="200"/>
                        </a:spcBef>
                        <a:spcAft>
                          <a:spcPts val="200"/>
                        </a:spcAft>
                        <a:buClrTx/>
                        <a:buSzTx/>
                        <a:buFontTx/>
                        <a:buNone/>
                        <a:tabLst/>
                        <a:defRPr/>
                      </a:pPr>
                      <a:r>
                        <a:rPr lang="en-US" sz="2000">
                          <a:solidFill>
                            <a:schemeClr val="tx1">
                              <a:lumMod val="50000"/>
                            </a:schemeClr>
                          </a:solidFill>
                          <a:ea typeface="+mn-lt"/>
                          <a:cs typeface="+mn-lt"/>
                        </a:rPr>
                        <a:t>David Goldberg and </a:t>
                      </a:r>
                      <a:r>
                        <a:rPr lang="en-US" sz="2000">
                          <a:solidFill>
                            <a:schemeClr val="tx1">
                              <a:lumMod val="50000"/>
                            </a:schemeClr>
                          </a:solidFill>
                          <a:cs typeface="Calibri"/>
                        </a:rPr>
                        <a:t>Grace Kim</a:t>
                      </a:r>
                    </a:p>
                  </a:txBody>
                  <a:tcPr/>
                </a:tc>
                <a:extLst>
                  <a:ext uri="{0D108BD9-81ED-4DB2-BD59-A6C34878D82A}">
                    <a16:rowId xmlns:a16="http://schemas.microsoft.com/office/drawing/2014/main" val="277366977"/>
                  </a:ext>
                </a:extLst>
              </a:tr>
              <a:tr h="443654">
                <a:tc>
                  <a:txBody>
                    <a:bodyPr/>
                    <a:lstStyle/>
                    <a:p>
                      <a:pPr>
                        <a:spcBef>
                          <a:spcPts val="200"/>
                        </a:spcBef>
                        <a:spcAft>
                          <a:spcPts val="200"/>
                        </a:spcAft>
                      </a:pPr>
                      <a:r>
                        <a:rPr lang="en-US" sz="2000" b="0">
                          <a:solidFill>
                            <a:schemeClr val="tx1">
                              <a:lumMod val="50000"/>
                            </a:schemeClr>
                          </a:solidFill>
                          <a:cs typeface="Calibri"/>
                        </a:rPr>
                        <a:t>Transit Advisory Board</a:t>
                      </a:r>
                      <a:endParaRPr lang="en-US" sz="2000" b="0">
                        <a:solidFill>
                          <a:schemeClr val="tx1">
                            <a:lumMod val="50000"/>
                          </a:schemeClr>
                        </a:solidFill>
                      </a:endParaRPr>
                    </a:p>
                  </a:txBody>
                  <a:tcPr/>
                </a:tc>
                <a:tc>
                  <a:txBody>
                    <a:bodyPr/>
                    <a:lstStyle/>
                    <a:p>
                      <a:pPr>
                        <a:spcBef>
                          <a:spcPts val="200"/>
                        </a:spcBef>
                        <a:spcAft>
                          <a:spcPts val="200"/>
                        </a:spcAft>
                      </a:pPr>
                      <a:r>
                        <a:rPr lang="en-US" sz="2000">
                          <a:solidFill>
                            <a:schemeClr val="tx1">
                              <a:lumMod val="50000"/>
                            </a:schemeClr>
                          </a:solidFill>
                          <a:cs typeface="Calibri"/>
                        </a:rPr>
                        <a:t>Erin Tighe and Bryce Kolton</a:t>
                      </a:r>
                      <a:endParaRPr lang="en-US" sz="2000">
                        <a:solidFill>
                          <a:schemeClr val="tx1">
                            <a:lumMod val="50000"/>
                          </a:schemeClr>
                        </a:solidFill>
                      </a:endParaRPr>
                    </a:p>
                  </a:txBody>
                  <a:tcPr/>
                </a:tc>
                <a:extLst>
                  <a:ext uri="{0D108BD9-81ED-4DB2-BD59-A6C34878D82A}">
                    <a16:rowId xmlns:a16="http://schemas.microsoft.com/office/drawing/2014/main" val="4271026072"/>
                  </a:ext>
                </a:extLst>
              </a:tr>
              <a:tr h="370840">
                <a:tc>
                  <a:txBody>
                    <a:bodyPr/>
                    <a:lstStyle/>
                    <a:p>
                      <a:pPr>
                        <a:spcBef>
                          <a:spcPts val="200"/>
                        </a:spcBef>
                        <a:spcAft>
                          <a:spcPts val="200"/>
                        </a:spcAft>
                      </a:pPr>
                      <a:r>
                        <a:rPr lang="en-US" sz="2000" b="0" dirty="0">
                          <a:solidFill>
                            <a:schemeClr val="tx1">
                              <a:lumMod val="50000"/>
                            </a:schemeClr>
                          </a:solidFill>
                          <a:cs typeface="Calibri"/>
                        </a:rPr>
                        <a:t>Transportation Equity Workgroup</a:t>
                      </a:r>
                      <a:endParaRPr lang="en-US" sz="2000" b="0" dirty="0">
                        <a:solidFill>
                          <a:schemeClr val="tx1">
                            <a:lumMod val="50000"/>
                          </a:schemeClr>
                        </a:solidFill>
                      </a:endParaRPr>
                    </a:p>
                  </a:txBody>
                  <a:tcPr/>
                </a:tc>
                <a:tc>
                  <a:txBody>
                    <a:bodyPr/>
                    <a:lstStyle/>
                    <a:p>
                      <a:pPr>
                        <a:spcBef>
                          <a:spcPts val="200"/>
                        </a:spcBef>
                        <a:spcAft>
                          <a:spcPts val="200"/>
                        </a:spcAft>
                      </a:pPr>
                      <a:r>
                        <a:rPr lang="en-US" sz="2000" dirty="0">
                          <a:solidFill>
                            <a:schemeClr val="tx1">
                              <a:lumMod val="50000"/>
                            </a:schemeClr>
                          </a:solidFill>
                          <a:cs typeface="Calibri"/>
                        </a:rPr>
                        <a:t>Kiana Parker and </a:t>
                      </a:r>
                      <a:r>
                        <a:rPr lang="en-US" sz="2000" dirty="0" err="1">
                          <a:solidFill>
                            <a:schemeClr val="tx1">
                              <a:lumMod val="50000"/>
                            </a:schemeClr>
                          </a:solidFill>
                          <a:cs typeface="Calibri"/>
                        </a:rPr>
                        <a:t>Yordanos</a:t>
                      </a:r>
                      <a:r>
                        <a:rPr lang="en-US" sz="2000" dirty="0">
                          <a:solidFill>
                            <a:schemeClr val="tx1">
                              <a:lumMod val="50000"/>
                            </a:schemeClr>
                          </a:solidFill>
                          <a:cs typeface="Calibri"/>
                        </a:rPr>
                        <a:t> </a:t>
                      </a:r>
                      <a:r>
                        <a:rPr lang="en-US" sz="2000" dirty="0" err="1">
                          <a:solidFill>
                            <a:schemeClr val="tx1">
                              <a:lumMod val="50000"/>
                            </a:schemeClr>
                          </a:solidFill>
                          <a:cs typeface="Calibri"/>
                        </a:rPr>
                        <a:t>Teferi</a:t>
                      </a:r>
                      <a:endParaRPr lang="en-US" sz="2000" dirty="0">
                        <a:solidFill>
                          <a:schemeClr val="tx1">
                            <a:lumMod val="50000"/>
                          </a:schemeClr>
                        </a:solidFill>
                      </a:endParaRPr>
                    </a:p>
                  </a:txBody>
                  <a:tcPr/>
                </a:tc>
                <a:extLst>
                  <a:ext uri="{0D108BD9-81ED-4DB2-BD59-A6C34878D82A}">
                    <a16:rowId xmlns:a16="http://schemas.microsoft.com/office/drawing/2014/main" val="401032976"/>
                  </a:ext>
                </a:extLst>
              </a:tr>
            </a:tbl>
          </a:graphicData>
        </a:graphic>
      </p:graphicFrame>
    </p:spTree>
    <p:extLst>
      <p:ext uri="{BB962C8B-B14F-4D97-AF65-F5344CB8AC3E}">
        <p14:creationId xmlns:p14="http://schemas.microsoft.com/office/powerpoint/2010/main" val="62210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A52AB6-43FB-45C7-A42E-51C1344BC4DC}"/>
              </a:ext>
              <a:ext uri="{C183D7F6-B498-43B3-948B-1728B52AA6E4}">
                <adec:decorative xmlns:adec="http://schemas.microsoft.com/office/drawing/2017/decorative" val="1"/>
              </a:ext>
            </a:extLst>
          </p:cNvPr>
          <p:cNvPicPr>
            <a:picLocks noChangeAspect="1"/>
          </p:cNvPicPr>
          <p:nvPr/>
        </p:nvPicPr>
        <p:blipFill rotWithShape="1">
          <a:blip r:embed="rId2" cstate="hqprint">
            <a:alphaModFix amt="35000"/>
            <a:extLst>
              <a:ext uri="{28A0092B-C50C-407E-A947-70E740481C1C}">
                <a14:useLocalDpi xmlns:a14="http://schemas.microsoft.com/office/drawing/2010/main"/>
              </a:ext>
            </a:extLst>
          </a:blip>
          <a:srcRect/>
          <a:stretch/>
        </p:blipFill>
        <p:spPr>
          <a:xfrm>
            <a:off x="1" y="0"/>
            <a:ext cx="12191999" cy="6056555"/>
          </a:xfrm>
          <a:prstGeom prst="rect">
            <a:avLst/>
          </a:prstGeom>
        </p:spPr>
      </p:pic>
      <p:sp>
        <p:nvSpPr>
          <p:cNvPr id="2" name="Title 1">
            <a:extLst>
              <a:ext uri="{FF2B5EF4-FFF2-40B4-BE49-F238E27FC236}">
                <a16:creationId xmlns:a16="http://schemas.microsoft.com/office/drawing/2014/main" id="{3868DF9A-2486-4208-A8D1-DA18E8EF438C}"/>
              </a:ext>
            </a:extLst>
          </p:cNvPr>
          <p:cNvSpPr>
            <a:spLocks noGrp="1"/>
          </p:cNvSpPr>
          <p:nvPr>
            <p:ph type="title"/>
          </p:nvPr>
        </p:nvSpPr>
        <p:spPr/>
        <p:txBody>
          <a:bodyPr/>
          <a:lstStyle/>
          <a:p>
            <a:r>
              <a:rPr lang="en-US">
                <a:ea typeface="Ebrima"/>
                <a:cs typeface="Ebrima"/>
              </a:rPr>
              <a:t>Recap: Introduction to Signal Operations</a:t>
            </a:r>
            <a:endParaRPr lang="en-US"/>
          </a:p>
        </p:txBody>
      </p:sp>
      <p:sp>
        <p:nvSpPr>
          <p:cNvPr id="7" name="Title 1">
            <a:extLst>
              <a:ext uri="{FF2B5EF4-FFF2-40B4-BE49-F238E27FC236}">
                <a16:creationId xmlns:a16="http://schemas.microsoft.com/office/drawing/2014/main" id="{7860ECA4-CE66-4CD9-91B2-ECA1465D2C33}"/>
              </a:ext>
            </a:extLst>
          </p:cNvPr>
          <p:cNvSpPr txBox="1">
            <a:spLocks/>
          </p:cNvSpPr>
          <p:nvPr/>
        </p:nvSpPr>
        <p:spPr>
          <a:xfrm>
            <a:off x="1524000" y="1122362"/>
            <a:ext cx="9144000" cy="284721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6000" b="1">
              <a:latin typeface="Ebrima"/>
              <a:ea typeface="Ebrima"/>
              <a:cs typeface="Ebrima"/>
            </a:endParaRPr>
          </a:p>
        </p:txBody>
      </p:sp>
      <p:sp>
        <p:nvSpPr>
          <p:cNvPr id="6" name="Text Placeholder 4">
            <a:extLst>
              <a:ext uri="{FF2B5EF4-FFF2-40B4-BE49-F238E27FC236}">
                <a16:creationId xmlns:a16="http://schemas.microsoft.com/office/drawing/2014/main" id="{EC16E90E-A586-554C-ACCB-39BF6126F816}"/>
              </a:ext>
            </a:extLst>
          </p:cNvPr>
          <p:cNvSpPr>
            <a:spLocks noGrp="1"/>
          </p:cNvSpPr>
          <p:nvPr>
            <p:ph type="body" idx="1"/>
          </p:nvPr>
        </p:nvSpPr>
        <p:spPr>
          <a:xfrm>
            <a:off x="831851" y="4589464"/>
            <a:ext cx="10515600" cy="1332860"/>
          </a:xfrm>
        </p:spPr>
        <p:txBody>
          <a:bodyPr vert="horz" lIns="91440" tIns="45720" rIns="91440" bIns="45720" rtlCol="0" anchor="t">
            <a:normAutofit/>
          </a:bodyPr>
          <a:lstStyle/>
          <a:p>
            <a:r>
              <a:rPr lang="en-US" dirty="0"/>
              <a:t>Regulating the flow of people and goods in one of the nation's fastest growing cities</a:t>
            </a:r>
          </a:p>
        </p:txBody>
      </p:sp>
    </p:spTree>
    <p:extLst>
      <p:ext uri="{BB962C8B-B14F-4D97-AF65-F5344CB8AC3E}">
        <p14:creationId xmlns:p14="http://schemas.microsoft.com/office/powerpoint/2010/main" val="2168267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A597B-E268-44F8-BAF1-CE3241FC0CE4}"/>
              </a:ext>
            </a:extLst>
          </p:cNvPr>
          <p:cNvSpPr>
            <a:spLocks noGrp="1"/>
          </p:cNvSpPr>
          <p:nvPr>
            <p:ph type="title"/>
          </p:nvPr>
        </p:nvSpPr>
        <p:spPr/>
        <p:txBody>
          <a:bodyPr>
            <a:normAutofit/>
          </a:bodyPr>
          <a:lstStyle/>
          <a:p>
            <a:r>
              <a:rPr lang="en-US" dirty="0"/>
              <a:t>Recap: </a:t>
            </a:r>
            <a:r>
              <a:rPr lang="en-US" dirty="0">
                <a:ea typeface="Ebrima"/>
                <a:cs typeface="Ebrima"/>
              </a:rPr>
              <a:t>types of signal operations</a:t>
            </a:r>
          </a:p>
        </p:txBody>
      </p:sp>
      <p:sp>
        <p:nvSpPr>
          <p:cNvPr id="7" name="Content Placeholder 4">
            <a:extLst>
              <a:ext uri="{FF2B5EF4-FFF2-40B4-BE49-F238E27FC236}">
                <a16:creationId xmlns:a16="http://schemas.microsoft.com/office/drawing/2014/main" id="{E517AC8D-D59E-4048-A5D3-FDAF1B1BE3BA}"/>
              </a:ext>
            </a:extLst>
          </p:cNvPr>
          <p:cNvSpPr>
            <a:spLocks noGrp="1"/>
          </p:cNvSpPr>
          <p:nvPr>
            <p:ph idx="1"/>
          </p:nvPr>
        </p:nvSpPr>
        <p:spPr>
          <a:xfrm>
            <a:off x="838200" y="1547295"/>
            <a:ext cx="5257800" cy="4427049"/>
          </a:xfrm>
        </p:spPr>
        <p:txBody>
          <a:bodyPr vert="horz" lIns="91440" tIns="45720" rIns="91440" bIns="45720" rtlCol="0" anchor="t">
            <a:normAutofit/>
          </a:bodyPr>
          <a:lstStyle/>
          <a:p>
            <a:pPr marL="0" indent="0">
              <a:buNone/>
            </a:pPr>
            <a:r>
              <a:rPr lang="en-US" b="1" dirty="0">
                <a:latin typeface="Calibri" panose="020F0502020204030204" pitchFamily="34" charset="0"/>
                <a:ea typeface="Ebrima"/>
                <a:cs typeface="Calibri" panose="020F0502020204030204" pitchFamily="34" charset="0"/>
              </a:rPr>
              <a:t>Adaptive</a:t>
            </a:r>
          </a:p>
          <a:p>
            <a:pPr marL="0" indent="0">
              <a:buNone/>
            </a:pPr>
            <a:r>
              <a:rPr lang="en-US" dirty="0">
                <a:latin typeface="Calibri" panose="020F0502020204030204" pitchFamily="34" charset="0"/>
                <a:ea typeface="Ebrima" panose="02000000000000000000" pitchFamily="2" charset="0"/>
                <a:cs typeface="Calibri" panose="020F0502020204030204" pitchFamily="34" charset="0"/>
              </a:rPr>
              <a:t>Signals respond in real time to detected changes in traffic conditions.</a:t>
            </a:r>
          </a:p>
          <a:p>
            <a:pPr marL="0" indent="0">
              <a:buNone/>
            </a:pPr>
            <a:endParaRPr lang="en-US" dirty="0">
              <a:latin typeface="Calibri" panose="020F0502020204030204" pitchFamily="34" charset="0"/>
              <a:ea typeface="Ebrima" panose="02000000000000000000" pitchFamily="2" charset="0"/>
              <a:cs typeface="Calibri" panose="020F0502020204030204" pitchFamily="34" charset="0"/>
            </a:endParaRPr>
          </a:p>
          <a:p>
            <a:pPr marL="0" indent="0">
              <a:buNone/>
            </a:pPr>
            <a:r>
              <a:rPr lang="en-US" b="1" dirty="0">
                <a:latin typeface="Calibri" panose="020F0502020204030204" pitchFamily="34" charset="0"/>
                <a:ea typeface="Ebrima" panose="02000000000000000000" pitchFamily="2" charset="0"/>
                <a:cs typeface="Calibri" panose="020F0502020204030204" pitchFamily="34" charset="0"/>
              </a:rPr>
              <a:t>Coordinated</a:t>
            </a:r>
          </a:p>
          <a:p>
            <a:pPr marL="0" indent="0">
              <a:buNone/>
            </a:pPr>
            <a:r>
              <a:rPr lang="en-US" dirty="0">
                <a:latin typeface="Calibri" panose="020F0502020204030204" pitchFamily="34" charset="0"/>
                <a:ea typeface="Ebrima" panose="02000000000000000000" pitchFamily="2" charset="0"/>
                <a:cs typeface="Calibri" panose="020F0502020204030204" pitchFamily="34" charset="0"/>
              </a:rPr>
              <a:t>Signals are timed with respect to other signals in a corridor or network. </a:t>
            </a:r>
          </a:p>
          <a:p>
            <a:pPr marL="0" indent="0">
              <a:buNone/>
            </a:pPr>
            <a:endParaRPr lang="en-US" dirty="0">
              <a:latin typeface="Calibri" panose="020F0502020204030204" pitchFamily="34" charset="0"/>
              <a:ea typeface="Ebrima" panose="02000000000000000000" pitchFamily="2" charset="0"/>
              <a:cs typeface="Calibri" panose="020F0502020204030204" pitchFamily="34" charset="0"/>
            </a:endParaRPr>
          </a:p>
          <a:p>
            <a:pPr marL="0" indent="0">
              <a:buNone/>
            </a:pPr>
            <a:r>
              <a:rPr lang="en-US" b="1" dirty="0">
                <a:latin typeface="Calibri" panose="020F0502020204030204" pitchFamily="34" charset="0"/>
                <a:ea typeface="Ebrima" panose="02000000000000000000" pitchFamily="2" charset="0"/>
                <a:cs typeface="Calibri" panose="020F0502020204030204" pitchFamily="34" charset="0"/>
              </a:rPr>
              <a:t>Isolated</a:t>
            </a:r>
          </a:p>
          <a:p>
            <a:pPr marL="0" indent="0">
              <a:buNone/>
            </a:pPr>
            <a:r>
              <a:rPr lang="en-US" dirty="0">
                <a:latin typeface="Calibri" panose="020F0502020204030204" pitchFamily="34" charset="0"/>
                <a:ea typeface="Ebrima" panose="02000000000000000000" pitchFamily="2" charset="0"/>
                <a:cs typeface="Calibri" panose="020F0502020204030204" pitchFamily="34" charset="0"/>
              </a:rPr>
              <a:t>Signals operate alone and do not consider other intersections.</a:t>
            </a:r>
          </a:p>
          <a:p>
            <a:pPr marL="0" indent="0">
              <a:buNone/>
            </a:pPr>
            <a:endParaRPr lang="en-US" dirty="0">
              <a:latin typeface="Ebrima" panose="02000000000000000000" pitchFamily="2" charset="0"/>
              <a:ea typeface="Ebrima" panose="02000000000000000000" pitchFamily="2" charset="0"/>
              <a:cs typeface="Ebrima" panose="02000000000000000000" pitchFamily="2" charset="0"/>
            </a:endParaRPr>
          </a:p>
        </p:txBody>
      </p:sp>
      <p:pic>
        <p:nvPicPr>
          <p:cNvPr id="5" name="Picture 2" descr="An example image of an adaptive signal system, which shows the street grid and adaptive traffic signals along Mercer St in Seattle.">
            <a:extLst>
              <a:ext uri="{FF2B5EF4-FFF2-40B4-BE49-F238E27FC236}">
                <a16:creationId xmlns:a16="http://schemas.microsoft.com/office/drawing/2014/main" id="{3C294FAA-1527-CE46-918D-9AAB05C100C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581833" y="1662250"/>
            <a:ext cx="5257800" cy="4197138"/>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395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45379-6C70-4FBE-96B0-718202168C7F}"/>
              </a:ext>
            </a:extLst>
          </p:cNvPr>
          <p:cNvSpPr>
            <a:spLocks noGrp="1"/>
          </p:cNvSpPr>
          <p:nvPr>
            <p:ph type="title"/>
          </p:nvPr>
        </p:nvSpPr>
        <p:spPr>
          <a:xfrm>
            <a:off x="838200" y="365126"/>
            <a:ext cx="10515600" cy="1245466"/>
          </a:xfrm>
        </p:spPr>
        <p:txBody>
          <a:bodyPr>
            <a:normAutofit/>
          </a:bodyPr>
          <a:lstStyle/>
          <a:p>
            <a:r>
              <a:rPr lang="en-US" dirty="0"/>
              <a:t>Recap: signals introduction</a:t>
            </a:r>
          </a:p>
        </p:txBody>
      </p:sp>
      <p:graphicFrame>
        <p:nvGraphicFramePr>
          <p:cNvPr id="7" name="Diagram 6">
            <a:extLst>
              <a:ext uri="{FF2B5EF4-FFF2-40B4-BE49-F238E27FC236}">
                <a16:creationId xmlns:a16="http://schemas.microsoft.com/office/drawing/2014/main" id="{CC933C1A-27D8-41B8-AEFA-47C5F7CB5E53}"/>
              </a:ext>
            </a:extLst>
          </p:cNvPr>
          <p:cNvGraphicFramePr/>
          <p:nvPr>
            <p:extLst>
              <p:ext uri="{D42A27DB-BD31-4B8C-83A1-F6EECF244321}">
                <p14:modId xmlns:p14="http://schemas.microsoft.com/office/powerpoint/2010/main" val="4245990712"/>
              </p:ext>
            </p:extLst>
          </p:nvPr>
        </p:nvGraphicFramePr>
        <p:xfrm>
          <a:off x="838200" y="1610592"/>
          <a:ext cx="4810938" cy="4038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C20E8702-93D7-45C9-A107-97301A158820}"/>
              </a:ext>
            </a:extLst>
          </p:cNvPr>
          <p:cNvGraphicFramePr/>
          <p:nvPr>
            <p:extLst>
              <p:ext uri="{D42A27DB-BD31-4B8C-83A1-F6EECF244321}">
                <p14:modId xmlns:p14="http://schemas.microsoft.com/office/powerpoint/2010/main" val="3565420575"/>
              </p:ext>
            </p:extLst>
          </p:nvPr>
        </p:nvGraphicFramePr>
        <p:xfrm>
          <a:off x="6969724" y="1409816"/>
          <a:ext cx="4384076" cy="40383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50176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DE7E378-2862-4C41-940B-AC529E5D5A76}"/>
              </a:ext>
            </a:extLst>
          </p:cNvPr>
          <p:cNvGraphicFramePr>
            <a:graphicFrameLocks noGrp="1"/>
          </p:cNvGraphicFramePr>
          <p:nvPr>
            <p:extLst>
              <p:ext uri="{D42A27DB-BD31-4B8C-83A1-F6EECF244321}">
                <p14:modId xmlns:p14="http://schemas.microsoft.com/office/powerpoint/2010/main" val="2321432684"/>
              </p:ext>
            </p:extLst>
          </p:nvPr>
        </p:nvGraphicFramePr>
        <p:xfrm>
          <a:off x="582354" y="1115915"/>
          <a:ext cx="11027292" cy="4626169"/>
        </p:xfrm>
        <a:graphic>
          <a:graphicData uri="http://schemas.openxmlformats.org/drawingml/2006/table">
            <a:tbl>
              <a:tblPr firstRow="1" firstCol="1" bandRow="1">
                <a:tableStyleId>{073A0DAA-6AF3-43AB-8588-CEC1D06C72B9}</a:tableStyleId>
              </a:tblPr>
              <a:tblGrid>
                <a:gridCol w="1893704">
                  <a:extLst>
                    <a:ext uri="{9D8B030D-6E8A-4147-A177-3AD203B41FA5}">
                      <a16:colId xmlns:a16="http://schemas.microsoft.com/office/drawing/2014/main" val="2239792520"/>
                    </a:ext>
                  </a:extLst>
                </a:gridCol>
                <a:gridCol w="2283397">
                  <a:extLst>
                    <a:ext uri="{9D8B030D-6E8A-4147-A177-3AD203B41FA5}">
                      <a16:colId xmlns:a16="http://schemas.microsoft.com/office/drawing/2014/main" val="1811209409"/>
                    </a:ext>
                  </a:extLst>
                </a:gridCol>
                <a:gridCol w="2283397">
                  <a:extLst>
                    <a:ext uri="{9D8B030D-6E8A-4147-A177-3AD203B41FA5}">
                      <a16:colId xmlns:a16="http://schemas.microsoft.com/office/drawing/2014/main" val="344807591"/>
                    </a:ext>
                  </a:extLst>
                </a:gridCol>
                <a:gridCol w="2283397">
                  <a:extLst>
                    <a:ext uri="{9D8B030D-6E8A-4147-A177-3AD203B41FA5}">
                      <a16:colId xmlns:a16="http://schemas.microsoft.com/office/drawing/2014/main" val="3289402115"/>
                    </a:ext>
                  </a:extLst>
                </a:gridCol>
                <a:gridCol w="2283397">
                  <a:extLst>
                    <a:ext uri="{9D8B030D-6E8A-4147-A177-3AD203B41FA5}">
                      <a16:colId xmlns:a16="http://schemas.microsoft.com/office/drawing/2014/main" val="1682101103"/>
                    </a:ext>
                  </a:extLst>
                </a:gridCol>
              </a:tblGrid>
              <a:tr h="1008488">
                <a:tc>
                  <a:txBody>
                    <a:bodyPr/>
                    <a:lstStyle/>
                    <a:p>
                      <a:pPr marL="0" marR="0">
                        <a:lnSpc>
                          <a:spcPct val="115000"/>
                        </a:lnSpc>
                        <a:spcBef>
                          <a:spcPts val="0"/>
                        </a:spcBef>
                        <a:spcAft>
                          <a:spcPts val="0"/>
                        </a:spcAft>
                      </a:pPr>
                      <a:r>
                        <a:rPr lang="en-US" sz="1800" dirty="0">
                          <a:effectLst/>
                        </a:rPr>
                        <a:t>Operational Changes</a:t>
                      </a:r>
                    </a:p>
                  </a:txBody>
                  <a:tcPr marL="68580" marR="68580" marT="0" marB="0" anchor="ctr"/>
                </a:tc>
                <a:tc>
                  <a:txBody>
                    <a:bodyPr/>
                    <a:lstStyle/>
                    <a:p>
                      <a:pPr marL="0" marR="0" algn="ctr">
                        <a:lnSpc>
                          <a:spcPct val="115000"/>
                        </a:lnSpc>
                        <a:spcBef>
                          <a:spcPts val="0"/>
                        </a:spcBef>
                        <a:spcAft>
                          <a:spcPts val="0"/>
                        </a:spcAft>
                      </a:pPr>
                      <a:r>
                        <a:rPr lang="en-US" sz="1800" dirty="0">
                          <a:effectLst/>
                        </a:rPr>
                        <a:t>Adding Phases</a:t>
                      </a:r>
                      <a:endParaRPr lang="en-US" sz="1800" dirty="0">
                        <a:solidFill>
                          <a:srgbClr val="000000"/>
                        </a:solidFill>
                        <a:effectLst/>
                        <a:latin typeface="Calibri"/>
                        <a:ea typeface="Calibri" panose="020F0502020204030204" pitchFamily="34" charset="0"/>
                        <a:cs typeface="Arial"/>
                      </a:endParaRPr>
                    </a:p>
                  </a:txBody>
                  <a:tcPr marL="68580" marR="68580" marT="0" marB="0" anchor="ctr"/>
                </a:tc>
                <a:tc>
                  <a:txBody>
                    <a:bodyPr/>
                    <a:lstStyle/>
                    <a:p>
                      <a:pPr marL="0" marR="0" lvl="0" algn="ctr">
                        <a:lnSpc>
                          <a:spcPct val="114999"/>
                        </a:lnSpc>
                        <a:spcBef>
                          <a:spcPts val="0"/>
                        </a:spcBef>
                        <a:spcAft>
                          <a:spcPts val="0"/>
                        </a:spcAft>
                        <a:buNone/>
                      </a:pPr>
                      <a:r>
                        <a:rPr lang="en-US" sz="1800">
                          <a:effectLst/>
                        </a:rPr>
                        <a:t>Increasing pedestrian crossing time</a:t>
                      </a:r>
                    </a:p>
                  </a:txBody>
                  <a:tcPr marL="68580" marR="68580" marT="0" marB="0" anchor="ctr"/>
                </a:tc>
                <a:tc>
                  <a:txBody>
                    <a:bodyPr/>
                    <a:lstStyle/>
                    <a:p>
                      <a:pPr marL="0" lvl="0" algn="ctr">
                        <a:lnSpc>
                          <a:spcPct val="114999"/>
                        </a:lnSpc>
                        <a:spcBef>
                          <a:spcPts val="0"/>
                        </a:spcBef>
                        <a:spcAft>
                          <a:spcPts val="0"/>
                        </a:spcAft>
                        <a:buNone/>
                      </a:pPr>
                      <a:r>
                        <a:rPr lang="en-US" sz="1800">
                          <a:effectLst/>
                        </a:rPr>
                        <a:t>Adding  pedestrian recall</a:t>
                      </a:r>
                    </a:p>
                  </a:txBody>
                  <a:tcPr marL="68580" marR="68580" marT="0" marB="0" anchor="ctr"/>
                </a:tc>
                <a:tc>
                  <a:txBody>
                    <a:bodyPr/>
                    <a:lstStyle/>
                    <a:p>
                      <a:pPr marL="0" lvl="0" algn="ctr">
                        <a:lnSpc>
                          <a:spcPct val="114999"/>
                        </a:lnSpc>
                        <a:spcBef>
                          <a:spcPts val="0"/>
                        </a:spcBef>
                        <a:spcAft>
                          <a:spcPts val="0"/>
                        </a:spcAft>
                        <a:buNone/>
                      </a:pPr>
                      <a:r>
                        <a:rPr lang="en-US" sz="1800" dirty="0">
                          <a:effectLst/>
                        </a:rPr>
                        <a:t>Reducing cycle lengths</a:t>
                      </a:r>
                    </a:p>
                  </a:txBody>
                  <a:tcPr marL="68580" marR="68580" marT="0" marB="0" anchor="ctr"/>
                </a:tc>
                <a:extLst>
                  <a:ext uri="{0D108BD9-81ED-4DB2-BD59-A6C34878D82A}">
                    <a16:rowId xmlns:a16="http://schemas.microsoft.com/office/drawing/2014/main" val="2790815590"/>
                  </a:ext>
                </a:extLst>
              </a:tr>
              <a:tr h="674360">
                <a:tc>
                  <a:txBody>
                    <a:bodyPr/>
                    <a:lstStyle/>
                    <a:p>
                      <a:pPr marL="0" marR="0" lvl="0">
                        <a:lnSpc>
                          <a:spcPct val="114999"/>
                        </a:lnSpc>
                        <a:spcBef>
                          <a:spcPts val="0"/>
                        </a:spcBef>
                        <a:spcAft>
                          <a:spcPts val="0"/>
                        </a:spcAft>
                        <a:buNone/>
                      </a:pPr>
                      <a:r>
                        <a:rPr lang="en-US" sz="1800" dirty="0">
                          <a:effectLst/>
                        </a:rPr>
                        <a:t>Vehicle and transit delay</a:t>
                      </a:r>
                    </a:p>
                  </a:txBody>
                  <a:tcPr marL="68580" marR="68580" marT="0" marB="0" anchor="ctr"/>
                </a:tc>
                <a:tc>
                  <a:txBody>
                    <a:bodyPr/>
                    <a:lstStyle/>
                    <a:p>
                      <a:pPr marL="0" marR="0" lvl="0" indent="0">
                        <a:lnSpc>
                          <a:spcPct val="115000"/>
                        </a:lnSpc>
                        <a:spcBef>
                          <a:spcPts val="0"/>
                        </a:spcBef>
                        <a:spcAft>
                          <a:spcPts val="0"/>
                        </a:spcAft>
                        <a:buNone/>
                      </a:pPr>
                      <a:r>
                        <a:rPr lang="en-US" sz="1800" dirty="0">
                          <a:effectLst/>
                        </a:rPr>
                        <a:t>Increase thru delay Reduce turning delay</a:t>
                      </a:r>
                    </a:p>
                  </a:txBody>
                  <a:tcPr marL="68580" marR="68580" marT="0" marB="0" anchor="ctr"/>
                </a:tc>
                <a:tc>
                  <a:txBody>
                    <a:bodyPr/>
                    <a:lstStyle/>
                    <a:p>
                      <a:pPr marL="0" marR="0" lvl="0" indent="0">
                        <a:lnSpc>
                          <a:spcPct val="114999"/>
                        </a:lnSpc>
                        <a:spcBef>
                          <a:spcPts val="0"/>
                        </a:spcBef>
                        <a:spcAft>
                          <a:spcPts val="0"/>
                        </a:spcAft>
                        <a:buNone/>
                      </a:pPr>
                      <a:r>
                        <a:rPr lang="en-US" sz="1800" dirty="0">
                          <a:effectLst/>
                        </a:rPr>
                        <a:t>Could increase</a:t>
                      </a:r>
                      <a:endParaRPr lang="en-US" sz="1800" dirty="0"/>
                    </a:p>
                  </a:txBody>
                  <a:tcPr marL="68580" marR="68580" marT="0" marB="0" anchor="ctr"/>
                </a:tc>
                <a:tc>
                  <a:txBody>
                    <a:bodyPr/>
                    <a:lstStyle/>
                    <a:p>
                      <a:pPr marL="0" lvl="0" indent="0">
                        <a:lnSpc>
                          <a:spcPct val="114999"/>
                        </a:lnSpc>
                        <a:spcBef>
                          <a:spcPts val="0"/>
                        </a:spcBef>
                        <a:spcAft>
                          <a:spcPts val="0"/>
                        </a:spcAft>
                        <a:buNone/>
                      </a:pPr>
                      <a:r>
                        <a:rPr lang="en-US" sz="1800" dirty="0">
                          <a:effectLst/>
                        </a:rPr>
                        <a:t>Increase</a:t>
                      </a:r>
                    </a:p>
                  </a:txBody>
                  <a:tcPr marL="68580" marR="68580" marT="0" marB="0" anchor="ctr"/>
                </a:tc>
                <a:tc>
                  <a:txBody>
                    <a:bodyPr/>
                    <a:lstStyle/>
                    <a:p>
                      <a:pPr marL="0" lvl="0" indent="0">
                        <a:lnSpc>
                          <a:spcPct val="114999"/>
                        </a:lnSpc>
                        <a:spcBef>
                          <a:spcPts val="0"/>
                        </a:spcBef>
                        <a:spcAft>
                          <a:spcPts val="0"/>
                        </a:spcAft>
                        <a:buNone/>
                      </a:pPr>
                      <a:r>
                        <a:rPr lang="en-US" sz="1800">
                          <a:effectLst/>
                        </a:rPr>
                        <a:t>Increase congestion and queueing</a:t>
                      </a:r>
                    </a:p>
                  </a:txBody>
                  <a:tcPr marL="68580" marR="68580" marT="0" marB="0" anchor="ctr"/>
                </a:tc>
                <a:extLst>
                  <a:ext uri="{0D108BD9-81ED-4DB2-BD59-A6C34878D82A}">
                    <a16:rowId xmlns:a16="http://schemas.microsoft.com/office/drawing/2014/main" val="1874848957"/>
                  </a:ext>
                </a:extLst>
              </a:tr>
              <a:tr h="1008488">
                <a:tc>
                  <a:txBody>
                    <a:bodyPr/>
                    <a:lstStyle/>
                    <a:p>
                      <a:pPr marL="0" lvl="0">
                        <a:lnSpc>
                          <a:spcPct val="114999"/>
                        </a:lnSpc>
                        <a:spcBef>
                          <a:spcPts val="0"/>
                        </a:spcBef>
                        <a:spcAft>
                          <a:spcPts val="0"/>
                        </a:spcAft>
                        <a:buNone/>
                      </a:pPr>
                      <a:r>
                        <a:rPr lang="en-US" sz="1800" dirty="0">
                          <a:effectLst/>
                        </a:rPr>
                        <a:t>Pedestrian &amp; bike delay</a:t>
                      </a:r>
                    </a:p>
                  </a:txBody>
                  <a:tcPr marL="68580" marR="68580" marT="0" marB="0" anchor="ctr"/>
                </a:tc>
                <a:tc>
                  <a:txBody>
                    <a:bodyPr/>
                    <a:lstStyle/>
                    <a:p>
                      <a:pPr marL="0" lvl="0" indent="0">
                        <a:lnSpc>
                          <a:spcPct val="114999"/>
                        </a:lnSpc>
                        <a:spcBef>
                          <a:spcPts val="0"/>
                        </a:spcBef>
                        <a:spcAft>
                          <a:spcPts val="0"/>
                        </a:spcAft>
                        <a:buNone/>
                      </a:pPr>
                      <a:r>
                        <a:rPr lang="en-US" sz="1800">
                          <a:effectLst/>
                        </a:rPr>
                        <a:t>Increased delay</a:t>
                      </a:r>
                    </a:p>
                    <a:p>
                      <a:pPr marL="0" lvl="0" indent="0">
                        <a:lnSpc>
                          <a:spcPct val="114999"/>
                        </a:lnSpc>
                        <a:spcBef>
                          <a:spcPts val="0"/>
                        </a:spcBef>
                        <a:spcAft>
                          <a:spcPts val="0"/>
                        </a:spcAft>
                        <a:buNone/>
                      </a:pPr>
                      <a:endParaRPr lang="en-US" sz="1800">
                        <a:effectLst/>
                      </a:endParaRPr>
                    </a:p>
                  </a:txBody>
                  <a:tcPr marL="68580" marR="68580" marT="0" marB="0" anchor="ctr"/>
                </a:tc>
                <a:tc>
                  <a:txBody>
                    <a:bodyPr/>
                    <a:lstStyle/>
                    <a:p>
                      <a:pPr marL="0" lvl="0" indent="0">
                        <a:lnSpc>
                          <a:spcPct val="114999"/>
                        </a:lnSpc>
                        <a:spcBef>
                          <a:spcPts val="0"/>
                        </a:spcBef>
                        <a:spcAft>
                          <a:spcPts val="0"/>
                        </a:spcAft>
                        <a:buNone/>
                      </a:pPr>
                      <a:r>
                        <a:rPr lang="en-US" sz="1800">
                          <a:effectLst/>
                        </a:rPr>
                        <a:t>Increases as a result of cycle length</a:t>
                      </a:r>
                    </a:p>
                  </a:txBody>
                  <a:tcPr marL="68580" marR="68580" marT="0" marB="0" anchor="ctr"/>
                </a:tc>
                <a:tc>
                  <a:txBody>
                    <a:bodyPr/>
                    <a:lstStyle/>
                    <a:p>
                      <a:pPr marL="0" lvl="0" indent="0">
                        <a:lnSpc>
                          <a:spcPct val="114999"/>
                        </a:lnSpc>
                        <a:spcBef>
                          <a:spcPts val="0"/>
                        </a:spcBef>
                        <a:spcAft>
                          <a:spcPts val="0"/>
                        </a:spcAft>
                        <a:buNone/>
                      </a:pPr>
                      <a:r>
                        <a:rPr lang="en-US" sz="1800" u="none" strike="noStrike" noProof="0" dirty="0">
                          <a:effectLst/>
                        </a:rPr>
                        <a:t>Increase delay on main street. No change on side street</a:t>
                      </a:r>
                      <a:endParaRPr lang="en-US" sz="1800" b="0" i="0" u="none" strike="noStrike" noProof="0" dirty="0">
                        <a:effectLst/>
                        <a:latin typeface="Calibri"/>
                      </a:endParaRPr>
                    </a:p>
                  </a:txBody>
                  <a:tcPr marL="68580" marR="68580" marT="0" marB="0" anchor="ctr"/>
                </a:tc>
                <a:tc>
                  <a:txBody>
                    <a:bodyPr/>
                    <a:lstStyle/>
                    <a:p>
                      <a:pPr marL="0" lvl="0" indent="0">
                        <a:lnSpc>
                          <a:spcPct val="114999"/>
                        </a:lnSpc>
                        <a:spcBef>
                          <a:spcPts val="0"/>
                        </a:spcBef>
                        <a:spcAft>
                          <a:spcPts val="0"/>
                        </a:spcAft>
                        <a:buNone/>
                      </a:pPr>
                      <a:r>
                        <a:rPr lang="en-US" sz="1800" u="none" strike="noStrike" noProof="0" dirty="0">
                          <a:effectLst/>
                        </a:rPr>
                        <a:t>Reduces ped/bike wait times</a:t>
                      </a:r>
                      <a:endParaRPr lang="en-US" sz="1800" b="0" i="0" u="none" strike="noStrike" noProof="0" dirty="0">
                        <a:effectLst/>
                        <a:latin typeface="Calibri"/>
                      </a:endParaRPr>
                    </a:p>
                  </a:txBody>
                  <a:tcPr marL="68580" marR="68580" marT="0" marB="0" anchor="ctr"/>
                </a:tc>
                <a:extLst>
                  <a:ext uri="{0D108BD9-81ED-4DB2-BD59-A6C34878D82A}">
                    <a16:rowId xmlns:a16="http://schemas.microsoft.com/office/drawing/2014/main" val="161179371"/>
                  </a:ext>
                </a:extLst>
              </a:tr>
              <a:tr h="665617">
                <a:tc>
                  <a:txBody>
                    <a:bodyPr/>
                    <a:lstStyle/>
                    <a:p>
                      <a:pPr marL="0" lvl="0">
                        <a:lnSpc>
                          <a:spcPct val="114999"/>
                        </a:lnSpc>
                        <a:spcBef>
                          <a:spcPts val="0"/>
                        </a:spcBef>
                        <a:spcAft>
                          <a:spcPts val="0"/>
                        </a:spcAft>
                        <a:buNone/>
                      </a:pPr>
                      <a:r>
                        <a:rPr lang="en-US" sz="1800" dirty="0">
                          <a:effectLst/>
                        </a:rPr>
                        <a:t>Pedestrian accessibility</a:t>
                      </a:r>
                    </a:p>
                  </a:txBody>
                  <a:tcPr marL="68580" marR="68580" marT="0" marB="0" anchor="ctr"/>
                </a:tc>
                <a:tc>
                  <a:txBody>
                    <a:bodyPr/>
                    <a:lstStyle/>
                    <a:p>
                      <a:pPr marL="0" lvl="0" indent="0">
                        <a:lnSpc>
                          <a:spcPct val="114999"/>
                        </a:lnSpc>
                        <a:spcBef>
                          <a:spcPts val="0"/>
                        </a:spcBef>
                        <a:spcAft>
                          <a:spcPts val="0"/>
                        </a:spcAft>
                        <a:buNone/>
                      </a:pPr>
                      <a:r>
                        <a:rPr lang="en-US" sz="1800">
                          <a:effectLst/>
                        </a:rPr>
                        <a:t>Reduces conflicts</a:t>
                      </a:r>
                    </a:p>
                  </a:txBody>
                  <a:tcPr marL="68580" marR="68580" marT="0" marB="0" anchor="ctr"/>
                </a:tc>
                <a:tc>
                  <a:txBody>
                    <a:bodyPr/>
                    <a:lstStyle/>
                    <a:p>
                      <a:pPr marL="0" lvl="0" indent="0">
                        <a:lnSpc>
                          <a:spcPct val="114999"/>
                        </a:lnSpc>
                        <a:spcBef>
                          <a:spcPts val="0"/>
                        </a:spcBef>
                        <a:spcAft>
                          <a:spcPts val="0"/>
                        </a:spcAft>
                        <a:buNone/>
                      </a:pPr>
                      <a:r>
                        <a:rPr lang="en-US" sz="1800">
                          <a:effectLst/>
                        </a:rPr>
                        <a:t>Improves access</a:t>
                      </a:r>
                    </a:p>
                  </a:txBody>
                  <a:tcPr marL="68580" marR="68580" marT="0" marB="0" anchor="ctr"/>
                </a:tc>
                <a:tc>
                  <a:txBody>
                    <a:bodyPr/>
                    <a:lstStyle/>
                    <a:p>
                      <a:pPr marL="0" lvl="0" indent="0">
                        <a:lnSpc>
                          <a:spcPct val="114999"/>
                        </a:lnSpc>
                        <a:spcBef>
                          <a:spcPts val="0"/>
                        </a:spcBef>
                        <a:spcAft>
                          <a:spcPts val="0"/>
                        </a:spcAft>
                        <a:buNone/>
                      </a:pPr>
                      <a:r>
                        <a:rPr lang="en-US" sz="1800" u="none" strike="noStrike" noProof="0">
                          <a:effectLst/>
                        </a:rPr>
                        <a:t>Improves expectations</a:t>
                      </a:r>
                      <a:endParaRPr lang="en-US" sz="1800" b="0" i="0" u="none" strike="noStrike" noProof="0">
                        <a:effectLst/>
                        <a:latin typeface="Calibri"/>
                      </a:endParaRPr>
                    </a:p>
                  </a:txBody>
                  <a:tcPr marL="68580" marR="68580" marT="0" marB="0" anchor="ctr"/>
                </a:tc>
                <a:tc>
                  <a:txBody>
                    <a:bodyPr/>
                    <a:lstStyle/>
                    <a:p>
                      <a:pPr marL="0" lvl="0" indent="0">
                        <a:lnSpc>
                          <a:spcPct val="114999"/>
                        </a:lnSpc>
                        <a:spcBef>
                          <a:spcPts val="0"/>
                        </a:spcBef>
                        <a:spcAft>
                          <a:spcPts val="0"/>
                        </a:spcAft>
                        <a:buNone/>
                      </a:pPr>
                      <a:r>
                        <a:rPr lang="en-US" sz="1800" u="none" strike="noStrike" noProof="0" dirty="0">
                          <a:effectLst/>
                        </a:rPr>
                        <a:t>Increases access</a:t>
                      </a:r>
                      <a:endParaRPr lang="en-US" sz="1800" b="0" i="0" u="none" strike="noStrike" noProof="0" dirty="0">
                        <a:effectLst/>
                        <a:latin typeface="Calibri"/>
                      </a:endParaRPr>
                    </a:p>
                  </a:txBody>
                  <a:tcPr marL="68580" marR="68580" marT="0" marB="0" anchor="ctr"/>
                </a:tc>
                <a:extLst>
                  <a:ext uri="{0D108BD9-81ED-4DB2-BD59-A6C34878D82A}">
                    <a16:rowId xmlns:a16="http://schemas.microsoft.com/office/drawing/2014/main" val="389582485"/>
                  </a:ext>
                </a:extLst>
              </a:tr>
              <a:tr h="1269216">
                <a:tc>
                  <a:txBody>
                    <a:bodyPr/>
                    <a:lstStyle/>
                    <a:p>
                      <a:pPr marL="0" marR="0" lvl="0">
                        <a:lnSpc>
                          <a:spcPct val="114999"/>
                        </a:lnSpc>
                        <a:spcBef>
                          <a:spcPts val="0"/>
                        </a:spcBef>
                        <a:spcAft>
                          <a:spcPts val="0"/>
                        </a:spcAft>
                        <a:buNone/>
                      </a:pPr>
                      <a:r>
                        <a:rPr lang="en-US" sz="1800" dirty="0">
                          <a:effectLst/>
                        </a:rPr>
                        <a:t>Conflicts</a:t>
                      </a:r>
                      <a:endParaRPr lang="en-US" sz="1800" dirty="0"/>
                    </a:p>
                  </a:txBody>
                  <a:tcPr marL="68580" marR="68580" marT="0" marB="0" anchor="ctr"/>
                </a:tc>
                <a:tc>
                  <a:txBody>
                    <a:bodyPr/>
                    <a:lstStyle/>
                    <a:p>
                      <a:pPr marL="0" marR="0" lvl="0" indent="0">
                        <a:lnSpc>
                          <a:spcPct val="114999"/>
                        </a:lnSpc>
                        <a:spcBef>
                          <a:spcPts val="0"/>
                        </a:spcBef>
                        <a:spcAft>
                          <a:spcPts val="0"/>
                        </a:spcAft>
                        <a:buNone/>
                      </a:pPr>
                      <a:r>
                        <a:rPr lang="en-US" sz="1800" dirty="0">
                          <a:effectLst/>
                        </a:rPr>
                        <a:t>Reduced conflicts between vehicles and pedestrians and bikes</a:t>
                      </a:r>
                    </a:p>
                  </a:txBody>
                  <a:tcPr marL="68580" marR="68580" marT="0" marB="0" anchor="ctr"/>
                </a:tc>
                <a:tc>
                  <a:txBody>
                    <a:bodyPr/>
                    <a:lstStyle/>
                    <a:p>
                      <a:pPr marL="0" marR="0" lvl="0" indent="0">
                        <a:lnSpc>
                          <a:spcPct val="114999"/>
                        </a:lnSpc>
                        <a:spcBef>
                          <a:spcPts val="0"/>
                        </a:spcBef>
                        <a:spcAft>
                          <a:spcPts val="0"/>
                        </a:spcAft>
                        <a:buNone/>
                      </a:pPr>
                      <a:r>
                        <a:rPr lang="en-US" sz="1800" dirty="0">
                          <a:effectLst/>
                        </a:rPr>
                        <a:t>No change</a:t>
                      </a:r>
                      <a:endParaRPr lang="en-US" sz="1800" dirty="0"/>
                    </a:p>
                  </a:txBody>
                  <a:tcPr marL="68580" marR="68580" marT="0" marB="0" anchor="ctr"/>
                </a:tc>
                <a:tc>
                  <a:txBody>
                    <a:bodyPr/>
                    <a:lstStyle/>
                    <a:p>
                      <a:pPr marL="0" lvl="0" indent="0">
                        <a:lnSpc>
                          <a:spcPct val="114999"/>
                        </a:lnSpc>
                        <a:spcBef>
                          <a:spcPts val="0"/>
                        </a:spcBef>
                        <a:spcAft>
                          <a:spcPts val="0"/>
                        </a:spcAft>
                        <a:buNone/>
                      </a:pPr>
                      <a:r>
                        <a:rPr lang="en-US" sz="1800" dirty="0">
                          <a:effectLst/>
                        </a:rPr>
                        <a:t>Potential increase in red light running and jaywalking</a:t>
                      </a:r>
                      <a:endParaRPr lang="en-US" sz="1800" dirty="0"/>
                    </a:p>
                  </a:txBody>
                  <a:tcPr marL="68580" marR="68580" marT="0" marB="0" anchor="ctr"/>
                </a:tc>
                <a:tc>
                  <a:txBody>
                    <a:bodyPr/>
                    <a:lstStyle/>
                    <a:p>
                      <a:pPr marL="0" lvl="0" indent="0">
                        <a:lnSpc>
                          <a:spcPct val="114999"/>
                        </a:lnSpc>
                        <a:spcBef>
                          <a:spcPts val="0"/>
                        </a:spcBef>
                        <a:spcAft>
                          <a:spcPts val="0"/>
                        </a:spcAft>
                        <a:buNone/>
                      </a:pPr>
                      <a:r>
                        <a:rPr lang="en-US" sz="1800" u="none" strike="noStrike" noProof="0" dirty="0">
                          <a:effectLst/>
                        </a:rPr>
                        <a:t>Potential increase in collisions due to congestion</a:t>
                      </a:r>
                      <a:endParaRPr lang="en-US" sz="1800" b="0" i="0" u="none" strike="noStrike" noProof="0" dirty="0">
                        <a:effectLst/>
                        <a:latin typeface="Calibri"/>
                      </a:endParaRPr>
                    </a:p>
                  </a:txBody>
                  <a:tcPr marL="68580" marR="68580" marT="0" marB="0" anchor="ctr"/>
                </a:tc>
                <a:extLst>
                  <a:ext uri="{0D108BD9-81ED-4DB2-BD59-A6C34878D82A}">
                    <a16:rowId xmlns:a16="http://schemas.microsoft.com/office/drawing/2014/main" val="688765793"/>
                  </a:ext>
                </a:extLst>
              </a:tr>
            </a:tbl>
          </a:graphicData>
        </a:graphic>
      </p:graphicFrame>
      <p:sp>
        <p:nvSpPr>
          <p:cNvPr id="5" name="Title 1">
            <a:extLst>
              <a:ext uri="{FF2B5EF4-FFF2-40B4-BE49-F238E27FC236}">
                <a16:creationId xmlns:a16="http://schemas.microsoft.com/office/drawing/2014/main" id="{484B3E25-3BD4-4899-9C5B-4E9080DE403B}"/>
              </a:ext>
            </a:extLst>
          </p:cNvPr>
          <p:cNvSpPr>
            <a:spLocks noGrp="1"/>
          </p:cNvSpPr>
          <p:nvPr>
            <p:ph type="title"/>
          </p:nvPr>
        </p:nvSpPr>
        <p:spPr>
          <a:xfrm>
            <a:off x="838200" y="0"/>
            <a:ext cx="10515600" cy="1015429"/>
          </a:xfrm>
        </p:spPr>
        <p:txBody>
          <a:bodyPr>
            <a:normAutofit/>
          </a:bodyPr>
          <a:lstStyle/>
          <a:p>
            <a:r>
              <a:rPr lang="en-US" dirty="0"/>
              <a:t>Recap: signal operation trade-offs</a:t>
            </a:r>
          </a:p>
        </p:txBody>
      </p:sp>
    </p:spTree>
    <p:extLst>
      <p:ext uri="{BB962C8B-B14F-4D97-AF65-F5344CB8AC3E}">
        <p14:creationId xmlns:p14="http://schemas.microsoft.com/office/powerpoint/2010/main" val="3087751250"/>
      </p:ext>
    </p:extLst>
  </p:cSld>
  <p:clrMapOvr>
    <a:masterClrMapping/>
  </p:clrMapOvr>
</p:sld>
</file>

<file path=ppt/theme/theme1.xml><?xml version="1.0" encoding="utf-8"?>
<a:theme xmlns:a="http://schemas.openxmlformats.org/drawingml/2006/main" name="Office Theme">
  <a:themeElements>
    <a:clrScheme name="Custom 1">
      <a:dk1>
        <a:srgbClr val="003DA5"/>
      </a:dk1>
      <a:lt1>
        <a:sysClr val="window" lastClr="FFFFFF"/>
      </a:lt1>
      <a:dk2>
        <a:srgbClr val="003DA5"/>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attle Tex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A5"/>
        </a:solidFill>
        <a:ln w="12700" cap="flat" cmpd="sng">
          <a:solidFill>
            <a:srgbClr val="31538F"/>
          </a:solidFill>
          <a:prstDash val="solid"/>
          <a:miter lim="800000"/>
          <a:headEnd type="none" w="med" len="med"/>
          <a:tailEnd type="none" w="med" len="med"/>
        </a:ln>
      </a:spPr>
      <a:bodyPr wrap="square" lIns="91425" tIns="45700" rIns="91425" bIns="45700" anchor="ctr" anchorCtr="0">
        <a:noAutofit/>
      </a:bodyPr>
      <a:lstStyle>
        <a:defPPr marL="0" marR="0" indent="0" algn="ctr" rtl="0">
          <a:spcBef>
            <a:spcPts val="0"/>
          </a:spcBef>
          <a:buNone/>
          <a:defRPr sz="1800" b="1" dirty="0">
            <a:solidFill>
              <a:schemeClr val="lt1"/>
            </a:solidFill>
            <a:latin typeface="Calibri"/>
            <a:ea typeface="Calibri"/>
            <a:cs typeface="Calibri"/>
            <a:sym typeface="Calibri"/>
          </a:defRPr>
        </a:defPPr>
      </a:lstStyle>
    </a:spDef>
  </a:objectDefaults>
  <a:extraClrSchemeLst/>
  <a:extLst>
    <a:ext uri="{05A4C25C-085E-4340-85A3-A5531E510DB2}">
      <thm15:themeFamily xmlns:thm15="http://schemas.microsoft.com/office/thememl/2012/main" name="04.25.18 City-wide PowerPoint Template" id="{50BCF532-A877-4BC6-93CC-BECF1D76A87E}" vid="{08C43C2F-C7D1-4690-A9E8-424F774E928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7372696-fea6-4f20-8e56-281e63a947f1">
      <UserInfo>
        <DisplayName>Lewis, Jonathan</DisplayName>
        <AccountId>1885</AccountId>
        <AccountType/>
      </UserInfo>
      <UserInfo>
        <DisplayName>Van Thiel, Laurie</DisplayName>
        <AccountId>4950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F22BFA0A434DD42A4E3FBCFFF03747D" ma:contentTypeVersion="10" ma:contentTypeDescription="Create a new document." ma:contentTypeScope="" ma:versionID="be2ddc73ad1e9408239f418d82083df4">
  <xsd:schema xmlns:xsd="http://www.w3.org/2001/XMLSchema" xmlns:xs="http://www.w3.org/2001/XMLSchema" xmlns:p="http://schemas.microsoft.com/office/2006/metadata/properties" xmlns:ns2="97372696-fea6-4f20-8e56-281e63a947f1" xmlns:ns3="e45fc1ec-3d2a-4122-9ca3-2a943623b3da" targetNamespace="http://schemas.microsoft.com/office/2006/metadata/properties" ma:root="true" ma:fieldsID="42d131ad6196318f7240be175f32a98b" ns2:_="" ns3:_="">
    <xsd:import namespace="97372696-fea6-4f20-8e56-281e63a947f1"/>
    <xsd:import namespace="e45fc1ec-3d2a-4122-9ca3-2a943623b3d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372696-fea6-4f20-8e56-281e63a947f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5fc1ec-3d2a-4122-9ca3-2a943623b3d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0CD351-0561-4B41-9079-EB7703943CEB}">
  <ds:schemaRefs>
    <ds:schemaRef ds:uri="http://purl.org/dc/terms/"/>
    <ds:schemaRef ds:uri="e45fc1ec-3d2a-4122-9ca3-2a943623b3da"/>
    <ds:schemaRef ds:uri="http://www.w3.org/XML/1998/namespace"/>
    <ds:schemaRef ds:uri="http://purl.org/dc/elements/1.1/"/>
    <ds:schemaRef ds:uri="http://schemas.microsoft.com/office/2006/documentManagement/types"/>
    <ds:schemaRef ds:uri="97372696-fea6-4f20-8e56-281e63a947f1"/>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62A82C13-6FD8-4D5E-B1CD-6BADBA76DEB0}">
  <ds:schemaRefs>
    <ds:schemaRef ds:uri="http://schemas.microsoft.com/sharepoint/v3/contenttype/forms"/>
  </ds:schemaRefs>
</ds:datastoreItem>
</file>

<file path=customXml/itemProps3.xml><?xml version="1.0" encoding="utf-8"?>
<ds:datastoreItem xmlns:ds="http://schemas.openxmlformats.org/officeDocument/2006/customXml" ds:itemID="{751E578E-4182-4091-A281-1F0B6AA954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372696-fea6-4f20-8e56-281e63a947f1"/>
    <ds:schemaRef ds:uri="e45fc1ec-3d2a-4122-9ca3-2a943623b3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131</TotalTime>
  <Words>2266</Words>
  <Application>Microsoft Office PowerPoint</Application>
  <PresentationFormat>Widescreen</PresentationFormat>
  <Paragraphs>432</Paragraphs>
  <Slides>45</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Arial</vt:lpstr>
      <vt:lpstr>Courier New</vt:lpstr>
      <vt:lpstr>Wingdings</vt:lpstr>
      <vt:lpstr>Seattle</vt:lpstr>
      <vt:lpstr>Calibri</vt:lpstr>
      <vt:lpstr>Times</vt:lpstr>
      <vt:lpstr>Symbol</vt:lpstr>
      <vt:lpstr>Seattle Text</vt:lpstr>
      <vt:lpstr>Ebrima</vt:lpstr>
      <vt:lpstr>Office Theme</vt:lpstr>
      <vt:lpstr>Policy &amp; Operations Advisory Group</vt:lpstr>
      <vt:lpstr>Meeting overview</vt:lpstr>
      <vt:lpstr>Meeting format</vt:lpstr>
      <vt:lpstr>Re-Introductions</vt:lpstr>
      <vt:lpstr>POAG roster</vt:lpstr>
      <vt:lpstr>Recap: Introduction to Signal Operations</vt:lpstr>
      <vt:lpstr>Recap: types of signal operations</vt:lpstr>
      <vt:lpstr>Recap: signals introduction</vt:lpstr>
      <vt:lpstr>Recap: signal operation trade-offs</vt:lpstr>
      <vt:lpstr>12th Ave &amp; Yesler Way</vt:lpstr>
      <vt:lpstr>PowerPoint Presentation</vt:lpstr>
      <vt:lpstr>PowerPoint Presentation</vt:lpstr>
      <vt:lpstr>Traffic Signal Operations Policy Update</vt:lpstr>
      <vt:lpstr>PowerPoint Presentation</vt:lpstr>
      <vt:lpstr>Policy components</vt:lpstr>
      <vt:lpstr>1. Maximum cycle length</vt:lpstr>
      <vt:lpstr>Cycle length key factors</vt:lpstr>
      <vt:lpstr>Cycle length policy</vt:lpstr>
      <vt:lpstr>Revisiting Rainier Ave S</vt:lpstr>
      <vt:lpstr>Additional trade-offs and discussion</vt:lpstr>
      <vt:lpstr>2. Pedestrian crossing time</vt:lpstr>
      <vt:lpstr>Pedestrian crossing time policy</vt:lpstr>
      <vt:lpstr>Pedestrian crossing time: example</vt:lpstr>
      <vt:lpstr>Additional trade-offs and discussion</vt:lpstr>
      <vt:lpstr>3. Pedestrian actuation</vt:lpstr>
      <vt:lpstr>Pedestrian actuation policy</vt:lpstr>
      <vt:lpstr>Pedestrian actuation</vt:lpstr>
      <vt:lpstr>Pedestrian actuation – additional thresholds</vt:lpstr>
      <vt:lpstr>Pedestrian  actuation  example 5th Ave S and S Dearborn St/Seattle Blvd S</vt:lpstr>
      <vt:lpstr>Additional trade-offs and discussion</vt:lpstr>
      <vt:lpstr>4. Policy implementation</vt:lpstr>
      <vt:lpstr>Introduction to Modal Integration</vt:lpstr>
      <vt:lpstr>Modal integration: current policy needs</vt:lpstr>
      <vt:lpstr>Modal integration: present challenges</vt:lpstr>
      <vt:lpstr>Existing policy framework</vt:lpstr>
      <vt:lpstr>Comprehensive Plan</vt:lpstr>
      <vt:lpstr>Comprehensive Plan</vt:lpstr>
      <vt:lpstr>Comprehensive Plan: 6 functions of ROW</vt:lpstr>
      <vt:lpstr>Modal Master Plans</vt:lpstr>
      <vt:lpstr>Modal Master Plans: network maps</vt:lpstr>
      <vt:lpstr>Streets Illustrated</vt:lpstr>
      <vt:lpstr>Streets Illustrated</vt:lpstr>
      <vt:lpstr>Modal integration approach</vt:lpstr>
      <vt:lpstr>Next steps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Policy &amp; Operations Advisory Group</dc:title>
  <dc:creator>Rasmussen, Dusty</dc:creator>
  <cp:lastModifiedBy>Dragich, Kiera</cp:lastModifiedBy>
  <cp:revision>22</cp:revision>
  <dcterms:created xsi:type="dcterms:W3CDTF">2020-07-16T13:57:31Z</dcterms:created>
  <dcterms:modified xsi:type="dcterms:W3CDTF">2020-08-05T23:47:11Z</dcterms:modified>
</cp:coreProperties>
</file>