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86" r:id="rId1"/>
  </p:sldMasterIdLst>
  <p:notesMasterIdLst>
    <p:notesMasterId r:id="rId15"/>
  </p:notesMasterIdLst>
  <p:handoutMasterIdLst>
    <p:handoutMasterId r:id="rId16"/>
  </p:handoutMasterIdLst>
  <p:sldIdLst>
    <p:sldId id="770" r:id="rId2"/>
    <p:sldId id="859" r:id="rId3"/>
    <p:sldId id="841" r:id="rId4"/>
    <p:sldId id="860" r:id="rId5"/>
    <p:sldId id="862" r:id="rId6"/>
    <p:sldId id="913" r:id="rId7"/>
    <p:sldId id="914" r:id="rId8"/>
    <p:sldId id="912" r:id="rId9"/>
    <p:sldId id="911" r:id="rId10"/>
    <p:sldId id="896" r:id="rId11"/>
    <p:sldId id="915" r:id="rId12"/>
    <p:sldId id="916" r:id="rId13"/>
    <p:sldId id="910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7513"/>
    <a:srgbClr val="009999"/>
    <a:srgbClr val="008080"/>
    <a:srgbClr val="C58A3B"/>
    <a:srgbClr val="C75739"/>
    <a:srgbClr val="6699FF"/>
    <a:srgbClr val="CCCCFF"/>
    <a:srgbClr val="00CC99"/>
    <a:srgbClr val="A1F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3" autoAdjust="0"/>
    <p:restoredTop sz="94175" autoAdjust="0"/>
  </p:normalViewPr>
  <p:slideViewPr>
    <p:cSldViewPr showGuides="1">
      <p:cViewPr varScale="1">
        <p:scale>
          <a:sx n="72" d="100"/>
          <a:sy n="72" d="100"/>
        </p:scale>
        <p:origin x="15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t" anchorCtr="0" compatLnSpc="1">
            <a:prstTxWarp prst="textNoShape">
              <a:avLst/>
            </a:prstTxWarp>
          </a:bodyPr>
          <a:lstStyle>
            <a:lvl1pPr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436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t" anchorCtr="0" compatLnSpc="1">
            <a:prstTxWarp prst="textNoShape">
              <a:avLst/>
            </a:prstTxWarp>
          </a:bodyPr>
          <a:lstStyle>
            <a:lvl1pPr algn="r"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b" anchorCtr="0" compatLnSpc="1">
            <a:prstTxWarp prst="textNoShape">
              <a:avLst/>
            </a:prstTxWarp>
          </a:bodyPr>
          <a:lstStyle>
            <a:lvl1pPr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b" anchorCtr="0" compatLnSpc="1">
            <a:prstTxWarp prst="textNoShape">
              <a:avLst/>
            </a:prstTxWarp>
          </a:bodyPr>
          <a:lstStyle>
            <a:lvl1pPr algn="r"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DC3566-BC32-4300-A450-DFB96AC5DB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40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t" anchorCtr="0" compatLnSpc="1">
            <a:prstTxWarp prst="textNoShape">
              <a:avLst/>
            </a:prstTxWarp>
          </a:bodyPr>
          <a:lstStyle>
            <a:lvl1pPr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6" y="0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t" anchorCtr="0" compatLnSpc="1">
            <a:prstTxWarp prst="textNoShape">
              <a:avLst/>
            </a:prstTxWarp>
          </a:bodyPr>
          <a:lstStyle>
            <a:lvl1pPr algn="r"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108"/>
            <a:ext cx="5608320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b" anchorCtr="0" compatLnSpc="1">
            <a:prstTxWarp prst="textNoShape">
              <a:avLst/>
            </a:prstTxWarp>
          </a:bodyPr>
          <a:lstStyle>
            <a:lvl1pPr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14" tIns="46257" rIns="92514" bIns="46257" numCol="1" anchor="b" anchorCtr="0" compatLnSpc="1">
            <a:prstTxWarp prst="textNoShape">
              <a:avLst/>
            </a:prstTxWarp>
          </a:bodyPr>
          <a:lstStyle>
            <a:lvl1pPr algn="r" defTabSz="925309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05E963A-94E3-4A62-B9AB-25169EDD4A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1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4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4659" indent="-286407" defTabSz="9244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5629" indent="-229126" defTabSz="9244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3880" indent="-229126" defTabSz="9244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62132" indent="-229126" defTabSz="92445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20384" indent="-229126" defTabSz="9244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8635" indent="-229126" defTabSz="9244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36887" indent="-229126" defTabSz="9244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95138" indent="-229126" defTabSz="9244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0850C1-C687-4A14-8D72-36152549E84C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34F6A-498C-4CB6-BB7E-82A530BC5A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59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1C313-CF52-435F-9465-1CD6E5D303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9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6D12F-58FC-4DAD-AF84-35C0FE4551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97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2A52-7D9A-4553-9A2B-222AF06702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45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503D-FEB6-4718-8301-6B0C2038D0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AAC5-0A0E-4055-B87B-87ED46E8E6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1BEDE-6338-4FE7-8E60-7CFE752752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45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9285C-18FE-403D-8882-A6157DA990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8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3807F-14CF-4BBF-B32A-2B98DA6F4A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33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BE7A6-601B-4C88-8336-59C7A4549B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5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6C9551-80C7-4C10-BF2D-0CE9D7510D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3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6D36553-5FC9-4D2A-B3FC-39543FD6D7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49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BBA8C-EFA5-42F3-AC1C-3063F61B65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01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7EBD61-265F-41BC-B43D-63568EF7E42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64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  <p:sldLayoutId id="2147484798" r:id="rId12"/>
    <p:sldLayoutId id="2147484799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cid:image001.png@01D146E6.35A6A0B0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attle.gov/dpd/codesrules/changestocode/ecaupdate/projectdocuments/default.htm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9736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005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6836"/>
            <a:ext cx="3522259" cy="2103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 Critical Areas Update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328617" y="5614402"/>
            <a:ext cx="2566982" cy="457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Maggie Glowacki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r="2" b="2"/>
          <a:stretch/>
        </p:blipFill>
        <p:spPr>
          <a:xfrm>
            <a:off x="3548811" y="771797"/>
            <a:ext cx="5182351" cy="53144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75627" y="5874911"/>
            <a:ext cx="2119973" cy="906889"/>
            <a:chOff x="530942" y="6145160"/>
            <a:chExt cx="1783995" cy="906889"/>
          </a:xfrm>
        </p:grpSpPr>
        <p:sp>
          <p:nvSpPr>
            <p:cNvPr id="11" name="TextBox 10"/>
            <p:cNvSpPr txBox="1"/>
            <p:nvPr/>
          </p:nvSpPr>
          <p:spPr>
            <a:xfrm>
              <a:off x="530942" y="6145160"/>
              <a:ext cx="1641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City of Seattle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5858" y="6405718"/>
              <a:ext cx="1779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Department of Construction &amp; Inspections</a:t>
              </a:r>
            </a:p>
          </p:txBody>
        </p:sp>
      </p:grpSp>
      <p:pic>
        <p:nvPicPr>
          <p:cNvPr id="13" name="Picture 12" descr="cid:image001.png@01D146E6.35A6A0B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3" y="5742989"/>
            <a:ext cx="657225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5805" y="3473964"/>
            <a:ext cx="260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PLUZ Committee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29, 2016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256" y="281127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Priority Species Protection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2102031"/>
            <a:ext cx="411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963" lvl="2" indent="0" eaLnBrk="1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altLang="en-US" sz="3200" dirty="0">
                <a:latin typeface="Corbel" panose="020B0503020204020204" pitchFamily="34" charset="0"/>
              </a:rPr>
              <a:t>Priority species</a:t>
            </a:r>
          </a:p>
          <a:p>
            <a:pPr marL="652463" lvl="2" indent="-481013" eaLnBrk="1" hangingPunct="1">
              <a:spcBef>
                <a:spcPts val="0"/>
              </a:spcBef>
              <a:spcAft>
                <a:spcPts val="0"/>
              </a:spcAft>
              <a:buClrTx/>
              <a:buSzPct val="80000"/>
            </a:pPr>
            <a:r>
              <a:rPr lang="en-US" altLang="en-US" sz="2800" dirty="0">
                <a:latin typeface="Corbel" panose="020B0503020204020204" pitchFamily="34" charset="0"/>
              </a:rPr>
              <a:t>Bald Eagle</a:t>
            </a:r>
          </a:p>
          <a:p>
            <a:pPr marL="652463" lvl="2" indent="-481013" eaLnBrk="1" hangingPunct="1">
              <a:spcBef>
                <a:spcPts val="0"/>
              </a:spcBef>
              <a:spcAft>
                <a:spcPts val="0"/>
              </a:spcAft>
              <a:buClrTx/>
              <a:buSzPct val="80000"/>
            </a:pPr>
            <a:r>
              <a:rPr lang="en-US" altLang="en-US" sz="2800" dirty="0">
                <a:latin typeface="Corbel" panose="020B0503020204020204" pitchFamily="34" charset="0"/>
              </a:rPr>
              <a:t>Heron</a:t>
            </a:r>
          </a:p>
          <a:p>
            <a:pPr marL="171450" lvl="2" indent="0" eaLnBrk="1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Tx/>
              <a:buSzPct val="80000"/>
              <a:buNone/>
            </a:pPr>
            <a:endParaRPr lang="en-US" altLang="en-US" sz="2800" dirty="0">
              <a:latin typeface="Corbel" panose="020B0503020204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3702231"/>
            <a:ext cx="819607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963" lvl="2" indent="0" eaLnBrk="1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altLang="en-US" sz="3200" dirty="0">
                <a:latin typeface="Corbel" panose="020B0503020204020204" pitchFamily="34" charset="0"/>
              </a:rPr>
              <a:t>Options for compliance</a:t>
            </a:r>
          </a:p>
          <a:p>
            <a:pPr marL="652463" lvl="2" indent="-481013" eaLnBrk="1" hangingPunct="1">
              <a:spcBef>
                <a:spcPts val="0"/>
              </a:spcBef>
              <a:spcAft>
                <a:spcPts val="0"/>
              </a:spcAft>
              <a:buClrTx/>
              <a:buSzPct val="80000"/>
            </a:pPr>
            <a:r>
              <a:rPr lang="en-US" altLang="en-US" sz="2800" dirty="0">
                <a:latin typeface="Corbel" panose="020B0503020204020204" pitchFamily="34" charset="0"/>
              </a:rPr>
              <a:t>Standard Management Plan</a:t>
            </a:r>
          </a:p>
          <a:p>
            <a:pPr marL="652463" lvl="2" indent="-481013" eaLnBrk="1" hangingPunct="1">
              <a:spcBef>
                <a:spcPts val="0"/>
              </a:spcBef>
              <a:spcAft>
                <a:spcPts val="0"/>
              </a:spcAft>
              <a:buClrTx/>
              <a:buSzPct val="80000"/>
            </a:pPr>
            <a:r>
              <a:rPr lang="en-US" altLang="en-US" sz="2800" dirty="0">
                <a:latin typeface="Corbel" panose="020B0503020204020204" pitchFamily="34" charset="0"/>
              </a:rPr>
              <a:t>WA Department of Fish and </a:t>
            </a:r>
          </a:p>
          <a:p>
            <a:pPr marL="171450" lvl="2" indent="0" eaLnBrk="1" hangingPunct="1">
              <a:spcBef>
                <a:spcPts val="0"/>
              </a:spcBef>
              <a:spcAft>
                <a:spcPts val="0"/>
              </a:spcAft>
              <a:buClrTx/>
              <a:buSzPct val="80000"/>
              <a:buNone/>
            </a:pPr>
            <a:r>
              <a:rPr lang="en-US" altLang="en-US" sz="2800" dirty="0">
                <a:latin typeface="Corbel" panose="020B0503020204020204" pitchFamily="34" charset="0"/>
              </a:rPr>
              <a:t>Wildlife (WDFW) site-specific plan</a:t>
            </a:r>
          </a:p>
          <a:p>
            <a:pPr marL="171450" lvl="2" indent="0" eaLnBrk="1" hangingPunct="1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Tx/>
              <a:buSzPct val="80000"/>
              <a:buNone/>
            </a:pPr>
            <a:endParaRPr lang="en-US" altLang="en-US" sz="2800" dirty="0">
              <a:latin typeface="Corbel" panose="020B050302020402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/>
          <a:srcRect t="12500"/>
          <a:stretch/>
        </p:blipFill>
        <p:spPr>
          <a:xfrm>
            <a:off x="5715000" y="1828800"/>
            <a:ext cx="3109937" cy="4148641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64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7848600" cy="4724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Include greater protection for great blue heron based on WDFW’s 2012 Priority Habitat and Species guidance for great blue heron.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endParaRPr lang="en-US" dirty="0">
              <a:latin typeface="Corbel" panose="020B0503020204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Increase wetland buffers from 85 to 110 feet for Class III wetlands that have moderate to high level habitat value.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endParaRPr lang="en-US" dirty="0">
              <a:latin typeface="Corbel" panose="020B0503020204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Replace State Environmental Policy Act (SEPA) review with clear and predictable ECA regulations for certain projects that are exempt from SEPA under Section 25.09.800.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None/>
            </a:pPr>
            <a:endParaRPr lang="en-US" dirty="0">
              <a:latin typeface="Corbel" panose="020B0503020204020204" pitchFamily="34" charset="0"/>
            </a:endParaRPr>
          </a:p>
          <a:p>
            <a:pPr marL="457200" lv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Amend the ECA/SEPA Director’s Rule to allow vegetation management as a SEPA exempt activity if it meets the SEPA exemption thresholds and ECA regulations.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endParaRPr lang="en-US" sz="1800" dirty="0"/>
          </a:p>
          <a:p>
            <a:pPr marL="1775248" lvl="8" indent="0">
              <a:spcBef>
                <a:spcPts val="0"/>
              </a:spcBef>
              <a:spcAft>
                <a:spcPts val="1200"/>
              </a:spcAft>
              <a:buClrTx/>
              <a:buSzPct val="105000"/>
              <a:buNone/>
              <a:defRPr/>
            </a:pP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8763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Proposed Changes </a:t>
            </a:r>
          </a:p>
        </p:txBody>
      </p:sp>
    </p:spTree>
    <p:extLst>
      <p:ext uri="{BB962C8B-B14F-4D97-AF65-F5344CB8AC3E}">
        <p14:creationId xmlns:p14="http://schemas.microsoft.com/office/powerpoint/2010/main" val="88788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8763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Proposed Changes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8115300" cy="4724400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Apply standards to achieve better fit in existing neighborhoods in subdivision processes. New houses would be required to meet the single-family lot coverage based on the non-ECA area and regulations include building separation standards.</a:t>
            </a:r>
          </a:p>
          <a:p>
            <a:pPr marL="457200" lv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Arial" panose="020B0604020202020204" pitchFamily="34" charset="0"/>
              <a:buChar char="•"/>
            </a:pPr>
            <a:endParaRPr lang="en-US" dirty="0">
              <a:latin typeface="Corbel" panose="020B0503020204020204" pitchFamily="34" charset="0"/>
            </a:endParaRPr>
          </a:p>
          <a:p>
            <a:pPr marL="457200" lvl="0" indent="-457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Include a new section that establishes the steps in mitigation sequencing as set out in the 2007 Department of Community, Trade and Economic Development’s </a:t>
            </a:r>
            <a:r>
              <a:rPr lang="en-US" i="1" dirty="0">
                <a:latin typeface="Corbel" panose="020B0503020204020204" pitchFamily="34" charset="0"/>
              </a:rPr>
              <a:t>Critical Areas Assistance Handbook: Protecting Critical Areas within the Framework of the Washington Growth Management Act</a:t>
            </a:r>
            <a:r>
              <a:rPr lang="en-US" dirty="0">
                <a:latin typeface="Corbel" panose="020B0503020204020204" pitchFamily="34" charset="0"/>
              </a:rPr>
              <a:t>. </a:t>
            </a:r>
          </a:p>
          <a:p>
            <a:pPr marL="1775248" lvl="8" indent="0">
              <a:spcBef>
                <a:spcPts val="0"/>
              </a:spcBef>
              <a:spcAft>
                <a:spcPts val="1200"/>
              </a:spcAft>
              <a:buClrTx/>
              <a:buSzPct val="200000"/>
              <a:buNone/>
              <a:defRPr/>
            </a:pPr>
            <a:endParaRPr lang="en-US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36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Trebuchet MS" panose="020B0603020202020204" pitchFamily="34" charset="0"/>
              </a:rPr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399" y="1881991"/>
            <a:ext cx="3429000" cy="685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None/>
            </a:pPr>
            <a:r>
              <a:rPr lang="en-US" altLang="en-US" sz="1800" b="1" dirty="0">
                <a:latin typeface="Trebuchet MS" panose="020B0603020202020204" pitchFamily="34" charset="0"/>
              </a:rPr>
              <a:t>Margaret.Glowacki@seattle.gov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</a:pPr>
            <a:r>
              <a:rPr lang="en-US" altLang="en-US" sz="1600" b="1" dirty="0">
                <a:latin typeface="Trebuchet MS" panose="020B0603020202020204" pitchFamily="34" charset="0"/>
              </a:rPr>
              <a:t>(206) 386-4036</a:t>
            </a:r>
          </a:p>
        </p:txBody>
      </p:sp>
      <p:pic>
        <p:nvPicPr>
          <p:cNvPr id="8" name="Picture 2" descr="A Blue Heron flying in the s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3"/>
          <a:stretch/>
        </p:blipFill>
        <p:spPr bwMode="auto">
          <a:xfrm>
            <a:off x="1676399" y="2732107"/>
            <a:ext cx="4373876" cy="2921459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4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Presentation Overview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8534400" cy="4191000"/>
          </a:xfrm>
        </p:spPr>
        <p:txBody>
          <a:bodyPr>
            <a:normAutofit/>
          </a:bodyPr>
          <a:lstStyle/>
          <a:p>
            <a:pPr marL="909638" lvl="2" indent="-514350" defTabSz="804863" eaLnBrk="1" hangingPunct="1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en-US" sz="3200" dirty="0">
                <a:latin typeface="Corbel" panose="020B0503020204020204" pitchFamily="34" charset="0"/>
              </a:rPr>
              <a:t>What are Environmentally Critical Areas?</a:t>
            </a:r>
          </a:p>
          <a:p>
            <a:pPr marL="909638" lvl="2" indent="-514350" defTabSz="804863" eaLnBrk="1" hangingPunct="1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en-US" sz="3200" dirty="0">
                <a:latin typeface="Corbel" panose="020B0503020204020204" pitchFamily="34" charset="0"/>
              </a:rPr>
              <a:t>Requirements for ECA update</a:t>
            </a:r>
          </a:p>
          <a:p>
            <a:pPr marL="909638" lvl="2" indent="-514350" defTabSz="804863" eaLnBrk="1" hangingPunct="1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en-US" sz="3200" dirty="0">
                <a:latin typeface="Corbel" panose="020B0503020204020204" pitchFamily="34" charset="0"/>
              </a:rPr>
              <a:t>Best Available Science</a:t>
            </a:r>
          </a:p>
          <a:p>
            <a:pPr marL="909638" lvl="2" indent="-514350" defTabSz="804863" eaLnBrk="1" hangingPunct="1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en-US" altLang="en-US" sz="3200" dirty="0">
                <a:latin typeface="Corbel" panose="020B0503020204020204" pitchFamily="34" charset="0"/>
              </a:rPr>
              <a:t>Summary of identified issues</a:t>
            </a:r>
          </a:p>
          <a:p>
            <a:pPr marL="909638" lvl="2" indent="-514350" defTabSz="804863" eaLnBrk="1" hangingPunct="1"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endParaRPr lang="en-US" altLang="en-US" sz="3200" dirty="0"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819150"/>
          </a:xfrm>
        </p:spPr>
        <p:txBody>
          <a:bodyPr>
            <a:noAutofit/>
          </a:bodyPr>
          <a:lstStyle/>
          <a:p>
            <a:pPr algn="ctr"/>
            <a:r>
              <a:rPr lang="en-US" altLang="en-US" sz="3700" b="1" dirty="0">
                <a:solidFill>
                  <a:schemeClr val="tx1"/>
                </a:solidFill>
                <a:latin typeface="Trebuchet MS" panose="020B0603020202020204" pitchFamily="34" charset="0"/>
              </a:rPr>
              <a:t>What are Environmentally Critical Areas?</a:t>
            </a:r>
          </a:p>
        </p:txBody>
      </p:sp>
      <p:pic>
        <p:nvPicPr>
          <p:cNvPr id="5" name="Picture 4" descr="MVC-836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4600" y="1905000"/>
            <a:ext cx="5181600" cy="3886200"/>
          </a:xfrm>
          <a:prstGeom prst="rect">
            <a:avLst/>
          </a:prstGeom>
          <a:noFill/>
          <a:ln w="508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533400" y="2059918"/>
            <a:ext cx="4191000" cy="357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Aquifers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Landslide-Prone and Steep Slope Areas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Peat bogs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Streams/Riparian Corridors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Small lakes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Tx/>
              <a:buSzPct val="91000"/>
              <a:buNone/>
            </a:pPr>
            <a:r>
              <a:rPr lang="en-US" alt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Wetlands</a:t>
            </a:r>
          </a:p>
        </p:txBody>
      </p:sp>
      <p:pic>
        <p:nvPicPr>
          <p:cNvPr id="6" name="Picture 2" descr="J:\Planning\ECA\2015 ECA Update\Presentations\Photos\IMG_4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98609"/>
            <a:ext cx="3257849" cy="43434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89535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ECA Background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305800" cy="43434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5000"/>
              </a:lnSpc>
              <a:spcBef>
                <a:spcPct val="25000"/>
              </a:spcBef>
              <a:spcAft>
                <a:spcPts val="2000"/>
              </a:spcAft>
              <a:buClrTx/>
              <a:buNone/>
              <a:defRPr/>
            </a:pPr>
            <a:r>
              <a:rPr lang="en-US" altLang="en-US" sz="2700" b="1" dirty="0">
                <a:latin typeface="Corbel" panose="020B0503020204020204" pitchFamily="34" charset="0"/>
              </a:rPr>
              <a:t>1990</a:t>
            </a:r>
            <a:r>
              <a:rPr lang="en-US" altLang="en-US" sz="2700" dirty="0">
                <a:latin typeface="Corbel" panose="020B0503020204020204" pitchFamily="34" charset="0"/>
              </a:rPr>
              <a:t> – </a:t>
            </a:r>
            <a:r>
              <a:rPr lang="en-US" sz="2700" dirty="0">
                <a:latin typeface="Corbel" panose="020B0503020204020204" pitchFamily="34" charset="0"/>
              </a:rPr>
              <a:t>Washington State’s response to rapid growth was the 1990 Growth Management Act (GMA)</a:t>
            </a:r>
            <a:endParaRPr lang="en-US" altLang="en-US" sz="2700" dirty="0">
              <a:latin typeface="Corbel" panose="020B0503020204020204" pitchFamily="34" charset="0"/>
            </a:endParaRPr>
          </a:p>
          <a:p>
            <a:pPr marL="0" indent="0">
              <a:lnSpc>
                <a:spcPct val="95000"/>
              </a:lnSpc>
              <a:spcBef>
                <a:spcPct val="25000"/>
              </a:spcBef>
              <a:spcAft>
                <a:spcPts val="2000"/>
              </a:spcAft>
              <a:buClrTx/>
              <a:buNone/>
              <a:defRPr/>
            </a:pPr>
            <a:r>
              <a:rPr lang="en-US" altLang="en-US" sz="2700" b="1" dirty="0">
                <a:latin typeface="Corbel" panose="020B0503020204020204" pitchFamily="34" charset="0"/>
              </a:rPr>
              <a:t>1992 </a:t>
            </a:r>
            <a:r>
              <a:rPr lang="en-US" altLang="en-US" sz="2700" dirty="0">
                <a:latin typeface="Corbel" panose="020B0503020204020204" pitchFamily="34" charset="0"/>
              </a:rPr>
              <a:t>– GMA-required protection of Environmentally Critical Areas</a:t>
            </a:r>
          </a:p>
          <a:p>
            <a:pPr marL="0" indent="0">
              <a:lnSpc>
                <a:spcPct val="95000"/>
              </a:lnSpc>
              <a:spcBef>
                <a:spcPct val="25000"/>
              </a:spcBef>
              <a:spcAft>
                <a:spcPts val="2000"/>
              </a:spcAft>
              <a:buClrTx/>
              <a:buNone/>
              <a:defRPr/>
            </a:pPr>
            <a:r>
              <a:rPr lang="en-US" altLang="en-US" sz="2700" b="1" dirty="0">
                <a:latin typeface="Corbel" panose="020B0503020204020204" pitchFamily="34" charset="0"/>
              </a:rPr>
              <a:t>1995</a:t>
            </a:r>
            <a:r>
              <a:rPr lang="en-US" altLang="en-US" sz="2700" dirty="0">
                <a:latin typeface="Corbel" panose="020B0503020204020204" pitchFamily="34" charset="0"/>
              </a:rPr>
              <a:t> – New requirement to use </a:t>
            </a:r>
            <a:r>
              <a:rPr lang="en-US" altLang="en-US" sz="2700" b="1" dirty="0">
                <a:latin typeface="Corbel" panose="020B0503020204020204" pitchFamily="34" charset="0"/>
              </a:rPr>
              <a:t>Best Available Science </a:t>
            </a:r>
            <a:r>
              <a:rPr lang="en-US" altLang="en-US" sz="2700" dirty="0">
                <a:latin typeface="Corbel" panose="020B0503020204020204" pitchFamily="34" charset="0"/>
              </a:rPr>
              <a:t>to protect ECAs with “special consideration” for protecting anadromous fish (e.g., salmon)</a:t>
            </a:r>
          </a:p>
          <a:p>
            <a:pPr marL="0" indent="0">
              <a:lnSpc>
                <a:spcPct val="95000"/>
              </a:lnSpc>
              <a:spcBef>
                <a:spcPct val="25000"/>
              </a:spcBef>
              <a:spcAft>
                <a:spcPts val="2000"/>
              </a:spcAft>
              <a:buClrTx/>
              <a:buNone/>
              <a:defRPr/>
            </a:pPr>
            <a:r>
              <a:rPr lang="en-US" altLang="en-US" sz="2700" b="1" dirty="0">
                <a:latin typeface="Corbel" panose="020B0503020204020204" pitchFamily="34" charset="0"/>
              </a:rPr>
              <a:t>2016</a:t>
            </a:r>
            <a:r>
              <a:rPr lang="en-US" altLang="en-US" sz="2700" dirty="0">
                <a:latin typeface="Corbel" panose="020B0503020204020204" pitchFamily="34" charset="0"/>
              </a:rPr>
              <a:t> – No new requirements; update ECA regulations for clarity and continued compliance with GMA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20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2" name="Straight Connector 7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4" name="Rectangle 7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6" name="Straight Connector 7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19107" y="2085703"/>
            <a:ext cx="26746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9852_43rdPlace NETypeIII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/>
          <a:srcRect l="3606" r="23259" b="2"/>
          <a:stretch/>
        </p:blipFill>
        <p:spPr>
          <a:xfrm>
            <a:off x="475500" y="640081"/>
            <a:ext cx="5182351" cy="53144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872570" y="404412"/>
            <a:ext cx="276769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ts val="2900"/>
              </a:lnSpc>
            </a:pPr>
            <a:r>
              <a:rPr lang="en-US" altLang="en-US" sz="3000" b="1" dirty="0">
                <a:latin typeface="Trebuchet MS" panose="020B0603020202020204" pitchFamily="34" charset="0"/>
              </a:rPr>
              <a:t>Requirements for the ECA Update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94614" y="2198914"/>
            <a:ext cx="2944586" cy="3670180"/>
          </a:xfrm>
        </p:spPr>
        <p:txBody>
          <a:bodyPr vert="horz" lIns="0" tIns="45720" rIns="0" bIns="45720" rtlCol="0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Corbel" panose="020B0503020204020204" pitchFamily="34" charset="0"/>
              </a:rPr>
              <a:t>Review regulations for compliance with GMA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endParaRPr lang="en-US" altLang="en-US" dirty="0">
              <a:latin typeface="Corbel" panose="020B050302020402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Corbel" panose="020B0503020204020204" pitchFamily="34" charset="0"/>
              </a:rPr>
              <a:t>Best Available Science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endParaRPr lang="en-US" altLang="en-US" dirty="0">
              <a:latin typeface="Corbel" panose="020B050302020402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Corbel" panose="020B0503020204020204" pitchFamily="34" charset="0"/>
              </a:rPr>
              <a:t>Public participation plan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endParaRPr lang="en-US" altLang="en-US" dirty="0">
              <a:latin typeface="Corbel" panose="020B0503020204020204" pitchFamily="34" charset="0"/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Calibri" panose="020F0502020204030204" pitchFamily="34" charset="0"/>
              <a:buAutoNum type="arabicPeriod"/>
            </a:pPr>
            <a:r>
              <a:rPr lang="en-US" altLang="en-US" dirty="0">
                <a:latin typeface="Corbel" panose="020B0503020204020204" pitchFamily="34" charset="0"/>
              </a:rPr>
              <a:t>Develop policies and regulations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05"/>
            <a:ext cx="9144000" cy="9325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65000"/>
              </a:lnSpc>
            </a:pPr>
            <a:r>
              <a:rPr lang="en-US" sz="4000" b="1" dirty="0">
                <a:latin typeface="Trebuchet MS" panose="020B0603020202020204" pitchFamily="34" charset="0"/>
              </a:rPr>
              <a:t>Best Available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762000" y="1981200"/>
            <a:ext cx="7620000" cy="1717539"/>
          </a:xfrm>
        </p:spPr>
        <p:txBody>
          <a:bodyPr vert="horz" lIns="0" tIns="45720" rIns="0" bIns="45720" rtlCol="0">
            <a:normAutofit/>
          </a:bodyPr>
          <a:lstStyle/>
          <a:p>
            <a:pPr marL="457200" indent="-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RCW 36.70A.172(1) requires best available science to be used in developing policies and regulations to protect functions and values of critical areas. </a:t>
            </a:r>
          </a:p>
          <a:p>
            <a:pPr marL="457200" indent="-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endParaRPr lang="en-US" dirty="0">
              <a:latin typeface="Corbel" panose="020B0503020204020204" pitchFamily="34" charset="0"/>
            </a:endParaRPr>
          </a:p>
          <a:p>
            <a:pPr marL="457200" indent="-45720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Calibri" panose="020F050202020403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This also requires measures to conserve and protect anadromous fisheries (salmon), including the protection of habitat for all life states of these fish. </a:t>
            </a:r>
          </a:p>
          <a:p>
            <a:pPr>
              <a:lnSpc>
                <a:spcPct val="70000"/>
              </a:lnSpc>
            </a:pPr>
            <a:endParaRPr lang="en-US" sz="1900" dirty="0"/>
          </a:p>
        </p:txBody>
      </p:sp>
      <p:pic>
        <p:nvPicPr>
          <p:cNvPr id="26" name="Picture 3" descr="ChinookFryB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38095"/>
          <a:stretch>
            <a:fillRect/>
          </a:stretch>
        </p:blipFill>
        <p:spPr bwMode="auto">
          <a:xfrm>
            <a:off x="1371600" y="3810000"/>
            <a:ext cx="6065838" cy="241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80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11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rebuchet MS" panose="020B0603020202020204" pitchFamily="34" charset="0"/>
              </a:rPr>
              <a:t>Best Available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905000"/>
            <a:ext cx="8534400" cy="4191000"/>
          </a:xfrm>
        </p:spPr>
        <p:txBody>
          <a:bodyPr>
            <a:no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Best Available Science Documents - available on SDCI's </a:t>
            </a:r>
            <a:r>
              <a:rPr lang="en-US" b="1" u="sng" dirty="0">
                <a:solidFill>
                  <a:srgbClr val="0070C0"/>
                </a:solidFill>
                <a:latin typeface="Corbel" panose="020B0503020204020204" pitchFamily="34" charset="0"/>
                <a:hlinkClick r:id="rId2"/>
              </a:rPr>
              <a:t>ECA update website</a:t>
            </a:r>
            <a:r>
              <a:rPr lang="en-US" b="1" dirty="0">
                <a:latin typeface="Corbel" panose="020B0503020204020204" pitchFamily="34" charset="0"/>
              </a:rPr>
              <a:t>:</a:t>
            </a:r>
          </a:p>
          <a:p>
            <a:endParaRPr lang="en-US" sz="1800" b="1" dirty="0">
              <a:latin typeface="Corbel" panose="020B0503020204020204" pitchFamily="34" charset="0"/>
            </a:endParaRP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Best Available Science Review for Fish and Wildlife Habitat Conservation Areas (2013);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Best Available Science Review for Wetlands (2014);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Best Available Science Review for Geologic Hazard Areas (2014);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Best Available Science documents for the 2006 - 2012 ECA amendments;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Best Available Science for the City of Sammamish Critical Areas regulations;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Department of Community, Trade and Economic Development’s Critical Areas Assistance Handbook: Protecting Critical Areas within the Framework of the Washington Growth Management Act (2007);</a:t>
            </a: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Corbel" panose="020B0503020204020204" pitchFamily="34" charset="0"/>
              </a:rPr>
              <a:t>Department of Ecology's Wetland Rating, Delineation, Buffer, Mitigation, and Protecting and Managing documents ( 2005 - 20016).</a:t>
            </a:r>
          </a:p>
          <a:p>
            <a:endParaRPr lang="en-US" sz="1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5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58" y="1529318"/>
            <a:ext cx="2783920" cy="376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J:\Planning\ECA\2015 ECA Update\Mapping\ECA open house maps\ECA_2015_map_1 [Converted]-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1"/>
          <a:stretch/>
        </p:blipFill>
        <p:spPr bwMode="auto">
          <a:xfrm>
            <a:off x="457200" y="1529318"/>
            <a:ext cx="5831958" cy="4378003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9535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Mapping &amp; Regulations</a:t>
            </a:r>
          </a:p>
        </p:txBody>
      </p:sp>
    </p:spTree>
    <p:extLst>
      <p:ext uri="{BB962C8B-B14F-4D97-AF65-F5344CB8AC3E}">
        <p14:creationId xmlns:p14="http://schemas.microsoft.com/office/powerpoint/2010/main" val="93056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:\Planning\ECA\2015 ECA Update\Mapping\ECA open house maps\inset_ECA_2015_map_2 [Converted]-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1447"/>
          <a:stretch/>
        </p:blipFill>
        <p:spPr bwMode="auto">
          <a:xfrm>
            <a:off x="304800" y="1371600"/>
            <a:ext cx="5626179" cy="422885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34" y="1371600"/>
            <a:ext cx="2697866" cy="34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" y="172925"/>
            <a:ext cx="9144000" cy="89535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Trebuchet MS" panose="020B0603020202020204" pitchFamily="34" charset="0"/>
              </a:rPr>
              <a:t>Mapping &amp; Regulations</a:t>
            </a:r>
          </a:p>
        </p:txBody>
      </p:sp>
    </p:spTree>
    <p:extLst>
      <p:ext uri="{BB962C8B-B14F-4D97-AF65-F5344CB8AC3E}">
        <p14:creationId xmlns:p14="http://schemas.microsoft.com/office/powerpoint/2010/main" val="19174429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5ee9e4c7-7be5-4645-9dba-52146a040c8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10726</TotalTime>
  <Words>554</Words>
  <Application>Microsoft Office PowerPoint</Application>
  <PresentationFormat>On-screen Show (4:3)</PresentationFormat>
  <Paragraphs>71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Times New Roman</vt:lpstr>
      <vt:lpstr>Trebuchet MS</vt:lpstr>
      <vt:lpstr>Wingdings 2</vt:lpstr>
      <vt:lpstr>Retrospect</vt:lpstr>
      <vt:lpstr>Environmentally Critical Areas Update</vt:lpstr>
      <vt:lpstr>Presentation Overview</vt:lpstr>
      <vt:lpstr>What are Environmentally Critical Areas?</vt:lpstr>
      <vt:lpstr>ECA Background</vt:lpstr>
      <vt:lpstr>Requirements for the ECA Update</vt:lpstr>
      <vt:lpstr>Best Available Science</vt:lpstr>
      <vt:lpstr>Best Available Science</vt:lpstr>
      <vt:lpstr>Mapping &amp; Regulations</vt:lpstr>
      <vt:lpstr>Mapping &amp; Regulations</vt:lpstr>
      <vt:lpstr>PowerPoint Presentation</vt:lpstr>
      <vt:lpstr>Proposed Changes </vt:lpstr>
      <vt:lpstr>Proposed Changes </vt:lpstr>
      <vt:lpstr>Thank you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Environmentally Critical Areas Briefing Presentation (November 29, 2016)</dc:title>
  <dc:creator>mayhewm</dc:creator>
  <cp:lastModifiedBy>Shark, Wendy</cp:lastModifiedBy>
  <cp:revision>446</cp:revision>
  <cp:lastPrinted>2015-05-12T20:22:15Z</cp:lastPrinted>
  <dcterms:created xsi:type="dcterms:W3CDTF">2006-12-01T18:36:06Z</dcterms:created>
  <dcterms:modified xsi:type="dcterms:W3CDTF">2016-12-01T16:39:37Z</dcterms:modified>
</cp:coreProperties>
</file>