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amp;ehk=nKPFBUeisq0" ContentType="image/jpe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69" r:id="rId3"/>
    <p:sldMasterId id="2147483681" r:id="rId4"/>
  </p:sldMasterIdLst>
  <p:notesMasterIdLst>
    <p:notesMasterId r:id="rId69"/>
  </p:notesMasterIdLst>
  <p:handoutMasterIdLst>
    <p:handoutMasterId r:id="rId70"/>
  </p:handoutMasterIdLst>
  <p:sldIdLst>
    <p:sldId id="280" r:id="rId5"/>
    <p:sldId id="261" r:id="rId6"/>
    <p:sldId id="345" r:id="rId7"/>
    <p:sldId id="347" r:id="rId8"/>
    <p:sldId id="285" r:id="rId9"/>
    <p:sldId id="344" r:id="rId10"/>
    <p:sldId id="379" r:id="rId11"/>
    <p:sldId id="281" r:id="rId12"/>
    <p:sldId id="282" r:id="rId13"/>
    <p:sldId id="384" r:id="rId14"/>
    <p:sldId id="385" r:id="rId15"/>
    <p:sldId id="292" r:id="rId16"/>
    <p:sldId id="293" r:id="rId17"/>
    <p:sldId id="386" r:id="rId18"/>
    <p:sldId id="295" r:id="rId19"/>
    <p:sldId id="387" r:id="rId20"/>
    <p:sldId id="368" r:id="rId21"/>
    <p:sldId id="369" r:id="rId22"/>
    <p:sldId id="370" r:id="rId23"/>
    <p:sldId id="371" r:id="rId24"/>
    <p:sldId id="372" r:id="rId25"/>
    <p:sldId id="297" r:id="rId26"/>
    <p:sldId id="298" r:id="rId27"/>
    <p:sldId id="301" r:id="rId28"/>
    <p:sldId id="302" r:id="rId29"/>
    <p:sldId id="305" r:id="rId30"/>
    <p:sldId id="355" r:id="rId31"/>
    <p:sldId id="306" r:id="rId32"/>
    <p:sldId id="307" r:id="rId33"/>
    <p:sldId id="308" r:id="rId34"/>
    <p:sldId id="309" r:id="rId35"/>
    <p:sldId id="310" r:id="rId36"/>
    <p:sldId id="311" r:id="rId37"/>
    <p:sldId id="356" r:id="rId38"/>
    <p:sldId id="312" r:id="rId39"/>
    <p:sldId id="388" r:id="rId40"/>
    <p:sldId id="313" r:id="rId41"/>
    <p:sldId id="357" r:id="rId42"/>
    <p:sldId id="358" r:id="rId43"/>
    <p:sldId id="359" r:id="rId44"/>
    <p:sldId id="360" r:id="rId45"/>
    <p:sldId id="361" r:id="rId46"/>
    <p:sldId id="362" r:id="rId47"/>
    <p:sldId id="363" r:id="rId48"/>
    <p:sldId id="314" r:id="rId49"/>
    <p:sldId id="315" r:id="rId50"/>
    <p:sldId id="316" r:id="rId51"/>
    <p:sldId id="317" r:id="rId52"/>
    <p:sldId id="318" r:id="rId53"/>
    <p:sldId id="389" r:id="rId54"/>
    <p:sldId id="390" r:id="rId55"/>
    <p:sldId id="391" r:id="rId56"/>
    <p:sldId id="321" r:id="rId57"/>
    <p:sldId id="322" r:id="rId58"/>
    <p:sldId id="323" r:id="rId59"/>
    <p:sldId id="392" r:id="rId60"/>
    <p:sldId id="327" r:id="rId61"/>
    <p:sldId id="328" r:id="rId62"/>
    <p:sldId id="364" r:id="rId63"/>
    <p:sldId id="393" r:id="rId64"/>
    <p:sldId id="381" r:id="rId65"/>
    <p:sldId id="382" r:id="rId66"/>
    <p:sldId id="333" r:id="rId67"/>
    <p:sldId id="34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ll, Karina" initials="BK" lastIdx="2" clrIdx="0">
    <p:extLst>
      <p:ext uri="{19B8F6BF-5375-455C-9EA6-DF929625EA0E}">
        <p15:presenceInfo xmlns:p15="http://schemas.microsoft.com/office/powerpoint/2012/main" userId="S-1-5-21-1005559283-1549754204-3747669754-17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6C3"/>
    <a:srgbClr val="2118D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2" autoAdjust="0"/>
    <p:restoredTop sz="94660"/>
  </p:normalViewPr>
  <p:slideViewPr>
    <p:cSldViewPr snapToGrid="0">
      <p:cViewPr varScale="1">
        <p:scale>
          <a:sx n="57" d="100"/>
          <a:sy n="57" d="100"/>
        </p:scale>
        <p:origin x="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AF6A7-3F05-4CDF-93F6-31392D6DE297}" type="doc">
      <dgm:prSet loTypeId="urn:microsoft.com/office/officeart/2008/layout/TitlePictureLineup" loCatId="picture" qsTypeId="urn:microsoft.com/office/officeart/2005/8/quickstyle/simple3" qsCatId="simple" csTypeId="urn:microsoft.com/office/officeart/2005/8/colors/accent1_2" csCatId="accent1" phldr="1"/>
      <dgm:spPr/>
    </dgm:pt>
    <dgm:pt modelId="{40269E27-8328-4D46-861B-12A285CC017B}">
      <dgm:prSet phldrT="[Text]" custT="1"/>
      <dgm:spPr/>
      <dgm:t>
        <a:bodyPr/>
        <a:lstStyle/>
        <a:p>
          <a:pPr algn="ctr">
            <a:buNone/>
          </a:pPr>
          <a:r>
            <a:rPr lang="en-US" sz="2000" b="1" dirty="0">
              <a:latin typeface="Calibri" panose="020F0502020204030204" pitchFamily="34" charset="0"/>
            </a:rPr>
            <a:t>Business Liaison</a:t>
          </a:r>
        </a:p>
      </dgm:t>
    </dgm:pt>
    <dgm:pt modelId="{BC2C4FE3-0835-4C23-8CEE-58E6B7CD0DE3}" type="parTrans" cxnId="{79178F2F-7616-4CF8-80B4-FD288A50D3F7}">
      <dgm:prSet/>
      <dgm:spPr/>
      <dgm:t>
        <a:bodyPr/>
        <a:lstStyle/>
        <a:p>
          <a:endParaRPr lang="en-US"/>
        </a:p>
      </dgm:t>
    </dgm:pt>
    <dgm:pt modelId="{67918C9A-E70F-4DE8-A9C2-E8495B4DA8AC}" type="sibTrans" cxnId="{79178F2F-7616-4CF8-80B4-FD288A50D3F7}">
      <dgm:prSet/>
      <dgm:spPr/>
      <dgm:t>
        <a:bodyPr/>
        <a:lstStyle/>
        <a:p>
          <a:endParaRPr lang="en-US"/>
        </a:p>
      </dgm:t>
    </dgm:pt>
    <dgm:pt modelId="{4477FAA8-4124-4285-9F81-B8482DC5AF6B}">
      <dgm:prSet phldrT="[Text]" custT="1"/>
      <dgm:spPr/>
      <dgm:t>
        <a:bodyPr/>
        <a:lstStyle/>
        <a:p>
          <a:pPr algn="ctr">
            <a:buNone/>
          </a:pPr>
          <a:r>
            <a:rPr lang="en-US" sz="2000" b="1" dirty="0">
              <a:latin typeface="Calibri" panose="020F0502020204030204" pitchFamily="34" charset="0"/>
            </a:rPr>
            <a:t>Business Liaison</a:t>
          </a:r>
        </a:p>
      </dgm:t>
    </dgm:pt>
    <dgm:pt modelId="{BA7F5A26-C73C-44DC-9266-384CA8D02B3A}" type="parTrans" cxnId="{B4522245-3E2F-4767-89FC-AA8912F376BC}">
      <dgm:prSet/>
      <dgm:spPr/>
      <dgm:t>
        <a:bodyPr/>
        <a:lstStyle/>
        <a:p>
          <a:endParaRPr lang="en-US"/>
        </a:p>
      </dgm:t>
    </dgm:pt>
    <dgm:pt modelId="{1EFC517F-1FC3-407D-BCCE-3190481E9707}" type="sibTrans" cxnId="{B4522245-3E2F-4767-89FC-AA8912F376BC}">
      <dgm:prSet/>
      <dgm:spPr/>
      <dgm:t>
        <a:bodyPr/>
        <a:lstStyle/>
        <a:p>
          <a:endParaRPr lang="en-US"/>
        </a:p>
      </dgm:t>
    </dgm:pt>
    <dgm:pt modelId="{294CDC26-1756-4F94-A5A2-9B35D7D84D22}">
      <dgm:prSet phldrT="[Text]" custT="1"/>
      <dgm:spPr/>
      <dgm:t>
        <a:bodyPr/>
        <a:lstStyle/>
        <a:p>
          <a:pPr algn="ctr">
            <a:buNone/>
          </a:pPr>
          <a:r>
            <a:rPr lang="en-US" sz="2000" b="1" dirty="0">
              <a:latin typeface="Calibri" panose="020F0502020204030204" pitchFamily="34" charset="0"/>
            </a:rPr>
            <a:t>Policy Manager</a:t>
          </a:r>
        </a:p>
      </dgm:t>
    </dgm:pt>
    <dgm:pt modelId="{472080D4-BB0C-41D9-BD59-CE4660A1F734}" type="parTrans" cxnId="{8B0171E3-0C00-4D8C-B2B4-09D9A8B9C0F7}">
      <dgm:prSet/>
      <dgm:spPr/>
      <dgm:t>
        <a:bodyPr/>
        <a:lstStyle/>
        <a:p>
          <a:endParaRPr lang="en-US"/>
        </a:p>
      </dgm:t>
    </dgm:pt>
    <dgm:pt modelId="{44043C28-7DE4-4453-A7E4-83F7B5F84DB5}" type="sibTrans" cxnId="{8B0171E3-0C00-4D8C-B2B4-09D9A8B9C0F7}">
      <dgm:prSet/>
      <dgm:spPr/>
      <dgm:t>
        <a:bodyPr/>
        <a:lstStyle/>
        <a:p>
          <a:endParaRPr lang="en-US"/>
        </a:p>
      </dgm:t>
    </dgm:pt>
    <dgm:pt modelId="{DE815927-6B41-4977-8D81-92DC4226F497}">
      <dgm:prSet phldrT="[Text]" custT="1"/>
      <dgm:spPr/>
      <dgm:t>
        <a:bodyPr/>
        <a:lstStyle/>
        <a:p>
          <a:pPr algn="ctr">
            <a:buNone/>
          </a:pPr>
          <a:r>
            <a:rPr lang="en-US" sz="2400" b="1" dirty="0">
              <a:latin typeface="Calibri" panose="020F0502020204030204" pitchFamily="34" charset="0"/>
            </a:rPr>
            <a:t>Kerem.Levitas</a:t>
          </a:r>
          <a:endParaRPr lang="en-US" sz="1400" b="1" dirty="0">
            <a:latin typeface="Calibri" panose="020F0502020204030204" pitchFamily="34" charset="0"/>
          </a:endParaRPr>
        </a:p>
      </dgm:t>
    </dgm:pt>
    <dgm:pt modelId="{22E4FBBD-1C76-46E9-84DC-D8FBB962F144}" type="parTrans" cxnId="{71918E5E-F1C2-43E2-B52F-38BDB3FF061B}">
      <dgm:prSet/>
      <dgm:spPr/>
      <dgm:t>
        <a:bodyPr/>
        <a:lstStyle/>
        <a:p>
          <a:endParaRPr lang="en-US"/>
        </a:p>
      </dgm:t>
    </dgm:pt>
    <dgm:pt modelId="{1B46A55C-A2EF-4BA2-BA6A-BEE1E3E7AB51}" type="sibTrans" cxnId="{71918E5E-F1C2-43E2-B52F-38BDB3FF061B}">
      <dgm:prSet/>
      <dgm:spPr/>
      <dgm:t>
        <a:bodyPr/>
        <a:lstStyle/>
        <a:p>
          <a:endParaRPr lang="en-US"/>
        </a:p>
      </dgm:t>
    </dgm:pt>
    <dgm:pt modelId="{FA6EF164-4C64-4C86-A9D0-A66612655325}">
      <dgm:prSet phldrT="[Text]" custT="1"/>
      <dgm:spPr/>
      <dgm:t>
        <a:bodyPr/>
        <a:lstStyle/>
        <a:p>
          <a:pPr algn="ctr">
            <a:buNone/>
          </a:pPr>
          <a:r>
            <a:rPr lang="en-US" sz="2400" b="1" dirty="0">
              <a:latin typeface="Calibri" panose="020F0502020204030204" pitchFamily="34" charset="0"/>
            </a:rPr>
            <a:t>Karina.Bull</a:t>
          </a:r>
        </a:p>
      </dgm:t>
    </dgm:pt>
    <dgm:pt modelId="{6B8D05E7-3B3B-4D4F-BEA5-F950DFACA80B}" type="parTrans" cxnId="{FD21892B-BE8E-418B-8BB5-2A43ED1852AF}">
      <dgm:prSet/>
      <dgm:spPr/>
      <dgm:t>
        <a:bodyPr/>
        <a:lstStyle/>
        <a:p>
          <a:endParaRPr lang="en-US"/>
        </a:p>
      </dgm:t>
    </dgm:pt>
    <dgm:pt modelId="{5CE17D15-FDD3-4849-A81C-170DBADF137E}" type="sibTrans" cxnId="{FD21892B-BE8E-418B-8BB5-2A43ED1852AF}">
      <dgm:prSet/>
      <dgm:spPr/>
      <dgm:t>
        <a:bodyPr/>
        <a:lstStyle/>
        <a:p>
          <a:endParaRPr lang="en-US"/>
        </a:p>
      </dgm:t>
    </dgm:pt>
    <dgm:pt modelId="{23770CC8-8C1A-40EB-8A3E-D90AD3391180}">
      <dgm:prSet phldrT="[Text]" custT="1"/>
      <dgm:spPr/>
      <dgm:t>
        <a:bodyPr/>
        <a:lstStyle/>
        <a:p>
          <a:pPr algn="ctr">
            <a:buNone/>
          </a:pPr>
          <a:r>
            <a:rPr lang="en-US" sz="2400" b="1" dirty="0">
              <a:latin typeface="Calibri" panose="020F0502020204030204" pitchFamily="34" charset="0"/>
            </a:rPr>
            <a:t>seattle.gov</a:t>
          </a:r>
        </a:p>
      </dgm:t>
    </dgm:pt>
    <dgm:pt modelId="{4F5677DA-86D3-4E0A-8967-2A4A0ACE4C92}" type="parTrans" cxnId="{1371320F-7880-4F8B-A512-91EA4DAEBAB7}">
      <dgm:prSet/>
      <dgm:spPr/>
      <dgm:t>
        <a:bodyPr/>
        <a:lstStyle/>
        <a:p>
          <a:endParaRPr lang="en-US"/>
        </a:p>
      </dgm:t>
    </dgm:pt>
    <dgm:pt modelId="{8CF7BACE-6DBC-4CE2-9B14-AE6CD62412FF}" type="sibTrans" cxnId="{1371320F-7880-4F8B-A512-91EA4DAEBAB7}">
      <dgm:prSet/>
      <dgm:spPr/>
      <dgm:t>
        <a:bodyPr/>
        <a:lstStyle/>
        <a:p>
          <a:endParaRPr lang="en-US"/>
        </a:p>
      </dgm:t>
    </dgm:pt>
    <dgm:pt modelId="{72339832-EA25-4CFA-A195-516F9C8CD3EF}">
      <dgm:prSet phldrT="[Text]" custT="1"/>
      <dgm:spPr/>
      <dgm:t>
        <a:bodyPr/>
        <a:lstStyle/>
        <a:p>
          <a:pPr algn="ctr">
            <a:buNone/>
          </a:pPr>
          <a:r>
            <a:rPr lang="en-US" sz="2400" b="1" dirty="0">
              <a:latin typeface="Calibri" panose="020F0502020204030204" pitchFamily="34" charset="0"/>
            </a:rPr>
            <a:t>@</a:t>
          </a:r>
        </a:p>
      </dgm:t>
    </dgm:pt>
    <dgm:pt modelId="{A0CE4838-F6D7-4FC4-BF34-EEBE006E1C2B}" type="parTrans" cxnId="{5F1E4FB9-7D90-4926-A17E-2BC8DB3AC977}">
      <dgm:prSet/>
      <dgm:spPr/>
      <dgm:t>
        <a:bodyPr/>
        <a:lstStyle/>
        <a:p>
          <a:endParaRPr lang="en-US"/>
        </a:p>
      </dgm:t>
    </dgm:pt>
    <dgm:pt modelId="{8A804030-E734-4D35-B71D-F6E71983A47F}" type="sibTrans" cxnId="{5F1E4FB9-7D90-4926-A17E-2BC8DB3AC977}">
      <dgm:prSet/>
      <dgm:spPr/>
      <dgm:t>
        <a:bodyPr/>
        <a:lstStyle/>
        <a:p>
          <a:endParaRPr lang="en-US"/>
        </a:p>
      </dgm:t>
    </dgm:pt>
    <dgm:pt modelId="{AECCE657-28E7-4917-949C-9E0E14A04627}">
      <dgm:prSet phldrT="[Text]" custT="1"/>
      <dgm:spPr/>
      <dgm:t>
        <a:bodyPr/>
        <a:lstStyle/>
        <a:p>
          <a:pPr algn="ctr">
            <a:buNone/>
          </a:pPr>
          <a:r>
            <a:rPr lang="en-US" sz="2400" b="1" dirty="0">
              <a:latin typeface="Calibri" panose="020F0502020204030204" pitchFamily="34" charset="0"/>
            </a:rPr>
            <a:t>seattle.gov</a:t>
          </a:r>
        </a:p>
      </dgm:t>
    </dgm:pt>
    <dgm:pt modelId="{14D3921B-1762-4EBC-9817-ECC056C7F740}" type="parTrans" cxnId="{F0A23105-0629-42B2-97F9-96429344A30F}">
      <dgm:prSet/>
      <dgm:spPr/>
      <dgm:t>
        <a:bodyPr/>
        <a:lstStyle/>
        <a:p>
          <a:endParaRPr lang="en-US"/>
        </a:p>
      </dgm:t>
    </dgm:pt>
    <dgm:pt modelId="{531991E5-8CFF-4F4E-B222-0F53C29B25AA}" type="sibTrans" cxnId="{F0A23105-0629-42B2-97F9-96429344A30F}">
      <dgm:prSet/>
      <dgm:spPr/>
      <dgm:t>
        <a:bodyPr/>
        <a:lstStyle/>
        <a:p>
          <a:endParaRPr lang="en-US"/>
        </a:p>
      </dgm:t>
    </dgm:pt>
    <dgm:pt modelId="{D70B6D05-D417-4D32-B60F-7065E104A916}">
      <dgm:prSet phldrT="[Text]" custT="1"/>
      <dgm:spPr/>
      <dgm:t>
        <a:bodyPr/>
        <a:lstStyle/>
        <a:p>
          <a:pPr algn="ctr">
            <a:buNone/>
          </a:pPr>
          <a:r>
            <a:rPr lang="en-US" sz="2400" b="1" dirty="0">
              <a:latin typeface="Calibri" panose="020F0502020204030204" pitchFamily="34" charset="0"/>
            </a:rPr>
            <a:t>seattle.gov</a:t>
          </a:r>
        </a:p>
      </dgm:t>
    </dgm:pt>
    <dgm:pt modelId="{C5B875BD-BF53-4E63-9C91-A65F2749FD42}" type="parTrans" cxnId="{D0921E32-4C39-4F88-9F7B-9AC40719C612}">
      <dgm:prSet/>
      <dgm:spPr/>
      <dgm:t>
        <a:bodyPr/>
        <a:lstStyle/>
        <a:p>
          <a:endParaRPr lang="en-US"/>
        </a:p>
      </dgm:t>
    </dgm:pt>
    <dgm:pt modelId="{726BACCA-7308-43B5-BE91-42849C33C467}" type="sibTrans" cxnId="{D0921E32-4C39-4F88-9F7B-9AC40719C612}">
      <dgm:prSet/>
      <dgm:spPr/>
      <dgm:t>
        <a:bodyPr/>
        <a:lstStyle/>
        <a:p>
          <a:endParaRPr lang="en-US"/>
        </a:p>
      </dgm:t>
    </dgm:pt>
    <dgm:pt modelId="{E1154B72-2218-41FE-B6E9-908F8162F446}">
      <dgm:prSet phldrT="[Text]" custT="1"/>
      <dgm:spPr/>
      <dgm:t>
        <a:bodyPr/>
        <a:lstStyle/>
        <a:p>
          <a:pPr algn="ctr">
            <a:buNone/>
          </a:pPr>
          <a:r>
            <a:rPr lang="en-US" sz="2400" b="1" dirty="0">
              <a:latin typeface="Calibri" panose="020F0502020204030204" pitchFamily="34" charset="0"/>
            </a:rPr>
            <a:t>@</a:t>
          </a:r>
        </a:p>
      </dgm:t>
    </dgm:pt>
    <dgm:pt modelId="{E4D11FA0-7269-4CD9-9A72-3C8A4BF8EE0C}" type="parTrans" cxnId="{C554CCE6-92BC-4C33-87DD-7A1DE1871477}">
      <dgm:prSet/>
      <dgm:spPr/>
      <dgm:t>
        <a:bodyPr/>
        <a:lstStyle/>
        <a:p>
          <a:endParaRPr lang="en-US"/>
        </a:p>
      </dgm:t>
    </dgm:pt>
    <dgm:pt modelId="{A22338EC-D14F-4081-8099-4EE028CADFFA}" type="sibTrans" cxnId="{C554CCE6-92BC-4C33-87DD-7A1DE1871477}">
      <dgm:prSet/>
      <dgm:spPr/>
      <dgm:t>
        <a:bodyPr/>
        <a:lstStyle/>
        <a:p>
          <a:endParaRPr lang="en-US"/>
        </a:p>
      </dgm:t>
    </dgm:pt>
    <dgm:pt modelId="{51AF3AF8-87AE-422E-ABD7-DEE4189E4E59}">
      <dgm:prSet phldrT="[Text]" custT="1"/>
      <dgm:spPr/>
      <dgm:t>
        <a:bodyPr/>
        <a:lstStyle/>
        <a:p>
          <a:pPr algn="ctr">
            <a:buNone/>
          </a:pPr>
          <a:r>
            <a:rPr lang="en-US" sz="2400" b="1" dirty="0">
              <a:latin typeface="Calibri" panose="020F0502020204030204" pitchFamily="34" charset="0"/>
            </a:rPr>
            <a:t>@</a:t>
          </a:r>
        </a:p>
      </dgm:t>
    </dgm:pt>
    <dgm:pt modelId="{5522F5D5-29D4-4C1D-8C2E-5320491883CA}" type="parTrans" cxnId="{F1D019C3-3860-4321-87A9-93D2E7207B59}">
      <dgm:prSet/>
      <dgm:spPr/>
      <dgm:t>
        <a:bodyPr/>
        <a:lstStyle/>
        <a:p>
          <a:endParaRPr lang="en-US"/>
        </a:p>
      </dgm:t>
    </dgm:pt>
    <dgm:pt modelId="{C758969A-CE9E-4426-9419-4B746F1268AE}" type="sibTrans" cxnId="{F1D019C3-3860-4321-87A9-93D2E7207B59}">
      <dgm:prSet/>
      <dgm:spPr/>
      <dgm:t>
        <a:bodyPr/>
        <a:lstStyle/>
        <a:p>
          <a:endParaRPr lang="en-US"/>
        </a:p>
      </dgm:t>
    </dgm:pt>
    <dgm:pt modelId="{5971765B-6CCC-4CFE-A1F9-99309E0345F9}">
      <dgm:prSet phldrT="[Text]" custT="1"/>
      <dgm:spPr/>
      <dgm:t>
        <a:bodyPr/>
        <a:lstStyle/>
        <a:p>
          <a:pPr algn="ctr">
            <a:buNone/>
          </a:pPr>
          <a:r>
            <a:rPr lang="en-US" sz="2400" b="1" dirty="0">
              <a:latin typeface="Calibri" panose="020F0502020204030204" pitchFamily="34" charset="0"/>
            </a:rPr>
            <a:t>Darius.Foster</a:t>
          </a:r>
        </a:p>
      </dgm:t>
    </dgm:pt>
    <dgm:pt modelId="{4954994B-4592-42CE-9043-C9A3ECEBF880}" type="parTrans" cxnId="{17493215-7A07-4363-946B-5128D0F0C66D}">
      <dgm:prSet/>
      <dgm:spPr/>
      <dgm:t>
        <a:bodyPr/>
        <a:lstStyle/>
        <a:p>
          <a:endParaRPr lang="en-US"/>
        </a:p>
      </dgm:t>
    </dgm:pt>
    <dgm:pt modelId="{DF87179F-8CAE-4AF1-B695-6B0014D3CCE2}" type="sibTrans" cxnId="{17493215-7A07-4363-946B-5128D0F0C66D}">
      <dgm:prSet/>
      <dgm:spPr/>
      <dgm:t>
        <a:bodyPr/>
        <a:lstStyle/>
        <a:p>
          <a:endParaRPr lang="en-US"/>
        </a:p>
      </dgm:t>
    </dgm:pt>
    <dgm:pt modelId="{27B8DAE1-0166-4C4C-9B4A-6F9FEE2D4A94}">
      <dgm:prSet phldrT="[Text]" custT="1"/>
      <dgm:spPr/>
      <dgm:t>
        <a:bodyPr/>
        <a:lstStyle/>
        <a:p>
          <a:pPr algn="ctr">
            <a:buNone/>
          </a:pPr>
          <a:r>
            <a:rPr lang="en-US" sz="2400" b="1" dirty="0">
              <a:latin typeface="Calibri" panose="020F0502020204030204" pitchFamily="34" charset="0"/>
            </a:rPr>
            <a:t>206-386-1238</a:t>
          </a:r>
        </a:p>
      </dgm:t>
    </dgm:pt>
    <dgm:pt modelId="{1128F633-9122-4878-ABB1-58886F922794}" type="parTrans" cxnId="{DE19D5F2-60AC-4BB0-B6ED-E33D884074EA}">
      <dgm:prSet/>
      <dgm:spPr/>
      <dgm:t>
        <a:bodyPr/>
        <a:lstStyle/>
        <a:p>
          <a:endParaRPr lang="en-US"/>
        </a:p>
      </dgm:t>
    </dgm:pt>
    <dgm:pt modelId="{7D528F4F-D209-414A-8FA5-EB8594CF01D9}" type="sibTrans" cxnId="{DE19D5F2-60AC-4BB0-B6ED-E33D884074EA}">
      <dgm:prSet/>
      <dgm:spPr/>
      <dgm:t>
        <a:bodyPr/>
        <a:lstStyle/>
        <a:p>
          <a:endParaRPr lang="en-US"/>
        </a:p>
      </dgm:t>
    </dgm:pt>
    <dgm:pt modelId="{871F941F-BFA2-40F1-89F4-D9C0A3E5BF4F}">
      <dgm:prSet phldrT="[Text]" custT="1"/>
      <dgm:spPr/>
      <dgm:t>
        <a:bodyPr/>
        <a:lstStyle/>
        <a:p>
          <a:pPr algn="ctr">
            <a:buNone/>
          </a:pPr>
          <a:endParaRPr lang="en-US" sz="2400" b="1" dirty="0">
            <a:latin typeface="Calibri" panose="020F0502020204030204" pitchFamily="34" charset="0"/>
          </a:endParaRPr>
        </a:p>
      </dgm:t>
    </dgm:pt>
    <dgm:pt modelId="{B97B082C-1762-4DCF-A291-37CF9AF77562}" type="parTrans" cxnId="{D325FBF2-6250-44D3-BCB1-9EE8FF5CAC83}">
      <dgm:prSet/>
      <dgm:spPr/>
      <dgm:t>
        <a:bodyPr/>
        <a:lstStyle/>
        <a:p>
          <a:endParaRPr lang="en-US"/>
        </a:p>
      </dgm:t>
    </dgm:pt>
    <dgm:pt modelId="{3880B198-3B20-468A-ACA0-503720155BAE}" type="sibTrans" cxnId="{D325FBF2-6250-44D3-BCB1-9EE8FF5CAC83}">
      <dgm:prSet/>
      <dgm:spPr/>
      <dgm:t>
        <a:bodyPr/>
        <a:lstStyle/>
        <a:p>
          <a:endParaRPr lang="en-US"/>
        </a:p>
      </dgm:t>
    </dgm:pt>
    <dgm:pt modelId="{68EA50D1-881F-4CFE-BA57-6175ADFB4203}">
      <dgm:prSet phldrT="[Text]" custT="1"/>
      <dgm:spPr/>
      <dgm:t>
        <a:bodyPr/>
        <a:lstStyle/>
        <a:p>
          <a:pPr algn="ctr">
            <a:buNone/>
          </a:pPr>
          <a:r>
            <a:rPr lang="en-US" sz="2400" b="1" dirty="0">
              <a:latin typeface="Calibri" panose="020F0502020204030204" pitchFamily="34" charset="0"/>
            </a:rPr>
            <a:t>206-386-9758</a:t>
          </a:r>
        </a:p>
      </dgm:t>
    </dgm:pt>
    <dgm:pt modelId="{EF948FBE-F944-4842-BC24-BB2D4F53A5D8}" type="parTrans" cxnId="{314D9D9D-6FC1-4D02-9447-B716FC7C9B5C}">
      <dgm:prSet/>
      <dgm:spPr/>
      <dgm:t>
        <a:bodyPr/>
        <a:lstStyle/>
        <a:p>
          <a:endParaRPr lang="en-US"/>
        </a:p>
      </dgm:t>
    </dgm:pt>
    <dgm:pt modelId="{6C95F898-16F0-4228-ADA4-72C2B26AC56B}" type="sibTrans" cxnId="{314D9D9D-6FC1-4D02-9447-B716FC7C9B5C}">
      <dgm:prSet/>
      <dgm:spPr/>
      <dgm:t>
        <a:bodyPr/>
        <a:lstStyle/>
        <a:p>
          <a:endParaRPr lang="en-US"/>
        </a:p>
      </dgm:t>
    </dgm:pt>
    <dgm:pt modelId="{61B6E587-27D7-47E2-9265-E2C3495B7C83}">
      <dgm:prSet phldrT="[Text]" custT="1"/>
      <dgm:spPr/>
      <dgm:t>
        <a:bodyPr/>
        <a:lstStyle/>
        <a:p>
          <a:pPr algn="ctr">
            <a:buNone/>
          </a:pPr>
          <a:endParaRPr lang="en-US" sz="2400" b="1" dirty="0">
            <a:latin typeface="Calibri" panose="020F0502020204030204" pitchFamily="34" charset="0"/>
          </a:endParaRPr>
        </a:p>
      </dgm:t>
    </dgm:pt>
    <dgm:pt modelId="{1284D06D-7304-4230-8CE0-E12EBBD17FA1}" type="parTrans" cxnId="{49B456CF-30B3-4557-9AF8-9E573A464FF3}">
      <dgm:prSet/>
      <dgm:spPr/>
      <dgm:t>
        <a:bodyPr/>
        <a:lstStyle/>
        <a:p>
          <a:endParaRPr lang="en-US"/>
        </a:p>
      </dgm:t>
    </dgm:pt>
    <dgm:pt modelId="{743038B9-74BE-4AA3-9A7F-351BD1BD4D4D}" type="sibTrans" cxnId="{49B456CF-30B3-4557-9AF8-9E573A464FF3}">
      <dgm:prSet/>
      <dgm:spPr/>
      <dgm:t>
        <a:bodyPr/>
        <a:lstStyle/>
        <a:p>
          <a:endParaRPr lang="en-US"/>
        </a:p>
      </dgm:t>
    </dgm:pt>
    <dgm:pt modelId="{C67F3E14-5624-4B60-9A57-7A1CFE951DAE}">
      <dgm:prSet phldrT="[Text]" custT="1"/>
      <dgm:spPr/>
      <dgm:t>
        <a:bodyPr/>
        <a:lstStyle/>
        <a:p>
          <a:pPr algn="ctr">
            <a:buNone/>
          </a:pPr>
          <a:r>
            <a:rPr lang="en-US" sz="2400" b="1" dirty="0">
              <a:latin typeface="Calibri" panose="020F0502020204030204" pitchFamily="34" charset="0"/>
            </a:rPr>
            <a:t>206-684-4536</a:t>
          </a:r>
        </a:p>
      </dgm:t>
    </dgm:pt>
    <dgm:pt modelId="{F03A1260-98BD-404F-8260-26262E15B5C9}" type="parTrans" cxnId="{5D0C57D9-663E-41F3-862B-279005736698}">
      <dgm:prSet/>
      <dgm:spPr/>
      <dgm:t>
        <a:bodyPr/>
        <a:lstStyle/>
        <a:p>
          <a:endParaRPr lang="en-US"/>
        </a:p>
      </dgm:t>
    </dgm:pt>
    <dgm:pt modelId="{7D9F2266-C70A-4045-AEB0-6E8122DBF717}" type="sibTrans" cxnId="{5D0C57D9-663E-41F3-862B-279005736698}">
      <dgm:prSet/>
      <dgm:spPr/>
      <dgm:t>
        <a:bodyPr/>
        <a:lstStyle/>
        <a:p>
          <a:endParaRPr lang="en-US"/>
        </a:p>
      </dgm:t>
    </dgm:pt>
    <dgm:pt modelId="{C2E9DCBE-4ABF-42A2-B3D8-CE39A1E94D1A}">
      <dgm:prSet phldrT="[Text]" custT="1"/>
      <dgm:spPr/>
      <dgm:t>
        <a:bodyPr/>
        <a:lstStyle/>
        <a:p>
          <a:pPr algn="ctr">
            <a:buNone/>
          </a:pPr>
          <a:endParaRPr lang="en-US" sz="2400" b="1" dirty="0">
            <a:latin typeface="Calibri" panose="020F0502020204030204" pitchFamily="34" charset="0"/>
          </a:endParaRPr>
        </a:p>
      </dgm:t>
    </dgm:pt>
    <dgm:pt modelId="{956C61EF-F2C3-41AE-A005-19D8B56EC06D}" type="parTrans" cxnId="{3749A66F-489E-4453-95E5-3EE948814DA5}">
      <dgm:prSet/>
      <dgm:spPr/>
      <dgm:t>
        <a:bodyPr/>
        <a:lstStyle/>
        <a:p>
          <a:endParaRPr lang="en-US"/>
        </a:p>
      </dgm:t>
    </dgm:pt>
    <dgm:pt modelId="{5B40E44E-9F69-4C3C-859D-23A9B54B175C}" type="sibTrans" cxnId="{3749A66F-489E-4453-95E5-3EE948814DA5}">
      <dgm:prSet/>
      <dgm:spPr/>
      <dgm:t>
        <a:bodyPr/>
        <a:lstStyle/>
        <a:p>
          <a:endParaRPr lang="en-US"/>
        </a:p>
      </dgm:t>
    </dgm:pt>
    <dgm:pt modelId="{D018C892-9043-48A7-9707-89478107846F}" type="pres">
      <dgm:prSet presAssocID="{481AF6A7-3F05-4CDF-93F6-31392D6DE297}" presName="Name0" presStyleCnt="0">
        <dgm:presLayoutVars>
          <dgm:dir/>
        </dgm:presLayoutVars>
      </dgm:prSet>
      <dgm:spPr/>
    </dgm:pt>
    <dgm:pt modelId="{FAFF40E2-51DC-44A7-8E8C-8C51903E100C}" type="pres">
      <dgm:prSet presAssocID="{40269E27-8328-4D46-861B-12A285CC017B}" presName="composite" presStyleCnt="0"/>
      <dgm:spPr/>
    </dgm:pt>
    <dgm:pt modelId="{4E638267-1477-4B8D-B0E9-D84B2E6536D4}" type="pres">
      <dgm:prSet presAssocID="{40269E27-8328-4D46-861B-12A285CC017B}" presName="Accent" presStyleLbl="alignAcc1" presStyleIdx="0" presStyleCnt="3"/>
      <dgm:spPr/>
    </dgm:pt>
    <dgm:pt modelId="{59181E6E-22A1-4063-89CB-0CC3F8E78DE0}" type="pres">
      <dgm:prSet presAssocID="{40269E27-8328-4D46-861B-12A285CC017B}"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10B72BDB-2A42-4F09-9766-6D3DBAC4B3E5}" type="pres">
      <dgm:prSet presAssocID="{40269E27-8328-4D46-861B-12A285CC017B}" presName="Child" presStyleLbl="revTx" presStyleIdx="0" presStyleCnt="3">
        <dgm:presLayoutVars>
          <dgm:bulletEnabled val="1"/>
        </dgm:presLayoutVars>
      </dgm:prSet>
      <dgm:spPr/>
    </dgm:pt>
    <dgm:pt modelId="{7CECDE44-FAF7-4246-A8EA-409CD84A6701}" type="pres">
      <dgm:prSet presAssocID="{40269E27-8328-4D46-861B-12A285CC017B}" presName="Parent" presStyleLbl="alignNode1" presStyleIdx="0" presStyleCnt="3">
        <dgm:presLayoutVars>
          <dgm:bulletEnabled val="1"/>
        </dgm:presLayoutVars>
      </dgm:prSet>
      <dgm:spPr/>
    </dgm:pt>
    <dgm:pt modelId="{3991F580-E427-4F25-B575-65EFC3B4B6A0}" type="pres">
      <dgm:prSet presAssocID="{67918C9A-E70F-4DE8-A9C2-E8495B4DA8AC}" presName="sibTrans" presStyleCnt="0"/>
      <dgm:spPr/>
    </dgm:pt>
    <dgm:pt modelId="{4251D593-AD91-4A7E-AC52-E2D57ED4D599}" type="pres">
      <dgm:prSet presAssocID="{4477FAA8-4124-4285-9F81-B8482DC5AF6B}" presName="composite" presStyleCnt="0"/>
      <dgm:spPr/>
    </dgm:pt>
    <dgm:pt modelId="{6A8DCE03-EE8B-4726-B3A0-BB0C1EE7E70D}" type="pres">
      <dgm:prSet presAssocID="{4477FAA8-4124-4285-9F81-B8482DC5AF6B}" presName="Accent" presStyleLbl="alignAcc1" presStyleIdx="1" presStyleCnt="3"/>
      <dgm:spPr/>
    </dgm:pt>
    <dgm:pt modelId="{CD2DA481-FF09-47CB-BE27-06DFA2048AC6}" type="pres">
      <dgm:prSet presAssocID="{4477FAA8-4124-4285-9F81-B8482DC5AF6B}"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dgm:spPr>
    </dgm:pt>
    <dgm:pt modelId="{7F0562DE-65F8-44A2-893B-0F7B08E9704B}" type="pres">
      <dgm:prSet presAssocID="{4477FAA8-4124-4285-9F81-B8482DC5AF6B}" presName="Child" presStyleLbl="revTx" presStyleIdx="1" presStyleCnt="3">
        <dgm:presLayoutVars>
          <dgm:bulletEnabled val="1"/>
        </dgm:presLayoutVars>
      </dgm:prSet>
      <dgm:spPr/>
    </dgm:pt>
    <dgm:pt modelId="{B48ADC7D-DEDA-4728-8871-ED050D27DD54}" type="pres">
      <dgm:prSet presAssocID="{4477FAA8-4124-4285-9F81-B8482DC5AF6B}" presName="Parent" presStyleLbl="alignNode1" presStyleIdx="1" presStyleCnt="3">
        <dgm:presLayoutVars>
          <dgm:bulletEnabled val="1"/>
        </dgm:presLayoutVars>
      </dgm:prSet>
      <dgm:spPr/>
    </dgm:pt>
    <dgm:pt modelId="{88AF95AD-4544-42A6-AD3D-67EDD44A08D0}" type="pres">
      <dgm:prSet presAssocID="{1EFC517F-1FC3-407D-BCCE-3190481E9707}" presName="sibTrans" presStyleCnt="0"/>
      <dgm:spPr/>
    </dgm:pt>
    <dgm:pt modelId="{F647A452-937F-45E4-A983-966E9E7B7C0E}" type="pres">
      <dgm:prSet presAssocID="{294CDC26-1756-4F94-A5A2-9B35D7D84D22}" presName="composite" presStyleCnt="0"/>
      <dgm:spPr/>
    </dgm:pt>
    <dgm:pt modelId="{1EAA55D7-830B-4CC7-8B18-0AD17022778A}" type="pres">
      <dgm:prSet presAssocID="{294CDC26-1756-4F94-A5A2-9B35D7D84D22}" presName="Accent" presStyleLbl="alignAcc1" presStyleIdx="2" presStyleCnt="3"/>
      <dgm:spPr/>
    </dgm:pt>
    <dgm:pt modelId="{9E42F71D-CEBB-415E-BC91-00D772281B00}" type="pres">
      <dgm:prSet presAssocID="{294CDC26-1756-4F94-A5A2-9B35D7D84D22}"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dgm:spPr>
    </dgm:pt>
    <dgm:pt modelId="{D42AF156-C3DC-4EEC-8207-E5776DE77B2A}" type="pres">
      <dgm:prSet presAssocID="{294CDC26-1756-4F94-A5A2-9B35D7D84D22}" presName="Child" presStyleLbl="revTx" presStyleIdx="2" presStyleCnt="3">
        <dgm:presLayoutVars>
          <dgm:bulletEnabled val="1"/>
        </dgm:presLayoutVars>
      </dgm:prSet>
      <dgm:spPr/>
    </dgm:pt>
    <dgm:pt modelId="{B5500B03-DC25-498E-9674-2C6A2BC30B8A}" type="pres">
      <dgm:prSet presAssocID="{294CDC26-1756-4F94-A5A2-9B35D7D84D22}" presName="Parent" presStyleLbl="alignNode1" presStyleIdx="2" presStyleCnt="3">
        <dgm:presLayoutVars>
          <dgm:bulletEnabled val="1"/>
        </dgm:presLayoutVars>
      </dgm:prSet>
      <dgm:spPr/>
    </dgm:pt>
  </dgm:ptLst>
  <dgm:cxnLst>
    <dgm:cxn modelId="{F0A23105-0629-42B2-97F9-96429344A30F}" srcId="{294CDC26-1756-4F94-A5A2-9B35D7D84D22}" destId="{AECCE657-28E7-4917-949C-9E0E14A04627}" srcOrd="2" destOrd="0" parTransId="{14D3921B-1762-4EBC-9817-ECC056C7F740}" sibTransId="{531991E5-8CFF-4F4E-B222-0F53C29B25AA}"/>
    <dgm:cxn modelId="{2A5AC407-B9A9-47A3-A0FF-131991ABDE9A}" type="presOf" srcId="{68EA50D1-881F-4CFE-BA57-6175ADFB4203}" destId="{7F0562DE-65F8-44A2-893B-0F7B08E9704B}" srcOrd="0" destOrd="4" presId="urn:microsoft.com/office/officeart/2008/layout/TitlePictureLineup"/>
    <dgm:cxn modelId="{1371320F-7880-4F8B-A512-91EA4DAEBAB7}" srcId="{40269E27-8328-4D46-861B-12A285CC017B}" destId="{23770CC8-8C1A-40EB-8A3E-D90AD3391180}" srcOrd="2" destOrd="0" parTransId="{4F5677DA-86D3-4E0A-8967-2A4A0ACE4C92}" sibTransId="{8CF7BACE-6DBC-4CE2-9B14-AE6CD62412FF}"/>
    <dgm:cxn modelId="{0A30F013-0F6E-400D-B4C6-E2819F42A380}" type="presOf" srcId="{D70B6D05-D417-4D32-B60F-7065E104A916}" destId="{7F0562DE-65F8-44A2-893B-0F7B08E9704B}" srcOrd="0" destOrd="2" presId="urn:microsoft.com/office/officeart/2008/layout/TitlePictureLineup"/>
    <dgm:cxn modelId="{17493215-7A07-4363-946B-5128D0F0C66D}" srcId="{40269E27-8328-4D46-861B-12A285CC017B}" destId="{5971765B-6CCC-4CFE-A1F9-99309E0345F9}" srcOrd="0" destOrd="0" parTransId="{4954994B-4592-42CE-9043-C9A3ECEBF880}" sibTransId="{DF87179F-8CAE-4AF1-B695-6B0014D3CCE2}"/>
    <dgm:cxn modelId="{4F251A1D-3CC1-4C5A-8A73-8F9C2733C06F}" type="presOf" srcId="{23770CC8-8C1A-40EB-8A3E-D90AD3391180}" destId="{10B72BDB-2A42-4F09-9766-6D3DBAC4B3E5}" srcOrd="0" destOrd="2" presId="urn:microsoft.com/office/officeart/2008/layout/TitlePictureLineup"/>
    <dgm:cxn modelId="{FD21892B-BE8E-418B-8BB5-2A43ED1852AF}" srcId="{294CDC26-1756-4F94-A5A2-9B35D7D84D22}" destId="{FA6EF164-4C64-4C86-A9D0-A66612655325}" srcOrd="0" destOrd="0" parTransId="{6B8D05E7-3B3B-4D4F-BEA5-F950DFACA80B}" sibTransId="{5CE17D15-FDD3-4849-A81C-170DBADF137E}"/>
    <dgm:cxn modelId="{79178F2F-7616-4CF8-80B4-FD288A50D3F7}" srcId="{481AF6A7-3F05-4CDF-93F6-31392D6DE297}" destId="{40269E27-8328-4D46-861B-12A285CC017B}" srcOrd="0" destOrd="0" parTransId="{BC2C4FE3-0835-4C23-8CEE-58E6B7CD0DE3}" sibTransId="{67918C9A-E70F-4DE8-A9C2-E8495B4DA8AC}"/>
    <dgm:cxn modelId="{D0921E32-4C39-4F88-9F7B-9AC40719C612}" srcId="{4477FAA8-4124-4285-9F81-B8482DC5AF6B}" destId="{D70B6D05-D417-4D32-B60F-7065E104A916}" srcOrd="2" destOrd="0" parTransId="{C5B875BD-BF53-4E63-9C91-A65F2749FD42}" sibTransId="{726BACCA-7308-43B5-BE91-42849C33C467}"/>
    <dgm:cxn modelId="{1ED18C40-141F-44FC-B18D-247789450D92}" type="presOf" srcId="{DE815927-6B41-4977-8D81-92DC4226F497}" destId="{7F0562DE-65F8-44A2-893B-0F7B08E9704B}" srcOrd="0" destOrd="0" presId="urn:microsoft.com/office/officeart/2008/layout/TitlePictureLineup"/>
    <dgm:cxn modelId="{71918E5E-F1C2-43E2-B52F-38BDB3FF061B}" srcId="{4477FAA8-4124-4285-9F81-B8482DC5AF6B}" destId="{DE815927-6B41-4977-8D81-92DC4226F497}" srcOrd="0" destOrd="0" parTransId="{22E4FBBD-1C76-46E9-84DC-D8FBB962F144}" sibTransId="{1B46A55C-A2EF-4BA2-BA6A-BEE1E3E7AB51}"/>
    <dgm:cxn modelId="{B4522245-3E2F-4767-89FC-AA8912F376BC}" srcId="{481AF6A7-3F05-4CDF-93F6-31392D6DE297}" destId="{4477FAA8-4124-4285-9F81-B8482DC5AF6B}" srcOrd="1" destOrd="0" parTransId="{BA7F5A26-C73C-44DC-9266-384CA8D02B3A}" sibTransId="{1EFC517F-1FC3-407D-BCCE-3190481E9707}"/>
    <dgm:cxn modelId="{B6DE3667-182B-45A2-825B-84D92657CCE7}" type="presOf" srcId="{51AF3AF8-87AE-422E-ABD7-DEE4189E4E59}" destId="{7F0562DE-65F8-44A2-893B-0F7B08E9704B}" srcOrd="0" destOrd="1" presId="urn:microsoft.com/office/officeart/2008/layout/TitlePictureLineup"/>
    <dgm:cxn modelId="{3749A66F-489E-4453-95E5-3EE948814DA5}" srcId="{294CDC26-1756-4F94-A5A2-9B35D7D84D22}" destId="{C2E9DCBE-4ABF-42A2-B3D8-CE39A1E94D1A}" srcOrd="3" destOrd="0" parTransId="{956C61EF-F2C3-41AE-A005-19D8B56EC06D}" sibTransId="{5B40E44E-9F69-4C3C-859D-23A9B54B175C}"/>
    <dgm:cxn modelId="{BB689E5A-8FCD-4377-8419-DEC5BC273270}" type="presOf" srcId="{C67F3E14-5624-4B60-9A57-7A1CFE951DAE}" destId="{D42AF156-C3DC-4EEC-8207-E5776DE77B2A}" srcOrd="0" destOrd="4" presId="urn:microsoft.com/office/officeart/2008/layout/TitlePictureLineup"/>
    <dgm:cxn modelId="{DEBEF280-BDCE-4672-90F1-922B88B9B30D}" type="presOf" srcId="{294CDC26-1756-4F94-A5A2-9B35D7D84D22}" destId="{B5500B03-DC25-498E-9674-2C6A2BC30B8A}" srcOrd="0" destOrd="0" presId="urn:microsoft.com/office/officeart/2008/layout/TitlePictureLineup"/>
    <dgm:cxn modelId="{FD1F7881-1047-43D2-B686-EC138328A781}" type="presOf" srcId="{72339832-EA25-4CFA-A195-516F9C8CD3EF}" destId="{D42AF156-C3DC-4EEC-8207-E5776DE77B2A}" srcOrd="0" destOrd="1" presId="urn:microsoft.com/office/officeart/2008/layout/TitlePictureLineup"/>
    <dgm:cxn modelId="{63D89A90-5BAB-41A3-B18E-01B8BF20FDF7}" type="presOf" srcId="{61B6E587-27D7-47E2-9265-E2C3495B7C83}" destId="{7F0562DE-65F8-44A2-893B-0F7B08E9704B}" srcOrd="0" destOrd="3" presId="urn:microsoft.com/office/officeart/2008/layout/TitlePictureLineup"/>
    <dgm:cxn modelId="{314D9D9D-6FC1-4D02-9447-B716FC7C9B5C}" srcId="{4477FAA8-4124-4285-9F81-B8482DC5AF6B}" destId="{68EA50D1-881F-4CFE-BA57-6175ADFB4203}" srcOrd="4" destOrd="0" parTransId="{EF948FBE-F944-4842-BC24-BB2D4F53A5D8}" sibTransId="{6C95F898-16F0-4228-ADA4-72C2B26AC56B}"/>
    <dgm:cxn modelId="{334DB2A1-B2B8-43DE-917F-F25CC93A2418}" type="presOf" srcId="{E1154B72-2218-41FE-B6E9-908F8162F446}" destId="{10B72BDB-2A42-4F09-9766-6D3DBAC4B3E5}" srcOrd="0" destOrd="1" presId="urn:microsoft.com/office/officeart/2008/layout/TitlePictureLineup"/>
    <dgm:cxn modelId="{80AC95AC-6AB8-42F8-805B-FB7433876BA5}" type="presOf" srcId="{5971765B-6CCC-4CFE-A1F9-99309E0345F9}" destId="{10B72BDB-2A42-4F09-9766-6D3DBAC4B3E5}" srcOrd="0" destOrd="0" presId="urn:microsoft.com/office/officeart/2008/layout/TitlePictureLineup"/>
    <dgm:cxn modelId="{5F1E4FB9-7D90-4926-A17E-2BC8DB3AC977}" srcId="{294CDC26-1756-4F94-A5A2-9B35D7D84D22}" destId="{72339832-EA25-4CFA-A195-516F9C8CD3EF}" srcOrd="1" destOrd="0" parTransId="{A0CE4838-F6D7-4FC4-BF34-EEBE006E1C2B}" sibTransId="{8A804030-E734-4D35-B71D-F6E71983A47F}"/>
    <dgm:cxn modelId="{50F9B4BC-F63F-4AE6-989C-42521E059937}" type="presOf" srcId="{871F941F-BFA2-40F1-89F4-D9C0A3E5BF4F}" destId="{10B72BDB-2A42-4F09-9766-6D3DBAC4B3E5}" srcOrd="0" destOrd="3" presId="urn:microsoft.com/office/officeart/2008/layout/TitlePictureLineup"/>
    <dgm:cxn modelId="{5DA984BE-8B92-4BA1-8571-EA75A7D3FE3C}" type="presOf" srcId="{C2E9DCBE-4ABF-42A2-B3D8-CE39A1E94D1A}" destId="{D42AF156-C3DC-4EEC-8207-E5776DE77B2A}" srcOrd="0" destOrd="3" presId="urn:microsoft.com/office/officeart/2008/layout/TitlePictureLineup"/>
    <dgm:cxn modelId="{B12168C0-0D6A-4857-B71B-AAC5B2EAE877}" type="presOf" srcId="{27B8DAE1-0166-4C4C-9B4A-6F9FEE2D4A94}" destId="{10B72BDB-2A42-4F09-9766-6D3DBAC4B3E5}" srcOrd="0" destOrd="4" presId="urn:microsoft.com/office/officeart/2008/layout/TitlePictureLineup"/>
    <dgm:cxn modelId="{F1D019C3-3860-4321-87A9-93D2E7207B59}" srcId="{4477FAA8-4124-4285-9F81-B8482DC5AF6B}" destId="{51AF3AF8-87AE-422E-ABD7-DEE4189E4E59}" srcOrd="1" destOrd="0" parTransId="{5522F5D5-29D4-4C1D-8C2E-5320491883CA}" sibTransId="{C758969A-CE9E-4426-9419-4B746F1268AE}"/>
    <dgm:cxn modelId="{C95147C3-A0F7-412E-8051-9A23ED35948F}" type="presOf" srcId="{FA6EF164-4C64-4C86-A9D0-A66612655325}" destId="{D42AF156-C3DC-4EEC-8207-E5776DE77B2A}" srcOrd="0" destOrd="0" presId="urn:microsoft.com/office/officeart/2008/layout/TitlePictureLineup"/>
    <dgm:cxn modelId="{35AECAC4-4B39-4CA6-9EAB-E9EE62D17301}" type="presOf" srcId="{AECCE657-28E7-4917-949C-9E0E14A04627}" destId="{D42AF156-C3DC-4EEC-8207-E5776DE77B2A}" srcOrd="0" destOrd="2" presId="urn:microsoft.com/office/officeart/2008/layout/TitlePictureLineup"/>
    <dgm:cxn modelId="{49B456CF-30B3-4557-9AF8-9E573A464FF3}" srcId="{4477FAA8-4124-4285-9F81-B8482DC5AF6B}" destId="{61B6E587-27D7-47E2-9265-E2C3495B7C83}" srcOrd="3" destOrd="0" parTransId="{1284D06D-7304-4230-8CE0-E12EBBD17FA1}" sibTransId="{743038B9-74BE-4AA3-9A7F-351BD1BD4D4D}"/>
    <dgm:cxn modelId="{BAF71DD9-F2E7-4E6F-88C8-BA11DD7B3061}" type="presOf" srcId="{40269E27-8328-4D46-861B-12A285CC017B}" destId="{7CECDE44-FAF7-4246-A8EA-409CD84A6701}" srcOrd="0" destOrd="0" presId="urn:microsoft.com/office/officeart/2008/layout/TitlePictureLineup"/>
    <dgm:cxn modelId="{5D0C57D9-663E-41F3-862B-279005736698}" srcId="{294CDC26-1756-4F94-A5A2-9B35D7D84D22}" destId="{C67F3E14-5624-4B60-9A57-7A1CFE951DAE}" srcOrd="4" destOrd="0" parTransId="{F03A1260-98BD-404F-8260-26262E15B5C9}" sibTransId="{7D9F2266-C70A-4045-AEB0-6E8122DBF717}"/>
    <dgm:cxn modelId="{8B0171E3-0C00-4D8C-B2B4-09D9A8B9C0F7}" srcId="{481AF6A7-3F05-4CDF-93F6-31392D6DE297}" destId="{294CDC26-1756-4F94-A5A2-9B35D7D84D22}" srcOrd="2" destOrd="0" parTransId="{472080D4-BB0C-41D9-BD59-CE4660A1F734}" sibTransId="{44043C28-7DE4-4453-A7E4-83F7B5F84DB5}"/>
    <dgm:cxn modelId="{0C226EE5-0FF7-42D2-836C-4DC860FCE177}" type="presOf" srcId="{4477FAA8-4124-4285-9F81-B8482DC5AF6B}" destId="{B48ADC7D-DEDA-4728-8871-ED050D27DD54}" srcOrd="0" destOrd="0" presId="urn:microsoft.com/office/officeart/2008/layout/TitlePictureLineup"/>
    <dgm:cxn modelId="{C554CCE6-92BC-4C33-87DD-7A1DE1871477}" srcId="{40269E27-8328-4D46-861B-12A285CC017B}" destId="{E1154B72-2218-41FE-B6E9-908F8162F446}" srcOrd="1" destOrd="0" parTransId="{E4D11FA0-7269-4CD9-9A72-3C8A4BF8EE0C}" sibTransId="{A22338EC-D14F-4081-8099-4EE028CADFFA}"/>
    <dgm:cxn modelId="{FF3A58ED-635C-4914-BF82-76DCEE5005ED}" type="presOf" srcId="{481AF6A7-3F05-4CDF-93F6-31392D6DE297}" destId="{D018C892-9043-48A7-9707-89478107846F}" srcOrd="0" destOrd="0" presId="urn:microsoft.com/office/officeart/2008/layout/TitlePictureLineup"/>
    <dgm:cxn modelId="{DE19D5F2-60AC-4BB0-B6ED-E33D884074EA}" srcId="{40269E27-8328-4D46-861B-12A285CC017B}" destId="{27B8DAE1-0166-4C4C-9B4A-6F9FEE2D4A94}" srcOrd="4" destOrd="0" parTransId="{1128F633-9122-4878-ABB1-58886F922794}" sibTransId="{7D528F4F-D209-414A-8FA5-EB8594CF01D9}"/>
    <dgm:cxn modelId="{D325FBF2-6250-44D3-BCB1-9EE8FF5CAC83}" srcId="{40269E27-8328-4D46-861B-12A285CC017B}" destId="{871F941F-BFA2-40F1-89F4-D9C0A3E5BF4F}" srcOrd="3" destOrd="0" parTransId="{B97B082C-1762-4DCF-A291-37CF9AF77562}" sibTransId="{3880B198-3B20-468A-ACA0-503720155BAE}"/>
    <dgm:cxn modelId="{E8F6CB88-A7F7-4A22-A433-7DA0E8DE38EC}" type="presParOf" srcId="{D018C892-9043-48A7-9707-89478107846F}" destId="{FAFF40E2-51DC-44A7-8E8C-8C51903E100C}" srcOrd="0" destOrd="0" presId="urn:microsoft.com/office/officeart/2008/layout/TitlePictureLineup"/>
    <dgm:cxn modelId="{FFDAC08D-0738-4D95-87E8-2CFCCC2ACEDD}" type="presParOf" srcId="{FAFF40E2-51DC-44A7-8E8C-8C51903E100C}" destId="{4E638267-1477-4B8D-B0E9-D84B2E6536D4}" srcOrd="0" destOrd="0" presId="urn:microsoft.com/office/officeart/2008/layout/TitlePictureLineup"/>
    <dgm:cxn modelId="{D31FFEEC-1135-49E3-86B2-9DA403FF8D24}" type="presParOf" srcId="{FAFF40E2-51DC-44A7-8E8C-8C51903E100C}" destId="{59181E6E-22A1-4063-89CB-0CC3F8E78DE0}" srcOrd="1" destOrd="0" presId="urn:microsoft.com/office/officeart/2008/layout/TitlePictureLineup"/>
    <dgm:cxn modelId="{8C72CC4C-FA52-4D0F-8135-F51E3EE71E77}" type="presParOf" srcId="{FAFF40E2-51DC-44A7-8E8C-8C51903E100C}" destId="{10B72BDB-2A42-4F09-9766-6D3DBAC4B3E5}" srcOrd="2" destOrd="0" presId="urn:microsoft.com/office/officeart/2008/layout/TitlePictureLineup"/>
    <dgm:cxn modelId="{6B8CC0EA-F3F3-40DD-B582-E60F631F0EA0}" type="presParOf" srcId="{FAFF40E2-51DC-44A7-8E8C-8C51903E100C}" destId="{7CECDE44-FAF7-4246-A8EA-409CD84A6701}" srcOrd="3" destOrd="0" presId="urn:microsoft.com/office/officeart/2008/layout/TitlePictureLineup"/>
    <dgm:cxn modelId="{1C291E2F-E755-4780-9446-A747D0C57254}" type="presParOf" srcId="{D018C892-9043-48A7-9707-89478107846F}" destId="{3991F580-E427-4F25-B575-65EFC3B4B6A0}" srcOrd="1" destOrd="0" presId="urn:microsoft.com/office/officeart/2008/layout/TitlePictureLineup"/>
    <dgm:cxn modelId="{553C8548-13FD-4AE5-8A25-E29EE79D486E}" type="presParOf" srcId="{D018C892-9043-48A7-9707-89478107846F}" destId="{4251D593-AD91-4A7E-AC52-E2D57ED4D599}" srcOrd="2" destOrd="0" presId="urn:microsoft.com/office/officeart/2008/layout/TitlePictureLineup"/>
    <dgm:cxn modelId="{4F714EC1-1474-44AC-A756-286AB8618CF4}" type="presParOf" srcId="{4251D593-AD91-4A7E-AC52-E2D57ED4D599}" destId="{6A8DCE03-EE8B-4726-B3A0-BB0C1EE7E70D}" srcOrd="0" destOrd="0" presId="urn:microsoft.com/office/officeart/2008/layout/TitlePictureLineup"/>
    <dgm:cxn modelId="{B87E3B55-7AE1-4289-B367-9C076858D5FD}" type="presParOf" srcId="{4251D593-AD91-4A7E-AC52-E2D57ED4D599}" destId="{CD2DA481-FF09-47CB-BE27-06DFA2048AC6}" srcOrd="1" destOrd="0" presId="urn:microsoft.com/office/officeart/2008/layout/TitlePictureLineup"/>
    <dgm:cxn modelId="{34861D40-02C5-4EA8-AEBC-EF599A2D9FDA}" type="presParOf" srcId="{4251D593-AD91-4A7E-AC52-E2D57ED4D599}" destId="{7F0562DE-65F8-44A2-893B-0F7B08E9704B}" srcOrd="2" destOrd="0" presId="urn:microsoft.com/office/officeart/2008/layout/TitlePictureLineup"/>
    <dgm:cxn modelId="{A209FBF9-6FE2-4C77-A507-840FC85FA78D}" type="presParOf" srcId="{4251D593-AD91-4A7E-AC52-E2D57ED4D599}" destId="{B48ADC7D-DEDA-4728-8871-ED050D27DD54}" srcOrd="3" destOrd="0" presId="urn:microsoft.com/office/officeart/2008/layout/TitlePictureLineup"/>
    <dgm:cxn modelId="{39B89CC3-C4A9-4F28-828C-3B6A24926EFF}" type="presParOf" srcId="{D018C892-9043-48A7-9707-89478107846F}" destId="{88AF95AD-4544-42A6-AD3D-67EDD44A08D0}" srcOrd="3" destOrd="0" presId="urn:microsoft.com/office/officeart/2008/layout/TitlePictureLineup"/>
    <dgm:cxn modelId="{77FF3FA9-337C-48EE-BAF2-EE9F070941A6}" type="presParOf" srcId="{D018C892-9043-48A7-9707-89478107846F}" destId="{F647A452-937F-45E4-A983-966E9E7B7C0E}" srcOrd="4" destOrd="0" presId="urn:microsoft.com/office/officeart/2008/layout/TitlePictureLineup"/>
    <dgm:cxn modelId="{AC06794B-1F09-41F4-BD57-3F583A1B6160}" type="presParOf" srcId="{F647A452-937F-45E4-A983-966E9E7B7C0E}" destId="{1EAA55D7-830B-4CC7-8B18-0AD17022778A}" srcOrd="0" destOrd="0" presId="urn:microsoft.com/office/officeart/2008/layout/TitlePictureLineup"/>
    <dgm:cxn modelId="{623D5451-22EF-436D-A29F-5A2E7E7F9261}" type="presParOf" srcId="{F647A452-937F-45E4-A983-966E9E7B7C0E}" destId="{9E42F71D-CEBB-415E-BC91-00D772281B00}" srcOrd="1" destOrd="0" presId="urn:microsoft.com/office/officeart/2008/layout/TitlePictureLineup"/>
    <dgm:cxn modelId="{DE9B02D0-44B7-4A61-B571-912F71F02B21}" type="presParOf" srcId="{F647A452-937F-45E4-A983-966E9E7B7C0E}" destId="{D42AF156-C3DC-4EEC-8207-E5776DE77B2A}" srcOrd="2" destOrd="0" presId="urn:microsoft.com/office/officeart/2008/layout/TitlePictureLineup"/>
    <dgm:cxn modelId="{F5EB61FE-C547-49A0-ADC4-7F9F30D26572}" type="presParOf" srcId="{F647A452-937F-45E4-A983-966E9E7B7C0E}" destId="{B5500B03-DC25-498E-9674-2C6A2BC30B8A}"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E4639-C4A1-4D4B-A4C8-2CCF425F5D3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B8309E90-D5AC-45EB-95E5-5A97FCB472E0}">
      <dgm:prSet phldrT="[Text]" custT="1"/>
      <dgm:spPr/>
      <dgm:t>
        <a:bodyPr/>
        <a:lstStyle/>
        <a:p>
          <a:pPr algn="l"/>
          <a:r>
            <a:rPr lang="en-US" sz="2000" b="1" dirty="0"/>
            <a:t>1. </a:t>
          </a:r>
          <a:r>
            <a:rPr lang="en-US" sz="2000" b="1" i="0" dirty="0">
              <a:latin typeface="Calibri" panose="020F0502020204030204" pitchFamily="34" charset="0"/>
            </a:rPr>
            <a:t>MINIMUM WAGE</a:t>
          </a:r>
        </a:p>
      </dgm:t>
    </dgm:pt>
    <dgm:pt modelId="{47904FFB-DA36-4FEA-944A-B87B054AB71C}" type="parTrans" cxnId="{183DB618-0164-485C-994F-31D699584229}">
      <dgm:prSet/>
      <dgm:spPr/>
      <dgm:t>
        <a:bodyPr/>
        <a:lstStyle/>
        <a:p>
          <a:endParaRPr lang="en-US"/>
        </a:p>
      </dgm:t>
    </dgm:pt>
    <dgm:pt modelId="{DFFF2897-510F-4F0A-B2F4-8C96773B7D57}" type="sibTrans" cxnId="{183DB618-0164-485C-994F-31D699584229}">
      <dgm:prSet/>
      <dgm:spPr/>
      <dgm:t>
        <a:bodyPr/>
        <a:lstStyle/>
        <a:p>
          <a:endParaRPr lang="en-US"/>
        </a:p>
      </dgm:t>
    </dgm:pt>
    <dgm:pt modelId="{2D47828C-E31B-4689-A44C-266723A304A1}">
      <dgm:prSet phldrT="[Text]"/>
      <dgm:spPr/>
      <dgm:t>
        <a:bodyPr/>
        <a:lstStyle/>
        <a:p>
          <a:r>
            <a:rPr lang="en-US" b="0" i="0" dirty="0">
              <a:latin typeface="Calibri" panose="020F0502020204030204" pitchFamily="34" charset="0"/>
            </a:rPr>
            <a:t>What is the rate of pay?</a:t>
          </a:r>
        </a:p>
      </dgm:t>
    </dgm:pt>
    <dgm:pt modelId="{01C64EF5-D6DB-4E02-BBA6-73D93BEEDEC2}" type="parTrans" cxnId="{7608BBEF-2E25-466B-8BE6-C89C44110B6B}">
      <dgm:prSet/>
      <dgm:spPr/>
      <dgm:t>
        <a:bodyPr/>
        <a:lstStyle/>
        <a:p>
          <a:endParaRPr lang="en-US"/>
        </a:p>
      </dgm:t>
    </dgm:pt>
    <dgm:pt modelId="{D5655928-18D3-411B-8ED4-D48E728540AF}" type="sibTrans" cxnId="{7608BBEF-2E25-466B-8BE6-C89C44110B6B}">
      <dgm:prSet/>
      <dgm:spPr/>
      <dgm:t>
        <a:bodyPr/>
        <a:lstStyle/>
        <a:p>
          <a:endParaRPr lang="en-US"/>
        </a:p>
      </dgm:t>
    </dgm:pt>
    <dgm:pt modelId="{ADC8B534-A3EC-4E0F-97A9-2E49719E7503}">
      <dgm:prSet phldrT="[Text]" custT="1"/>
      <dgm:spPr/>
      <dgm:t>
        <a:bodyPr/>
        <a:lstStyle/>
        <a:p>
          <a:pPr algn="l"/>
          <a:r>
            <a:rPr lang="en-US" sz="2000" b="1" i="0" dirty="0">
              <a:latin typeface="Calibri" panose="020F0502020204030204" pitchFamily="34" charset="0"/>
            </a:rPr>
            <a:t>2. WAGE THEFT</a:t>
          </a:r>
        </a:p>
      </dgm:t>
    </dgm:pt>
    <dgm:pt modelId="{A7B6E733-5558-4F0D-9564-43625E0B23B9}" type="parTrans" cxnId="{8C0935AD-6667-4E24-B4D3-C9CE4D242649}">
      <dgm:prSet/>
      <dgm:spPr/>
      <dgm:t>
        <a:bodyPr/>
        <a:lstStyle/>
        <a:p>
          <a:endParaRPr lang="en-US"/>
        </a:p>
      </dgm:t>
    </dgm:pt>
    <dgm:pt modelId="{9D1F6C1E-70BC-43BD-B8A7-AD598487800E}" type="sibTrans" cxnId="{8C0935AD-6667-4E24-B4D3-C9CE4D242649}">
      <dgm:prSet/>
      <dgm:spPr/>
      <dgm:t>
        <a:bodyPr/>
        <a:lstStyle/>
        <a:p>
          <a:endParaRPr lang="en-US"/>
        </a:p>
      </dgm:t>
    </dgm:pt>
    <dgm:pt modelId="{A6A026AA-E1A2-43E1-A7DC-1A810704ED81}">
      <dgm:prSet phldrT="[Text]"/>
      <dgm:spPr/>
      <dgm:t>
        <a:bodyPr/>
        <a:lstStyle/>
        <a:p>
          <a:r>
            <a:rPr lang="en-US" b="0" i="0" dirty="0">
              <a:latin typeface="Calibri" panose="020F0502020204030204" pitchFamily="34" charset="0"/>
            </a:rPr>
            <a:t>Is there payment for all hours worked?</a:t>
          </a:r>
        </a:p>
      </dgm:t>
    </dgm:pt>
    <dgm:pt modelId="{5F71C541-EF39-462D-A542-D5081B0357BA}" type="parTrans" cxnId="{A2B6BE69-A862-431A-9A2E-F7B1CD6D501F}">
      <dgm:prSet/>
      <dgm:spPr/>
      <dgm:t>
        <a:bodyPr/>
        <a:lstStyle/>
        <a:p>
          <a:endParaRPr lang="en-US"/>
        </a:p>
      </dgm:t>
    </dgm:pt>
    <dgm:pt modelId="{2B5E368C-FA2C-4E7D-A0FA-E431B8CA9092}" type="sibTrans" cxnId="{A2B6BE69-A862-431A-9A2E-F7B1CD6D501F}">
      <dgm:prSet/>
      <dgm:spPr/>
      <dgm:t>
        <a:bodyPr/>
        <a:lstStyle/>
        <a:p>
          <a:endParaRPr lang="en-US"/>
        </a:p>
      </dgm:t>
    </dgm:pt>
    <dgm:pt modelId="{0F43F199-BA51-4133-878A-6D286FAF6385}">
      <dgm:prSet phldrT="[Text]" custT="1"/>
      <dgm:spPr/>
      <dgm:t>
        <a:bodyPr/>
        <a:lstStyle/>
        <a:p>
          <a:pPr algn="l"/>
          <a:r>
            <a:rPr lang="en-US" sz="2000" b="1" i="0" dirty="0">
              <a:latin typeface="Calibri" panose="020F0502020204030204" pitchFamily="34" charset="0"/>
            </a:rPr>
            <a:t>3. PAID SICK AND SAFE TIME</a:t>
          </a:r>
        </a:p>
      </dgm:t>
    </dgm:pt>
    <dgm:pt modelId="{ABA3D7F8-0925-49B8-92A2-77A27B5C6668}" type="parTrans" cxnId="{F38D1E1D-C502-4AD8-B245-B7DB3BCAF7E6}">
      <dgm:prSet/>
      <dgm:spPr/>
      <dgm:t>
        <a:bodyPr/>
        <a:lstStyle/>
        <a:p>
          <a:endParaRPr lang="en-US"/>
        </a:p>
      </dgm:t>
    </dgm:pt>
    <dgm:pt modelId="{1CB273AD-169C-4A3C-99D5-E229E6B62395}" type="sibTrans" cxnId="{F38D1E1D-C502-4AD8-B245-B7DB3BCAF7E6}">
      <dgm:prSet/>
      <dgm:spPr/>
      <dgm:t>
        <a:bodyPr/>
        <a:lstStyle/>
        <a:p>
          <a:endParaRPr lang="en-US"/>
        </a:p>
      </dgm:t>
    </dgm:pt>
    <dgm:pt modelId="{351AF759-0219-4FCA-B536-08D63864328B}">
      <dgm:prSet phldrT="[Text]"/>
      <dgm:spPr/>
      <dgm:t>
        <a:bodyPr/>
        <a:lstStyle/>
        <a:p>
          <a:r>
            <a:rPr lang="en-US" b="0" i="0" dirty="0">
              <a:latin typeface="Calibri" panose="020F0502020204030204" pitchFamily="34" charset="0"/>
            </a:rPr>
            <a:t>Is there accrual or payment of PSST for absences due to illness, preventive care or domestic violence?</a:t>
          </a:r>
        </a:p>
      </dgm:t>
    </dgm:pt>
    <dgm:pt modelId="{17DAB36F-A6C3-484B-8671-C38DB69BC8EE}" type="parTrans" cxnId="{F6AE4534-61FE-4F88-88AB-353BBC3D97BF}">
      <dgm:prSet/>
      <dgm:spPr/>
      <dgm:t>
        <a:bodyPr/>
        <a:lstStyle/>
        <a:p>
          <a:endParaRPr lang="en-US"/>
        </a:p>
      </dgm:t>
    </dgm:pt>
    <dgm:pt modelId="{B351E44F-6171-4E86-805E-20589A8EEDDB}" type="sibTrans" cxnId="{F6AE4534-61FE-4F88-88AB-353BBC3D97BF}">
      <dgm:prSet/>
      <dgm:spPr/>
      <dgm:t>
        <a:bodyPr/>
        <a:lstStyle/>
        <a:p>
          <a:endParaRPr lang="en-US"/>
        </a:p>
      </dgm:t>
    </dgm:pt>
    <dgm:pt modelId="{DC59DA5C-2367-4990-81A5-EC503AE4D355}">
      <dgm:prSet phldrT="[Text]" custT="1"/>
      <dgm:spPr/>
      <dgm:t>
        <a:bodyPr/>
        <a:lstStyle/>
        <a:p>
          <a:r>
            <a:rPr lang="en-US" sz="2000" b="1" i="0" dirty="0">
              <a:latin typeface="Calibri" panose="020F0502020204030204" pitchFamily="34" charset="0"/>
            </a:rPr>
            <a:t>4. FAIR CHANGE EMPLOYMENT</a:t>
          </a:r>
        </a:p>
      </dgm:t>
    </dgm:pt>
    <dgm:pt modelId="{2E608072-BC33-4D34-8EA9-6147F98D16FE}" type="parTrans" cxnId="{D818AB39-03FE-4803-B1FA-AD63D58272DD}">
      <dgm:prSet/>
      <dgm:spPr/>
      <dgm:t>
        <a:bodyPr/>
        <a:lstStyle/>
        <a:p>
          <a:endParaRPr lang="en-US"/>
        </a:p>
      </dgm:t>
    </dgm:pt>
    <dgm:pt modelId="{1A0DD139-E1DA-435A-9FED-FB4EF69807D0}" type="sibTrans" cxnId="{D818AB39-03FE-4803-B1FA-AD63D58272DD}">
      <dgm:prSet/>
      <dgm:spPr/>
      <dgm:t>
        <a:bodyPr/>
        <a:lstStyle/>
        <a:p>
          <a:endParaRPr lang="en-US"/>
        </a:p>
      </dgm:t>
    </dgm:pt>
    <dgm:pt modelId="{E1E66F0A-FD2A-46FC-B696-9B2BF674F68D}">
      <dgm:prSet phldrT="[Text]"/>
      <dgm:spPr/>
      <dgm:t>
        <a:bodyPr/>
        <a:lstStyle/>
        <a:p>
          <a:r>
            <a:rPr lang="en-US" b="0" i="0" dirty="0">
              <a:latin typeface="Calibri" panose="020F0502020204030204" pitchFamily="34" charset="0"/>
            </a:rPr>
            <a:t>Was job or payment denied due to conviction or arrest records?</a:t>
          </a:r>
        </a:p>
      </dgm:t>
    </dgm:pt>
    <dgm:pt modelId="{370948B4-8ADC-4F32-9F62-E311A195FB94}" type="parTrans" cxnId="{2CE72EB0-5612-4D0A-9AD0-FAB0B1F82FD1}">
      <dgm:prSet/>
      <dgm:spPr/>
      <dgm:t>
        <a:bodyPr/>
        <a:lstStyle/>
        <a:p>
          <a:endParaRPr lang="en-US"/>
        </a:p>
      </dgm:t>
    </dgm:pt>
    <dgm:pt modelId="{E2747EE0-29BE-4229-81AF-1F1CADF3B5D0}" type="sibTrans" cxnId="{2CE72EB0-5612-4D0A-9AD0-FAB0B1F82FD1}">
      <dgm:prSet/>
      <dgm:spPr/>
      <dgm:t>
        <a:bodyPr/>
        <a:lstStyle/>
        <a:p>
          <a:endParaRPr lang="en-US"/>
        </a:p>
      </dgm:t>
    </dgm:pt>
    <dgm:pt modelId="{33F2559A-4B43-43D6-873C-06D75221EC29}" type="pres">
      <dgm:prSet presAssocID="{95BE4639-C4A1-4D4B-A4C8-2CCF425F5D33}" presName="linear" presStyleCnt="0">
        <dgm:presLayoutVars>
          <dgm:dir/>
          <dgm:animLvl val="lvl"/>
          <dgm:resizeHandles val="exact"/>
        </dgm:presLayoutVars>
      </dgm:prSet>
      <dgm:spPr/>
    </dgm:pt>
    <dgm:pt modelId="{9159EF35-7476-47AD-B88A-529F07E0BED1}" type="pres">
      <dgm:prSet presAssocID="{B8309E90-D5AC-45EB-95E5-5A97FCB472E0}" presName="parentLin" presStyleCnt="0"/>
      <dgm:spPr/>
    </dgm:pt>
    <dgm:pt modelId="{19A4651A-B76F-4C02-847C-F12DC70DB030}" type="pres">
      <dgm:prSet presAssocID="{B8309E90-D5AC-45EB-95E5-5A97FCB472E0}" presName="parentLeftMargin" presStyleLbl="node1" presStyleIdx="0" presStyleCnt="4"/>
      <dgm:spPr/>
    </dgm:pt>
    <dgm:pt modelId="{6F4AA6D8-75BB-4044-8A21-A5338797C172}" type="pres">
      <dgm:prSet presAssocID="{B8309E90-D5AC-45EB-95E5-5A97FCB472E0}" presName="parentText" presStyleLbl="node1" presStyleIdx="0" presStyleCnt="4">
        <dgm:presLayoutVars>
          <dgm:chMax val="0"/>
          <dgm:bulletEnabled val="1"/>
        </dgm:presLayoutVars>
      </dgm:prSet>
      <dgm:spPr/>
    </dgm:pt>
    <dgm:pt modelId="{812F6F29-4A74-49E1-8214-D985CAEAF99C}" type="pres">
      <dgm:prSet presAssocID="{B8309E90-D5AC-45EB-95E5-5A97FCB472E0}" presName="negativeSpace" presStyleCnt="0"/>
      <dgm:spPr/>
    </dgm:pt>
    <dgm:pt modelId="{D61730FF-7B90-4911-9F8E-5AB5D52EBA25}" type="pres">
      <dgm:prSet presAssocID="{B8309E90-D5AC-45EB-95E5-5A97FCB472E0}" presName="childText" presStyleLbl="conFgAcc1" presStyleIdx="0" presStyleCnt="4">
        <dgm:presLayoutVars>
          <dgm:bulletEnabled val="1"/>
        </dgm:presLayoutVars>
      </dgm:prSet>
      <dgm:spPr/>
    </dgm:pt>
    <dgm:pt modelId="{6CD28CEB-C05D-45C4-93B3-12B29B2A9840}" type="pres">
      <dgm:prSet presAssocID="{DFFF2897-510F-4F0A-B2F4-8C96773B7D57}" presName="spaceBetweenRectangles" presStyleCnt="0"/>
      <dgm:spPr/>
    </dgm:pt>
    <dgm:pt modelId="{48737CB4-C6AA-489D-BFDE-660C4F10CA70}" type="pres">
      <dgm:prSet presAssocID="{ADC8B534-A3EC-4E0F-97A9-2E49719E7503}" presName="parentLin" presStyleCnt="0"/>
      <dgm:spPr/>
    </dgm:pt>
    <dgm:pt modelId="{45EFCA88-83DD-424E-B667-71B986B5E43C}" type="pres">
      <dgm:prSet presAssocID="{ADC8B534-A3EC-4E0F-97A9-2E49719E7503}" presName="parentLeftMargin" presStyleLbl="node1" presStyleIdx="0" presStyleCnt="4"/>
      <dgm:spPr/>
    </dgm:pt>
    <dgm:pt modelId="{5F69B284-3FEA-4C0C-A941-3146F585F0FD}" type="pres">
      <dgm:prSet presAssocID="{ADC8B534-A3EC-4E0F-97A9-2E49719E7503}" presName="parentText" presStyleLbl="node1" presStyleIdx="1" presStyleCnt="4">
        <dgm:presLayoutVars>
          <dgm:chMax val="0"/>
          <dgm:bulletEnabled val="1"/>
        </dgm:presLayoutVars>
      </dgm:prSet>
      <dgm:spPr/>
    </dgm:pt>
    <dgm:pt modelId="{63AD8109-9C69-47E1-BC45-EEFD3913E22A}" type="pres">
      <dgm:prSet presAssocID="{ADC8B534-A3EC-4E0F-97A9-2E49719E7503}" presName="negativeSpace" presStyleCnt="0"/>
      <dgm:spPr/>
    </dgm:pt>
    <dgm:pt modelId="{0F492103-47D8-4CDD-B3A9-6276AC54397C}" type="pres">
      <dgm:prSet presAssocID="{ADC8B534-A3EC-4E0F-97A9-2E49719E7503}" presName="childText" presStyleLbl="conFgAcc1" presStyleIdx="1" presStyleCnt="4">
        <dgm:presLayoutVars>
          <dgm:bulletEnabled val="1"/>
        </dgm:presLayoutVars>
      </dgm:prSet>
      <dgm:spPr/>
    </dgm:pt>
    <dgm:pt modelId="{9E62AAF8-9F45-48E3-8733-298B243703AD}" type="pres">
      <dgm:prSet presAssocID="{9D1F6C1E-70BC-43BD-B8A7-AD598487800E}" presName="spaceBetweenRectangles" presStyleCnt="0"/>
      <dgm:spPr/>
    </dgm:pt>
    <dgm:pt modelId="{4DA7D838-C438-4D96-99A7-0286D19ABDD0}" type="pres">
      <dgm:prSet presAssocID="{0F43F199-BA51-4133-878A-6D286FAF6385}" presName="parentLin" presStyleCnt="0"/>
      <dgm:spPr/>
    </dgm:pt>
    <dgm:pt modelId="{8B9D8FFE-A09A-48D3-95C9-BF61FFF437D3}" type="pres">
      <dgm:prSet presAssocID="{0F43F199-BA51-4133-878A-6D286FAF6385}" presName="parentLeftMargin" presStyleLbl="node1" presStyleIdx="1" presStyleCnt="4"/>
      <dgm:spPr/>
    </dgm:pt>
    <dgm:pt modelId="{300C8874-271B-4AD2-B103-459EEA9C9415}" type="pres">
      <dgm:prSet presAssocID="{0F43F199-BA51-4133-878A-6D286FAF6385}" presName="parentText" presStyleLbl="node1" presStyleIdx="2" presStyleCnt="4">
        <dgm:presLayoutVars>
          <dgm:chMax val="0"/>
          <dgm:bulletEnabled val="1"/>
        </dgm:presLayoutVars>
      </dgm:prSet>
      <dgm:spPr/>
    </dgm:pt>
    <dgm:pt modelId="{F8634761-85C3-48FC-95C0-33ABBAC4B586}" type="pres">
      <dgm:prSet presAssocID="{0F43F199-BA51-4133-878A-6D286FAF6385}" presName="negativeSpace" presStyleCnt="0"/>
      <dgm:spPr/>
    </dgm:pt>
    <dgm:pt modelId="{BAFB991A-FD53-4DFD-9B30-955CB9FC6A5C}" type="pres">
      <dgm:prSet presAssocID="{0F43F199-BA51-4133-878A-6D286FAF6385}" presName="childText" presStyleLbl="conFgAcc1" presStyleIdx="2" presStyleCnt="4">
        <dgm:presLayoutVars>
          <dgm:bulletEnabled val="1"/>
        </dgm:presLayoutVars>
      </dgm:prSet>
      <dgm:spPr/>
    </dgm:pt>
    <dgm:pt modelId="{722F2922-ACC3-4FDA-9919-32B87CAD73B5}" type="pres">
      <dgm:prSet presAssocID="{1CB273AD-169C-4A3C-99D5-E229E6B62395}" presName="spaceBetweenRectangles" presStyleCnt="0"/>
      <dgm:spPr/>
    </dgm:pt>
    <dgm:pt modelId="{38021E6E-507D-49C8-AB05-92E862904AFC}" type="pres">
      <dgm:prSet presAssocID="{DC59DA5C-2367-4990-81A5-EC503AE4D355}" presName="parentLin" presStyleCnt="0"/>
      <dgm:spPr/>
    </dgm:pt>
    <dgm:pt modelId="{0B8C3B27-FA41-4AE0-A681-F4B47810714B}" type="pres">
      <dgm:prSet presAssocID="{DC59DA5C-2367-4990-81A5-EC503AE4D355}" presName="parentLeftMargin" presStyleLbl="node1" presStyleIdx="2" presStyleCnt="4"/>
      <dgm:spPr/>
    </dgm:pt>
    <dgm:pt modelId="{4F6AC2BE-0E5E-499C-8381-06ED17048653}" type="pres">
      <dgm:prSet presAssocID="{DC59DA5C-2367-4990-81A5-EC503AE4D355}" presName="parentText" presStyleLbl="node1" presStyleIdx="3" presStyleCnt="4">
        <dgm:presLayoutVars>
          <dgm:chMax val="0"/>
          <dgm:bulletEnabled val="1"/>
        </dgm:presLayoutVars>
      </dgm:prSet>
      <dgm:spPr/>
    </dgm:pt>
    <dgm:pt modelId="{149C687C-B0C6-48E1-A469-BA974C9A4F21}" type="pres">
      <dgm:prSet presAssocID="{DC59DA5C-2367-4990-81A5-EC503AE4D355}" presName="negativeSpace" presStyleCnt="0"/>
      <dgm:spPr/>
    </dgm:pt>
    <dgm:pt modelId="{9F9A2546-8543-4A0D-A51E-1494A37167D0}" type="pres">
      <dgm:prSet presAssocID="{DC59DA5C-2367-4990-81A5-EC503AE4D355}" presName="childText" presStyleLbl="conFgAcc1" presStyleIdx="3" presStyleCnt="4">
        <dgm:presLayoutVars>
          <dgm:bulletEnabled val="1"/>
        </dgm:presLayoutVars>
      </dgm:prSet>
      <dgm:spPr/>
    </dgm:pt>
  </dgm:ptLst>
  <dgm:cxnLst>
    <dgm:cxn modelId="{8923D413-7F24-428E-AF03-06CDA2AB0A3D}" type="presOf" srcId="{0F43F199-BA51-4133-878A-6D286FAF6385}" destId="{300C8874-271B-4AD2-B103-459EEA9C9415}" srcOrd="1" destOrd="0" presId="urn:microsoft.com/office/officeart/2005/8/layout/list1"/>
    <dgm:cxn modelId="{183DB618-0164-485C-994F-31D699584229}" srcId="{95BE4639-C4A1-4D4B-A4C8-2CCF425F5D33}" destId="{B8309E90-D5AC-45EB-95E5-5A97FCB472E0}" srcOrd="0" destOrd="0" parTransId="{47904FFB-DA36-4FEA-944A-B87B054AB71C}" sibTransId="{DFFF2897-510F-4F0A-B2F4-8C96773B7D57}"/>
    <dgm:cxn modelId="{F38D1E1D-C502-4AD8-B245-B7DB3BCAF7E6}" srcId="{95BE4639-C4A1-4D4B-A4C8-2CCF425F5D33}" destId="{0F43F199-BA51-4133-878A-6D286FAF6385}" srcOrd="2" destOrd="0" parTransId="{ABA3D7F8-0925-49B8-92A2-77A27B5C6668}" sibTransId="{1CB273AD-169C-4A3C-99D5-E229E6B62395}"/>
    <dgm:cxn modelId="{D121B11D-26D6-4D94-A59F-0755205EB791}" type="presOf" srcId="{351AF759-0219-4FCA-B536-08D63864328B}" destId="{BAFB991A-FD53-4DFD-9B30-955CB9FC6A5C}" srcOrd="0" destOrd="0" presId="urn:microsoft.com/office/officeart/2005/8/layout/list1"/>
    <dgm:cxn modelId="{1900B421-96AA-4340-ACC5-28E070317C60}" type="presOf" srcId="{A6A026AA-E1A2-43E1-A7DC-1A810704ED81}" destId="{0F492103-47D8-4CDD-B3A9-6276AC54397C}" srcOrd="0" destOrd="0" presId="urn:microsoft.com/office/officeart/2005/8/layout/list1"/>
    <dgm:cxn modelId="{F6AE4534-61FE-4F88-88AB-353BBC3D97BF}" srcId="{0F43F199-BA51-4133-878A-6D286FAF6385}" destId="{351AF759-0219-4FCA-B536-08D63864328B}" srcOrd="0" destOrd="0" parTransId="{17DAB36F-A6C3-484B-8671-C38DB69BC8EE}" sibTransId="{B351E44F-6171-4E86-805E-20589A8EEDDB}"/>
    <dgm:cxn modelId="{D818AB39-03FE-4803-B1FA-AD63D58272DD}" srcId="{95BE4639-C4A1-4D4B-A4C8-2CCF425F5D33}" destId="{DC59DA5C-2367-4990-81A5-EC503AE4D355}" srcOrd="3" destOrd="0" parTransId="{2E608072-BC33-4D34-8EA9-6147F98D16FE}" sibTransId="{1A0DD139-E1DA-435A-9FED-FB4EF69807D0}"/>
    <dgm:cxn modelId="{B115CC5D-F2F3-43C5-B967-95C41F73BC04}" type="presOf" srcId="{ADC8B534-A3EC-4E0F-97A9-2E49719E7503}" destId="{45EFCA88-83DD-424E-B667-71B986B5E43C}" srcOrd="0" destOrd="0" presId="urn:microsoft.com/office/officeart/2005/8/layout/list1"/>
    <dgm:cxn modelId="{A2B6BE69-A862-431A-9A2E-F7B1CD6D501F}" srcId="{ADC8B534-A3EC-4E0F-97A9-2E49719E7503}" destId="{A6A026AA-E1A2-43E1-A7DC-1A810704ED81}" srcOrd="0" destOrd="0" parTransId="{5F71C541-EF39-462D-A542-D5081B0357BA}" sibTransId="{2B5E368C-FA2C-4E7D-A0FA-E431B8CA9092}"/>
    <dgm:cxn modelId="{4D0D034C-1047-4243-866A-449C07C1743C}" type="presOf" srcId="{ADC8B534-A3EC-4E0F-97A9-2E49719E7503}" destId="{5F69B284-3FEA-4C0C-A941-3146F585F0FD}" srcOrd="1" destOrd="0" presId="urn:microsoft.com/office/officeart/2005/8/layout/list1"/>
    <dgm:cxn modelId="{8BE32F71-3F5B-4CB0-ABC2-B1FBD57FBFCB}" type="presOf" srcId="{95BE4639-C4A1-4D4B-A4C8-2CCF425F5D33}" destId="{33F2559A-4B43-43D6-873C-06D75221EC29}" srcOrd="0" destOrd="0" presId="urn:microsoft.com/office/officeart/2005/8/layout/list1"/>
    <dgm:cxn modelId="{0BE05D52-E551-4264-8FF6-B6DAD79D9BD8}" type="presOf" srcId="{DC59DA5C-2367-4990-81A5-EC503AE4D355}" destId="{0B8C3B27-FA41-4AE0-A681-F4B47810714B}" srcOrd="0" destOrd="0" presId="urn:microsoft.com/office/officeart/2005/8/layout/list1"/>
    <dgm:cxn modelId="{CE570778-D44B-4EA9-96DD-E07672A47327}" type="presOf" srcId="{2D47828C-E31B-4689-A44C-266723A304A1}" destId="{D61730FF-7B90-4911-9F8E-5AB5D52EBA25}" srcOrd="0" destOrd="0" presId="urn:microsoft.com/office/officeart/2005/8/layout/list1"/>
    <dgm:cxn modelId="{33A81359-62CA-4171-A4BF-DCBF43AD7FA6}" type="presOf" srcId="{0F43F199-BA51-4133-878A-6D286FAF6385}" destId="{8B9D8FFE-A09A-48D3-95C9-BF61FFF437D3}" srcOrd="0" destOrd="0" presId="urn:microsoft.com/office/officeart/2005/8/layout/list1"/>
    <dgm:cxn modelId="{E213087A-F64F-440D-BA58-48A510E4624B}" type="presOf" srcId="{DC59DA5C-2367-4990-81A5-EC503AE4D355}" destId="{4F6AC2BE-0E5E-499C-8381-06ED17048653}" srcOrd="1" destOrd="0" presId="urn:microsoft.com/office/officeart/2005/8/layout/list1"/>
    <dgm:cxn modelId="{48DEA180-A536-4011-B9EB-3A74BFE78C5B}" type="presOf" srcId="{B8309E90-D5AC-45EB-95E5-5A97FCB472E0}" destId="{6F4AA6D8-75BB-4044-8A21-A5338797C172}" srcOrd="1" destOrd="0" presId="urn:microsoft.com/office/officeart/2005/8/layout/list1"/>
    <dgm:cxn modelId="{8C0935AD-6667-4E24-B4D3-C9CE4D242649}" srcId="{95BE4639-C4A1-4D4B-A4C8-2CCF425F5D33}" destId="{ADC8B534-A3EC-4E0F-97A9-2E49719E7503}" srcOrd="1" destOrd="0" parTransId="{A7B6E733-5558-4F0D-9564-43625E0B23B9}" sibTransId="{9D1F6C1E-70BC-43BD-B8A7-AD598487800E}"/>
    <dgm:cxn modelId="{2CE72EB0-5612-4D0A-9AD0-FAB0B1F82FD1}" srcId="{DC59DA5C-2367-4990-81A5-EC503AE4D355}" destId="{E1E66F0A-FD2A-46FC-B696-9B2BF674F68D}" srcOrd="0" destOrd="0" parTransId="{370948B4-8ADC-4F32-9F62-E311A195FB94}" sibTransId="{E2747EE0-29BE-4229-81AF-1F1CADF3B5D0}"/>
    <dgm:cxn modelId="{01836FBD-BF35-4072-AFAB-B6E4950B7B26}" type="presOf" srcId="{B8309E90-D5AC-45EB-95E5-5A97FCB472E0}" destId="{19A4651A-B76F-4C02-847C-F12DC70DB030}" srcOrd="0" destOrd="0" presId="urn:microsoft.com/office/officeart/2005/8/layout/list1"/>
    <dgm:cxn modelId="{7608BBEF-2E25-466B-8BE6-C89C44110B6B}" srcId="{B8309E90-D5AC-45EB-95E5-5A97FCB472E0}" destId="{2D47828C-E31B-4689-A44C-266723A304A1}" srcOrd="0" destOrd="0" parTransId="{01C64EF5-D6DB-4E02-BBA6-73D93BEEDEC2}" sibTransId="{D5655928-18D3-411B-8ED4-D48E728540AF}"/>
    <dgm:cxn modelId="{C11436F9-CEB0-42AD-8CAE-88A4269D48B7}" type="presOf" srcId="{E1E66F0A-FD2A-46FC-B696-9B2BF674F68D}" destId="{9F9A2546-8543-4A0D-A51E-1494A37167D0}" srcOrd="0" destOrd="0" presId="urn:microsoft.com/office/officeart/2005/8/layout/list1"/>
    <dgm:cxn modelId="{36524910-1185-4EE7-BCE3-6DB0F90B2AD2}" type="presParOf" srcId="{33F2559A-4B43-43D6-873C-06D75221EC29}" destId="{9159EF35-7476-47AD-B88A-529F07E0BED1}" srcOrd="0" destOrd="0" presId="urn:microsoft.com/office/officeart/2005/8/layout/list1"/>
    <dgm:cxn modelId="{85FCBCDB-01BB-4ADB-944F-564A14B6378F}" type="presParOf" srcId="{9159EF35-7476-47AD-B88A-529F07E0BED1}" destId="{19A4651A-B76F-4C02-847C-F12DC70DB030}" srcOrd="0" destOrd="0" presId="urn:microsoft.com/office/officeart/2005/8/layout/list1"/>
    <dgm:cxn modelId="{E0917E75-4364-4289-9E6C-26B5D8595859}" type="presParOf" srcId="{9159EF35-7476-47AD-B88A-529F07E0BED1}" destId="{6F4AA6D8-75BB-4044-8A21-A5338797C172}" srcOrd="1" destOrd="0" presId="urn:microsoft.com/office/officeart/2005/8/layout/list1"/>
    <dgm:cxn modelId="{6A989C81-98A2-44EE-AE91-536A299433C1}" type="presParOf" srcId="{33F2559A-4B43-43D6-873C-06D75221EC29}" destId="{812F6F29-4A74-49E1-8214-D985CAEAF99C}" srcOrd="1" destOrd="0" presId="urn:microsoft.com/office/officeart/2005/8/layout/list1"/>
    <dgm:cxn modelId="{ABB32616-1B37-415C-B7AF-B82A1A837C19}" type="presParOf" srcId="{33F2559A-4B43-43D6-873C-06D75221EC29}" destId="{D61730FF-7B90-4911-9F8E-5AB5D52EBA25}" srcOrd="2" destOrd="0" presId="urn:microsoft.com/office/officeart/2005/8/layout/list1"/>
    <dgm:cxn modelId="{93BC9830-D36E-4416-ADA1-5F622AE37873}" type="presParOf" srcId="{33F2559A-4B43-43D6-873C-06D75221EC29}" destId="{6CD28CEB-C05D-45C4-93B3-12B29B2A9840}" srcOrd="3" destOrd="0" presId="urn:microsoft.com/office/officeart/2005/8/layout/list1"/>
    <dgm:cxn modelId="{3537FA70-ACFA-45EC-8EDB-0EEE86CFD970}" type="presParOf" srcId="{33F2559A-4B43-43D6-873C-06D75221EC29}" destId="{48737CB4-C6AA-489D-BFDE-660C4F10CA70}" srcOrd="4" destOrd="0" presId="urn:microsoft.com/office/officeart/2005/8/layout/list1"/>
    <dgm:cxn modelId="{75EF5F2C-7570-445A-93A0-614805DA5A6D}" type="presParOf" srcId="{48737CB4-C6AA-489D-BFDE-660C4F10CA70}" destId="{45EFCA88-83DD-424E-B667-71B986B5E43C}" srcOrd="0" destOrd="0" presId="urn:microsoft.com/office/officeart/2005/8/layout/list1"/>
    <dgm:cxn modelId="{73A22037-978B-4D2C-8C35-B83E8DADEF66}" type="presParOf" srcId="{48737CB4-C6AA-489D-BFDE-660C4F10CA70}" destId="{5F69B284-3FEA-4C0C-A941-3146F585F0FD}" srcOrd="1" destOrd="0" presId="urn:microsoft.com/office/officeart/2005/8/layout/list1"/>
    <dgm:cxn modelId="{127BE754-7DFA-481E-A6D2-5959E540092A}" type="presParOf" srcId="{33F2559A-4B43-43D6-873C-06D75221EC29}" destId="{63AD8109-9C69-47E1-BC45-EEFD3913E22A}" srcOrd="5" destOrd="0" presId="urn:microsoft.com/office/officeart/2005/8/layout/list1"/>
    <dgm:cxn modelId="{770E3205-8AA3-4931-BEE3-89D3DBBC8FC0}" type="presParOf" srcId="{33F2559A-4B43-43D6-873C-06D75221EC29}" destId="{0F492103-47D8-4CDD-B3A9-6276AC54397C}" srcOrd="6" destOrd="0" presId="urn:microsoft.com/office/officeart/2005/8/layout/list1"/>
    <dgm:cxn modelId="{0BD0C2E4-1105-46BF-82B0-EDAF08EA9F98}" type="presParOf" srcId="{33F2559A-4B43-43D6-873C-06D75221EC29}" destId="{9E62AAF8-9F45-48E3-8733-298B243703AD}" srcOrd="7" destOrd="0" presId="urn:microsoft.com/office/officeart/2005/8/layout/list1"/>
    <dgm:cxn modelId="{CF9DEE89-2C98-4305-8E22-EAD90FBCA3D9}" type="presParOf" srcId="{33F2559A-4B43-43D6-873C-06D75221EC29}" destId="{4DA7D838-C438-4D96-99A7-0286D19ABDD0}" srcOrd="8" destOrd="0" presId="urn:microsoft.com/office/officeart/2005/8/layout/list1"/>
    <dgm:cxn modelId="{E727D2E0-98A9-424D-BBAF-A8B5D6BECFC6}" type="presParOf" srcId="{4DA7D838-C438-4D96-99A7-0286D19ABDD0}" destId="{8B9D8FFE-A09A-48D3-95C9-BF61FFF437D3}" srcOrd="0" destOrd="0" presId="urn:microsoft.com/office/officeart/2005/8/layout/list1"/>
    <dgm:cxn modelId="{B469EDC8-063B-493E-8020-0ADCAF0F3754}" type="presParOf" srcId="{4DA7D838-C438-4D96-99A7-0286D19ABDD0}" destId="{300C8874-271B-4AD2-B103-459EEA9C9415}" srcOrd="1" destOrd="0" presId="urn:microsoft.com/office/officeart/2005/8/layout/list1"/>
    <dgm:cxn modelId="{CB4571B4-C151-49EC-B9EB-BBA2BB7E8528}" type="presParOf" srcId="{33F2559A-4B43-43D6-873C-06D75221EC29}" destId="{F8634761-85C3-48FC-95C0-33ABBAC4B586}" srcOrd="9" destOrd="0" presId="urn:microsoft.com/office/officeart/2005/8/layout/list1"/>
    <dgm:cxn modelId="{35BD3214-FF46-4BBD-AE7E-4EA93AEBE31A}" type="presParOf" srcId="{33F2559A-4B43-43D6-873C-06D75221EC29}" destId="{BAFB991A-FD53-4DFD-9B30-955CB9FC6A5C}" srcOrd="10" destOrd="0" presId="urn:microsoft.com/office/officeart/2005/8/layout/list1"/>
    <dgm:cxn modelId="{552B47AB-0365-4490-9159-8B849C7BD905}" type="presParOf" srcId="{33F2559A-4B43-43D6-873C-06D75221EC29}" destId="{722F2922-ACC3-4FDA-9919-32B87CAD73B5}" srcOrd="11" destOrd="0" presId="urn:microsoft.com/office/officeart/2005/8/layout/list1"/>
    <dgm:cxn modelId="{B0490B7C-086A-4CFA-B324-8A7656B01909}" type="presParOf" srcId="{33F2559A-4B43-43D6-873C-06D75221EC29}" destId="{38021E6E-507D-49C8-AB05-92E862904AFC}" srcOrd="12" destOrd="0" presId="urn:microsoft.com/office/officeart/2005/8/layout/list1"/>
    <dgm:cxn modelId="{19DEDEB8-488C-4F54-8139-8A0083611BA8}" type="presParOf" srcId="{38021E6E-507D-49C8-AB05-92E862904AFC}" destId="{0B8C3B27-FA41-4AE0-A681-F4B47810714B}" srcOrd="0" destOrd="0" presId="urn:microsoft.com/office/officeart/2005/8/layout/list1"/>
    <dgm:cxn modelId="{C6542662-9217-4BAE-A4BE-F9192B3823C8}" type="presParOf" srcId="{38021E6E-507D-49C8-AB05-92E862904AFC}" destId="{4F6AC2BE-0E5E-499C-8381-06ED17048653}" srcOrd="1" destOrd="0" presId="urn:microsoft.com/office/officeart/2005/8/layout/list1"/>
    <dgm:cxn modelId="{AA274659-70C5-4306-8849-429F606DAE9A}" type="presParOf" srcId="{33F2559A-4B43-43D6-873C-06D75221EC29}" destId="{149C687C-B0C6-48E1-A469-BA974C9A4F21}" srcOrd="13" destOrd="0" presId="urn:microsoft.com/office/officeart/2005/8/layout/list1"/>
    <dgm:cxn modelId="{DB048CAA-ADC8-429F-A97A-0B8A24E81067}" type="presParOf" srcId="{33F2559A-4B43-43D6-873C-06D75221EC29}" destId="{9F9A2546-8543-4A0D-A51E-1494A37167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BE4639-C4A1-4D4B-A4C8-2CCF425F5D3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B8309E90-D5AC-45EB-95E5-5A97FCB472E0}">
      <dgm:prSet phldrT="[Text]" custT="1"/>
      <dgm:spPr/>
      <dgm:t>
        <a:bodyPr/>
        <a:lstStyle/>
        <a:p>
          <a:pPr algn="l"/>
          <a:r>
            <a:rPr lang="en-US" sz="2000" b="1" i="0" dirty="0">
              <a:latin typeface="Calibri" panose="020F0502020204030204" pitchFamily="34" charset="0"/>
            </a:rPr>
            <a:t>5. HOTEL EMPLOYEE HEALTH &amp; SAFETY</a:t>
          </a:r>
        </a:p>
      </dgm:t>
    </dgm:pt>
    <dgm:pt modelId="{47904FFB-DA36-4FEA-944A-B87B054AB71C}" type="parTrans" cxnId="{183DB618-0164-485C-994F-31D699584229}">
      <dgm:prSet/>
      <dgm:spPr/>
      <dgm:t>
        <a:bodyPr/>
        <a:lstStyle/>
        <a:p>
          <a:endParaRPr lang="en-US"/>
        </a:p>
      </dgm:t>
    </dgm:pt>
    <dgm:pt modelId="{DFFF2897-510F-4F0A-B2F4-8C96773B7D57}" type="sibTrans" cxnId="{183DB618-0164-485C-994F-31D699584229}">
      <dgm:prSet/>
      <dgm:spPr/>
      <dgm:t>
        <a:bodyPr/>
        <a:lstStyle/>
        <a:p>
          <a:endParaRPr lang="en-US"/>
        </a:p>
      </dgm:t>
    </dgm:pt>
    <dgm:pt modelId="{2D47828C-E31B-4689-A44C-266723A304A1}">
      <dgm:prSet phldrT="[Text]"/>
      <dgm:spPr/>
      <dgm:t>
        <a:bodyPr/>
        <a:lstStyle/>
        <a:p>
          <a:r>
            <a:rPr lang="en-US" b="0" i="0" dirty="0">
              <a:latin typeface="Calibri" panose="020F0502020204030204" pitchFamily="34" charset="0"/>
            </a:rPr>
            <a:t> Did employer provide money for health insurance, panic buttons and minimum health &amp; safety standards for hourly, non-supervisory employees at hotels?</a:t>
          </a:r>
        </a:p>
      </dgm:t>
    </dgm:pt>
    <dgm:pt modelId="{01C64EF5-D6DB-4E02-BBA6-73D93BEEDEC2}" type="parTrans" cxnId="{7608BBEF-2E25-466B-8BE6-C89C44110B6B}">
      <dgm:prSet/>
      <dgm:spPr/>
      <dgm:t>
        <a:bodyPr/>
        <a:lstStyle/>
        <a:p>
          <a:endParaRPr lang="en-US"/>
        </a:p>
      </dgm:t>
    </dgm:pt>
    <dgm:pt modelId="{D5655928-18D3-411B-8ED4-D48E728540AF}" type="sibTrans" cxnId="{7608BBEF-2E25-466B-8BE6-C89C44110B6B}">
      <dgm:prSet/>
      <dgm:spPr/>
      <dgm:t>
        <a:bodyPr/>
        <a:lstStyle/>
        <a:p>
          <a:endParaRPr lang="en-US"/>
        </a:p>
      </dgm:t>
    </dgm:pt>
    <dgm:pt modelId="{ADC8B534-A3EC-4E0F-97A9-2E49719E7503}">
      <dgm:prSet phldrT="[Text]" custT="1"/>
      <dgm:spPr/>
      <dgm:t>
        <a:bodyPr/>
        <a:lstStyle/>
        <a:p>
          <a:pPr algn="l"/>
          <a:r>
            <a:rPr lang="en-US" sz="2000" b="1" i="0" dirty="0">
              <a:latin typeface="Calibri" panose="020F0502020204030204" pitchFamily="34" charset="0"/>
            </a:rPr>
            <a:t>6. SECURE SCHEDULING</a:t>
          </a:r>
        </a:p>
      </dgm:t>
    </dgm:pt>
    <dgm:pt modelId="{A7B6E733-5558-4F0D-9564-43625E0B23B9}" type="parTrans" cxnId="{8C0935AD-6667-4E24-B4D3-C9CE4D242649}">
      <dgm:prSet/>
      <dgm:spPr/>
      <dgm:t>
        <a:bodyPr/>
        <a:lstStyle/>
        <a:p>
          <a:endParaRPr lang="en-US"/>
        </a:p>
      </dgm:t>
    </dgm:pt>
    <dgm:pt modelId="{9D1F6C1E-70BC-43BD-B8A7-AD598487800E}" type="sibTrans" cxnId="{8C0935AD-6667-4E24-B4D3-C9CE4D242649}">
      <dgm:prSet/>
      <dgm:spPr/>
      <dgm:t>
        <a:bodyPr/>
        <a:lstStyle/>
        <a:p>
          <a:endParaRPr lang="en-US"/>
        </a:p>
      </dgm:t>
    </dgm:pt>
    <dgm:pt modelId="{A6A026AA-E1A2-43E1-A7DC-1A810704ED81}">
      <dgm:prSet phldrT="[Text]"/>
      <dgm:spPr/>
      <dgm:t>
        <a:bodyPr/>
        <a:lstStyle/>
        <a:p>
          <a:r>
            <a:rPr lang="en-US" b="0" i="0" dirty="0">
              <a:latin typeface="Calibri" panose="020F0502020204030204" pitchFamily="34" charset="0"/>
            </a:rPr>
            <a:t>Did employer provide a predictable schedule for employees at large food services and retail establishments?</a:t>
          </a:r>
        </a:p>
      </dgm:t>
    </dgm:pt>
    <dgm:pt modelId="{5F71C541-EF39-462D-A542-D5081B0357BA}" type="parTrans" cxnId="{A2B6BE69-A862-431A-9A2E-F7B1CD6D501F}">
      <dgm:prSet/>
      <dgm:spPr/>
      <dgm:t>
        <a:bodyPr/>
        <a:lstStyle/>
        <a:p>
          <a:endParaRPr lang="en-US"/>
        </a:p>
      </dgm:t>
    </dgm:pt>
    <dgm:pt modelId="{2B5E368C-FA2C-4E7D-A0FA-E431B8CA9092}" type="sibTrans" cxnId="{A2B6BE69-A862-431A-9A2E-F7B1CD6D501F}">
      <dgm:prSet/>
      <dgm:spPr/>
      <dgm:t>
        <a:bodyPr/>
        <a:lstStyle/>
        <a:p>
          <a:endParaRPr lang="en-US"/>
        </a:p>
      </dgm:t>
    </dgm:pt>
    <dgm:pt modelId="{33F2559A-4B43-43D6-873C-06D75221EC29}" type="pres">
      <dgm:prSet presAssocID="{95BE4639-C4A1-4D4B-A4C8-2CCF425F5D33}" presName="linear" presStyleCnt="0">
        <dgm:presLayoutVars>
          <dgm:dir/>
          <dgm:animLvl val="lvl"/>
          <dgm:resizeHandles val="exact"/>
        </dgm:presLayoutVars>
      </dgm:prSet>
      <dgm:spPr/>
    </dgm:pt>
    <dgm:pt modelId="{9159EF35-7476-47AD-B88A-529F07E0BED1}" type="pres">
      <dgm:prSet presAssocID="{B8309E90-D5AC-45EB-95E5-5A97FCB472E0}" presName="parentLin" presStyleCnt="0"/>
      <dgm:spPr/>
    </dgm:pt>
    <dgm:pt modelId="{19A4651A-B76F-4C02-847C-F12DC70DB030}" type="pres">
      <dgm:prSet presAssocID="{B8309E90-D5AC-45EB-95E5-5A97FCB472E0}" presName="parentLeftMargin" presStyleLbl="node1" presStyleIdx="0" presStyleCnt="2"/>
      <dgm:spPr/>
    </dgm:pt>
    <dgm:pt modelId="{6F4AA6D8-75BB-4044-8A21-A5338797C172}" type="pres">
      <dgm:prSet presAssocID="{B8309E90-D5AC-45EB-95E5-5A97FCB472E0}" presName="parentText" presStyleLbl="node1" presStyleIdx="0" presStyleCnt="2">
        <dgm:presLayoutVars>
          <dgm:chMax val="0"/>
          <dgm:bulletEnabled val="1"/>
        </dgm:presLayoutVars>
      </dgm:prSet>
      <dgm:spPr/>
    </dgm:pt>
    <dgm:pt modelId="{812F6F29-4A74-49E1-8214-D985CAEAF99C}" type="pres">
      <dgm:prSet presAssocID="{B8309E90-D5AC-45EB-95E5-5A97FCB472E0}" presName="negativeSpace" presStyleCnt="0"/>
      <dgm:spPr/>
    </dgm:pt>
    <dgm:pt modelId="{D61730FF-7B90-4911-9F8E-5AB5D52EBA25}" type="pres">
      <dgm:prSet presAssocID="{B8309E90-D5AC-45EB-95E5-5A97FCB472E0}" presName="childText" presStyleLbl="conFgAcc1" presStyleIdx="0" presStyleCnt="2">
        <dgm:presLayoutVars>
          <dgm:bulletEnabled val="1"/>
        </dgm:presLayoutVars>
      </dgm:prSet>
      <dgm:spPr/>
    </dgm:pt>
    <dgm:pt modelId="{6CD28CEB-C05D-45C4-93B3-12B29B2A9840}" type="pres">
      <dgm:prSet presAssocID="{DFFF2897-510F-4F0A-B2F4-8C96773B7D57}" presName="spaceBetweenRectangles" presStyleCnt="0"/>
      <dgm:spPr/>
    </dgm:pt>
    <dgm:pt modelId="{48737CB4-C6AA-489D-BFDE-660C4F10CA70}" type="pres">
      <dgm:prSet presAssocID="{ADC8B534-A3EC-4E0F-97A9-2E49719E7503}" presName="parentLin" presStyleCnt="0"/>
      <dgm:spPr/>
    </dgm:pt>
    <dgm:pt modelId="{45EFCA88-83DD-424E-B667-71B986B5E43C}" type="pres">
      <dgm:prSet presAssocID="{ADC8B534-A3EC-4E0F-97A9-2E49719E7503}" presName="parentLeftMargin" presStyleLbl="node1" presStyleIdx="0" presStyleCnt="2"/>
      <dgm:spPr/>
    </dgm:pt>
    <dgm:pt modelId="{5F69B284-3FEA-4C0C-A941-3146F585F0FD}" type="pres">
      <dgm:prSet presAssocID="{ADC8B534-A3EC-4E0F-97A9-2E49719E7503}" presName="parentText" presStyleLbl="node1" presStyleIdx="1" presStyleCnt="2">
        <dgm:presLayoutVars>
          <dgm:chMax val="0"/>
          <dgm:bulletEnabled val="1"/>
        </dgm:presLayoutVars>
      </dgm:prSet>
      <dgm:spPr/>
    </dgm:pt>
    <dgm:pt modelId="{63AD8109-9C69-47E1-BC45-EEFD3913E22A}" type="pres">
      <dgm:prSet presAssocID="{ADC8B534-A3EC-4E0F-97A9-2E49719E7503}" presName="negativeSpace" presStyleCnt="0"/>
      <dgm:spPr/>
    </dgm:pt>
    <dgm:pt modelId="{0F492103-47D8-4CDD-B3A9-6276AC54397C}" type="pres">
      <dgm:prSet presAssocID="{ADC8B534-A3EC-4E0F-97A9-2E49719E7503}" presName="childText" presStyleLbl="conFgAcc1" presStyleIdx="1" presStyleCnt="2">
        <dgm:presLayoutVars>
          <dgm:bulletEnabled val="1"/>
        </dgm:presLayoutVars>
      </dgm:prSet>
      <dgm:spPr/>
    </dgm:pt>
  </dgm:ptLst>
  <dgm:cxnLst>
    <dgm:cxn modelId="{183DB618-0164-485C-994F-31D699584229}" srcId="{95BE4639-C4A1-4D4B-A4C8-2CCF425F5D33}" destId="{B8309E90-D5AC-45EB-95E5-5A97FCB472E0}" srcOrd="0" destOrd="0" parTransId="{47904FFB-DA36-4FEA-944A-B87B054AB71C}" sibTransId="{DFFF2897-510F-4F0A-B2F4-8C96773B7D57}"/>
    <dgm:cxn modelId="{1900B421-96AA-4340-ACC5-28E070317C60}" type="presOf" srcId="{A6A026AA-E1A2-43E1-A7DC-1A810704ED81}" destId="{0F492103-47D8-4CDD-B3A9-6276AC54397C}" srcOrd="0" destOrd="0" presId="urn:microsoft.com/office/officeart/2005/8/layout/list1"/>
    <dgm:cxn modelId="{B115CC5D-F2F3-43C5-B967-95C41F73BC04}" type="presOf" srcId="{ADC8B534-A3EC-4E0F-97A9-2E49719E7503}" destId="{45EFCA88-83DD-424E-B667-71B986B5E43C}" srcOrd="0" destOrd="0" presId="urn:microsoft.com/office/officeart/2005/8/layout/list1"/>
    <dgm:cxn modelId="{A2B6BE69-A862-431A-9A2E-F7B1CD6D501F}" srcId="{ADC8B534-A3EC-4E0F-97A9-2E49719E7503}" destId="{A6A026AA-E1A2-43E1-A7DC-1A810704ED81}" srcOrd="0" destOrd="0" parTransId="{5F71C541-EF39-462D-A542-D5081B0357BA}" sibTransId="{2B5E368C-FA2C-4E7D-A0FA-E431B8CA9092}"/>
    <dgm:cxn modelId="{4D0D034C-1047-4243-866A-449C07C1743C}" type="presOf" srcId="{ADC8B534-A3EC-4E0F-97A9-2E49719E7503}" destId="{5F69B284-3FEA-4C0C-A941-3146F585F0FD}" srcOrd="1" destOrd="0" presId="urn:microsoft.com/office/officeart/2005/8/layout/list1"/>
    <dgm:cxn modelId="{8BE32F71-3F5B-4CB0-ABC2-B1FBD57FBFCB}" type="presOf" srcId="{95BE4639-C4A1-4D4B-A4C8-2CCF425F5D33}" destId="{33F2559A-4B43-43D6-873C-06D75221EC29}" srcOrd="0" destOrd="0" presId="urn:microsoft.com/office/officeart/2005/8/layout/list1"/>
    <dgm:cxn modelId="{CE570778-D44B-4EA9-96DD-E07672A47327}" type="presOf" srcId="{2D47828C-E31B-4689-A44C-266723A304A1}" destId="{D61730FF-7B90-4911-9F8E-5AB5D52EBA25}" srcOrd="0" destOrd="0" presId="urn:microsoft.com/office/officeart/2005/8/layout/list1"/>
    <dgm:cxn modelId="{48DEA180-A536-4011-B9EB-3A74BFE78C5B}" type="presOf" srcId="{B8309E90-D5AC-45EB-95E5-5A97FCB472E0}" destId="{6F4AA6D8-75BB-4044-8A21-A5338797C172}" srcOrd="1" destOrd="0" presId="urn:microsoft.com/office/officeart/2005/8/layout/list1"/>
    <dgm:cxn modelId="{8C0935AD-6667-4E24-B4D3-C9CE4D242649}" srcId="{95BE4639-C4A1-4D4B-A4C8-2CCF425F5D33}" destId="{ADC8B534-A3EC-4E0F-97A9-2E49719E7503}" srcOrd="1" destOrd="0" parTransId="{A7B6E733-5558-4F0D-9564-43625E0B23B9}" sibTransId="{9D1F6C1E-70BC-43BD-B8A7-AD598487800E}"/>
    <dgm:cxn modelId="{01836FBD-BF35-4072-AFAB-B6E4950B7B26}" type="presOf" srcId="{B8309E90-D5AC-45EB-95E5-5A97FCB472E0}" destId="{19A4651A-B76F-4C02-847C-F12DC70DB030}" srcOrd="0" destOrd="0" presId="urn:microsoft.com/office/officeart/2005/8/layout/list1"/>
    <dgm:cxn modelId="{7608BBEF-2E25-466B-8BE6-C89C44110B6B}" srcId="{B8309E90-D5AC-45EB-95E5-5A97FCB472E0}" destId="{2D47828C-E31B-4689-A44C-266723A304A1}" srcOrd="0" destOrd="0" parTransId="{01C64EF5-D6DB-4E02-BBA6-73D93BEEDEC2}" sibTransId="{D5655928-18D3-411B-8ED4-D48E728540AF}"/>
    <dgm:cxn modelId="{36524910-1185-4EE7-BCE3-6DB0F90B2AD2}" type="presParOf" srcId="{33F2559A-4B43-43D6-873C-06D75221EC29}" destId="{9159EF35-7476-47AD-B88A-529F07E0BED1}" srcOrd="0" destOrd="0" presId="urn:microsoft.com/office/officeart/2005/8/layout/list1"/>
    <dgm:cxn modelId="{85FCBCDB-01BB-4ADB-944F-564A14B6378F}" type="presParOf" srcId="{9159EF35-7476-47AD-B88A-529F07E0BED1}" destId="{19A4651A-B76F-4C02-847C-F12DC70DB030}" srcOrd="0" destOrd="0" presId="urn:microsoft.com/office/officeart/2005/8/layout/list1"/>
    <dgm:cxn modelId="{E0917E75-4364-4289-9E6C-26B5D8595859}" type="presParOf" srcId="{9159EF35-7476-47AD-B88A-529F07E0BED1}" destId="{6F4AA6D8-75BB-4044-8A21-A5338797C172}" srcOrd="1" destOrd="0" presId="urn:microsoft.com/office/officeart/2005/8/layout/list1"/>
    <dgm:cxn modelId="{6A989C81-98A2-44EE-AE91-536A299433C1}" type="presParOf" srcId="{33F2559A-4B43-43D6-873C-06D75221EC29}" destId="{812F6F29-4A74-49E1-8214-D985CAEAF99C}" srcOrd="1" destOrd="0" presId="urn:microsoft.com/office/officeart/2005/8/layout/list1"/>
    <dgm:cxn modelId="{ABB32616-1B37-415C-B7AF-B82A1A837C19}" type="presParOf" srcId="{33F2559A-4B43-43D6-873C-06D75221EC29}" destId="{D61730FF-7B90-4911-9F8E-5AB5D52EBA25}" srcOrd="2" destOrd="0" presId="urn:microsoft.com/office/officeart/2005/8/layout/list1"/>
    <dgm:cxn modelId="{93BC9830-D36E-4416-ADA1-5F622AE37873}" type="presParOf" srcId="{33F2559A-4B43-43D6-873C-06D75221EC29}" destId="{6CD28CEB-C05D-45C4-93B3-12B29B2A9840}" srcOrd="3" destOrd="0" presId="urn:microsoft.com/office/officeart/2005/8/layout/list1"/>
    <dgm:cxn modelId="{3537FA70-ACFA-45EC-8EDB-0EEE86CFD970}" type="presParOf" srcId="{33F2559A-4B43-43D6-873C-06D75221EC29}" destId="{48737CB4-C6AA-489D-BFDE-660C4F10CA70}" srcOrd="4" destOrd="0" presId="urn:microsoft.com/office/officeart/2005/8/layout/list1"/>
    <dgm:cxn modelId="{75EF5F2C-7570-445A-93A0-614805DA5A6D}" type="presParOf" srcId="{48737CB4-C6AA-489D-BFDE-660C4F10CA70}" destId="{45EFCA88-83DD-424E-B667-71B986B5E43C}" srcOrd="0" destOrd="0" presId="urn:microsoft.com/office/officeart/2005/8/layout/list1"/>
    <dgm:cxn modelId="{73A22037-978B-4D2C-8C35-B83E8DADEF66}" type="presParOf" srcId="{48737CB4-C6AA-489D-BFDE-660C4F10CA70}" destId="{5F69B284-3FEA-4C0C-A941-3146F585F0FD}" srcOrd="1" destOrd="0" presId="urn:microsoft.com/office/officeart/2005/8/layout/list1"/>
    <dgm:cxn modelId="{127BE754-7DFA-481E-A6D2-5959E540092A}" type="presParOf" srcId="{33F2559A-4B43-43D6-873C-06D75221EC29}" destId="{63AD8109-9C69-47E1-BC45-EEFD3913E22A}" srcOrd="5" destOrd="0" presId="urn:microsoft.com/office/officeart/2005/8/layout/list1"/>
    <dgm:cxn modelId="{770E3205-8AA3-4931-BEE3-89D3DBBC8FC0}" type="presParOf" srcId="{33F2559A-4B43-43D6-873C-06D75221EC29}" destId="{0F492103-47D8-4CDD-B3A9-6276AC5439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38267-1477-4B8D-B0E9-D84B2E6536D4}">
      <dsp:nvSpPr>
        <dsp:cNvPr id="0" name=""/>
        <dsp:cNvSpPr/>
      </dsp:nvSpPr>
      <dsp:spPr>
        <a:xfrm>
          <a:off x="1594" y="629753"/>
          <a:ext cx="0" cy="4129508"/>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181E6E-22A1-4063-89CB-0CC3F8E78DE0}">
      <dsp:nvSpPr>
        <dsp:cNvPr id="0" name=""/>
        <dsp:cNvSpPr/>
      </dsp:nvSpPr>
      <dsp:spPr>
        <a:xfrm>
          <a:off x="116303" y="767403"/>
          <a:ext cx="2171891" cy="1858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B72BDB-2A42-4F09-9766-6D3DBAC4B3E5}">
      <dsp:nvSpPr>
        <dsp:cNvPr id="0" name=""/>
        <dsp:cNvSpPr/>
      </dsp:nvSpPr>
      <dsp:spPr>
        <a:xfrm>
          <a:off x="116303" y="2625682"/>
          <a:ext cx="2171891" cy="213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Darius.Foster</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seattle.gov</a:t>
          </a:r>
        </a:p>
        <a:p>
          <a:pPr marL="228600" lvl="1" indent="-228600" algn="ctr" defTabSz="1066800">
            <a:lnSpc>
              <a:spcPct val="90000"/>
            </a:lnSpc>
            <a:spcBef>
              <a:spcPct val="0"/>
            </a:spcBef>
            <a:spcAft>
              <a:spcPct val="15000"/>
            </a:spcAft>
            <a:buNone/>
          </a:pPr>
          <a:endParaRPr lang="en-US" sz="2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206-386-1238</a:t>
          </a:r>
        </a:p>
      </dsp:txBody>
      <dsp:txXfrm>
        <a:off x="116303" y="2625682"/>
        <a:ext cx="2171891" cy="2133579"/>
      </dsp:txXfrm>
    </dsp:sp>
    <dsp:sp modelId="{7CECDE44-FAF7-4246-A8EA-409CD84A6701}">
      <dsp:nvSpPr>
        <dsp:cNvPr id="0" name=""/>
        <dsp:cNvSpPr/>
      </dsp:nvSpPr>
      <dsp:spPr>
        <a:xfrm>
          <a:off x="1594" y="170919"/>
          <a:ext cx="2294171" cy="458834"/>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rPr>
            <a:t>Business Liaison</a:t>
          </a:r>
        </a:p>
      </dsp:txBody>
      <dsp:txXfrm>
        <a:off x="1594" y="170919"/>
        <a:ext cx="2294171" cy="458834"/>
      </dsp:txXfrm>
    </dsp:sp>
    <dsp:sp modelId="{6A8DCE03-EE8B-4726-B3A0-BB0C1EE7E70D}">
      <dsp:nvSpPr>
        <dsp:cNvPr id="0" name=""/>
        <dsp:cNvSpPr/>
      </dsp:nvSpPr>
      <dsp:spPr>
        <a:xfrm>
          <a:off x="2649059" y="629753"/>
          <a:ext cx="0" cy="4129508"/>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2DA481-FF09-47CB-BE27-06DFA2048AC6}">
      <dsp:nvSpPr>
        <dsp:cNvPr id="0" name=""/>
        <dsp:cNvSpPr/>
      </dsp:nvSpPr>
      <dsp:spPr>
        <a:xfrm>
          <a:off x="2763767" y="767403"/>
          <a:ext cx="2171891" cy="18582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0562DE-65F8-44A2-893B-0F7B08E9704B}">
      <dsp:nvSpPr>
        <dsp:cNvPr id="0" name=""/>
        <dsp:cNvSpPr/>
      </dsp:nvSpPr>
      <dsp:spPr>
        <a:xfrm>
          <a:off x="2763767" y="2625682"/>
          <a:ext cx="2171891" cy="213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Kerem.Levitas</a:t>
          </a:r>
          <a:endParaRPr lang="en-US" sz="1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seattle.gov</a:t>
          </a:r>
        </a:p>
        <a:p>
          <a:pPr marL="228600" lvl="1" indent="-228600" algn="ctr" defTabSz="1066800">
            <a:lnSpc>
              <a:spcPct val="90000"/>
            </a:lnSpc>
            <a:spcBef>
              <a:spcPct val="0"/>
            </a:spcBef>
            <a:spcAft>
              <a:spcPct val="15000"/>
            </a:spcAft>
            <a:buNone/>
          </a:pPr>
          <a:endParaRPr lang="en-US" sz="2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206-386-9758</a:t>
          </a:r>
        </a:p>
      </dsp:txBody>
      <dsp:txXfrm>
        <a:off x="2763767" y="2625682"/>
        <a:ext cx="2171891" cy="2133579"/>
      </dsp:txXfrm>
    </dsp:sp>
    <dsp:sp modelId="{B48ADC7D-DEDA-4728-8871-ED050D27DD54}">
      <dsp:nvSpPr>
        <dsp:cNvPr id="0" name=""/>
        <dsp:cNvSpPr/>
      </dsp:nvSpPr>
      <dsp:spPr>
        <a:xfrm>
          <a:off x="2649059" y="170919"/>
          <a:ext cx="2294171" cy="458834"/>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rPr>
            <a:t>Business Liaison</a:t>
          </a:r>
        </a:p>
      </dsp:txBody>
      <dsp:txXfrm>
        <a:off x="2649059" y="170919"/>
        <a:ext cx="2294171" cy="458834"/>
      </dsp:txXfrm>
    </dsp:sp>
    <dsp:sp modelId="{1EAA55D7-830B-4CC7-8B18-0AD17022778A}">
      <dsp:nvSpPr>
        <dsp:cNvPr id="0" name=""/>
        <dsp:cNvSpPr/>
      </dsp:nvSpPr>
      <dsp:spPr>
        <a:xfrm>
          <a:off x="5296524" y="629753"/>
          <a:ext cx="0" cy="4129508"/>
        </a:xfrm>
        <a:prstGeom prst="lin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42F71D-CEBB-415E-BC91-00D772281B00}">
      <dsp:nvSpPr>
        <dsp:cNvPr id="0" name=""/>
        <dsp:cNvSpPr/>
      </dsp:nvSpPr>
      <dsp:spPr>
        <a:xfrm>
          <a:off x="5411232" y="767403"/>
          <a:ext cx="2171891" cy="18582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2AF156-C3DC-4EEC-8207-E5776DE77B2A}">
      <dsp:nvSpPr>
        <dsp:cNvPr id="0" name=""/>
        <dsp:cNvSpPr/>
      </dsp:nvSpPr>
      <dsp:spPr>
        <a:xfrm>
          <a:off x="5411232" y="2625682"/>
          <a:ext cx="2171891" cy="213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Karina.Bull</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a:t>
          </a: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seattle.gov</a:t>
          </a:r>
        </a:p>
        <a:p>
          <a:pPr marL="228600" lvl="1" indent="-228600" algn="ctr" defTabSz="1066800">
            <a:lnSpc>
              <a:spcPct val="90000"/>
            </a:lnSpc>
            <a:spcBef>
              <a:spcPct val="0"/>
            </a:spcBef>
            <a:spcAft>
              <a:spcPct val="15000"/>
            </a:spcAft>
            <a:buNone/>
          </a:pPr>
          <a:endParaRPr lang="en-US" sz="2400" b="1" kern="1200" dirty="0">
            <a:latin typeface="Calibri" panose="020F0502020204030204" pitchFamily="34" charset="0"/>
          </a:endParaRPr>
        </a:p>
        <a:p>
          <a:pPr marL="228600" lvl="1" indent="-228600" algn="ctr" defTabSz="1066800">
            <a:lnSpc>
              <a:spcPct val="90000"/>
            </a:lnSpc>
            <a:spcBef>
              <a:spcPct val="0"/>
            </a:spcBef>
            <a:spcAft>
              <a:spcPct val="15000"/>
            </a:spcAft>
            <a:buNone/>
          </a:pPr>
          <a:r>
            <a:rPr lang="en-US" sz="2400" b="1" kern="1200" dirty="0">
              <a:latin typeface="Calibri" panose="020F0502020204030204" pitchFamily="34" charset="0"/>
            </a:rPr>
            <a:t>206-684-4536</a:t>
          </a:r>
        </a:p>
      </dsp:txBody>
      <dsp:txXfrm>
        <a:off x="5411232" y="2625682"/>
        <a:ext cx="2171891" cy="2133579"/>
      </dsp:txXfrm>
    </dsp:sp>
    <dsp:sp modelId="{B5500B03-DC25-498E-9674-2C6A2BC30B8A}">
      <dsp:nvSpPr>
        <dsp:cNvPr id="0" name=""/>
        <dsp:cNvSpPr/>
      </dsp:nvSpPr>
      <dsp:spPr>
        <a:xfrm>
          <a:off x="5296524" y="170919"/>
          <a:ext cx="2294171" cy="458834"/>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rPr>
            <a:t>Policy Manager</a:t>
          </a:r>
        </a:p>
      </dsp:txBody>
      <dsp:txXfrm>
        <a:off x="5296524" y="170919"/>
        <a:ext cx="2294171" cy="458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30FF-7B90-4911-9F8E-5AB5D52EBA25}">
      <dsp:nvSpPr>
        <dsp:cNvPr id="0" name=""/>
        <dsp:cNvSpPr/>
      </dsp:nvSpPr>
      <dsp:spPr>
        <a:xfrm>
          <a:off x="0" y="350505"/>
          <a:ext cx="9602788" cy="6804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What is the rate of pay?</a:t>
          </a:r>
        </a:p>
      </dsp:txBody>
      <dsp:txXfrm>
        <a:off x="0" y="350505"/>
        <a:ext cx="9602788" cy="680400"/>
      </dsp:txXfrm>
    </dsp:sp>
    <dsp:sp modelId="{6F4AA6D8-75BB-4044-8A21-A5338797C172}">
      <dsp:nvSpPr>
        <dsp:cNvPr id="0" name=""/>
        <dsp:cNvSpPr/>
      </dsp:nvSpPr>
      <dsp:spPr>
        <a:xfrm>
          <a:off x="480139" y="11434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kern="1200" dirty="0"/>
            <a:t>1. </a:t>
          </a:r>
          <a:r>
            <a:rPr lang="en-US" sz="2000" b="1" i="0" kern="1200" dirty="0">
              <a:latin typeface="Calibri" panose="020F0502020204030204" pitchFamily="34" charset="0"/>
            </a:rPr>
            <a:t>MINIMUM WAGE</a:t>
          </a:r>
        </a:p>
      </dsp:txBody>
      <dsp:txXfrm>
        <a:off x="503196" y="137402"/>
        <a:ext cx="6675837" cy="426206"/>
      </dsp:txXfrm>
    </dsp:sp>
    <dsp:sp modelId="{0F492103-47D8-4CDD-B3A9-6276AC54397C}">
      <dsp:nvSpPr>
        <dsp:cNvPr id="0" name=""/>
        <dsp:cNvSpPr/>
      </dsp:nvSpPr>
      <dsp:spPr>
        <a:xfrm>
          <a:off x="0" y="1353465"/>
          <a:ext cx="9602788" cy="6804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Is there payment for all hours worked?</a:t>
          </a:r>
        </a:p>
      </dsp:txBody>
      <dsp:txXfrm>
        <a:off x="0" y="1353465"/>
        <a:ext cx="9602788" cy="680400"/>
      </dsp:txXfrm>
    </dsp:sp>
    <dsp:sp modelId="{5F69B284-3FEA-4C0C-A941-3146F585F0FD}">
      <dsp:nvSpPr>
        <dsp:cNvPr id="0" name=""/>
        <dsp:cNvSpPr/>
      </dsp:nvSpPr>
      <dsp:spPr>
        <a:xfrm>
          <a:off x="480139" y="111730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2. WAGE THEFT</a:t>
          </a:r>
        </a:p>
      </dsp:txBody>
      <dsp:txXfrm>
        <a:off x="503196" y="1140362"/>
        <a:ext cx="6675837" cy="426206"/>
      </dsp:txXfrm>
    </dsp:sp>
    <dsp:sp modelId="{BAFB991A-FD53-4DFD-9B30-955CB9FC6A5C}">
      <dsp:nvSpPr>
        <dsp:cNvPr id="0" name=""/>
        <dsp:cNvSpPr/>
      </dsp:nvSpPr>
      <dsp:spPr>
        <a:xfrm>
          <a:off x="0" y="2356425"/>
          <a:ext cx="9602788" cy="9072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Is there accrual or payment of PSST for absences due to illness, preventive care or domestic violence?</a:t>
          </a:r>
        </a:p>
      </dsp:txBody>
      <dsp:txXfrm>
        <a:off x="0" y="2356425"/>
        <a:ext cx="9602788" cy="907200"/>
      </dsp:txXfrm>
    </dsp:sp>
    <dsp:sp modelId="{300C8874-271B-4AD2-B103-459EEA9C9415}">
      <dsp:nvSpPr>
        <dsp:cNvPr id="0" name=""/>
        <dsp:cNvSpPr/>
      </dsp:nvSpPr>
      <dsp:spPr>
        <a:xfrm>
          <a:off x="480139" y="212026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3. PAID SICK AND SAFE TIME</a:t>
          </a:r>
        </a:p>
      </dsp:txBody>
      <dsp:txXfrm>
        <a:off x="503196" y="2143322"/>
        <a:ext cx="6675837" cy="426206"/>
      </dsp:txXfrm>
    </dsp:sp>
    <dsp:sp modelId="{9F9A2546-8543-4A0D-A51E-1494A37167D0}">
      <dsp:nvSpPr>
        <dsp:cNvPr id="0" name=""/>
        <dsp:cNvSpPr/>
      </dsp:nvSpPr>
      <dsp:spPr>
        <a:xfrm>
          <a:off x="0" y="3586185"/>
          <a:ext cx="9602788" cy="6804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283" tIns="333248" rIns="7452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rPr>
            <a:t>Was job or payment denied due to conviction or arrest records?</a:t>
          </a:r>
        </a:p>
      </dsp:txBody>
      <dsp:txXfrm>
        <a:off x="0" y="3586185"/>
        <a:ext cx="9602788" cy="680400"/>
      </dsp:txXfrm>
    </dsp:sp>
    <dsp:sp modelId="{4F6AC2BE-0E5E-499C-8381-06ED17048653}">
      <dsp:nvSpPr>
        <dsp:cNvPr id="0" name=""/>
        <dsp:cNvSpPr/>
      </dsp:nvSpPr>
      <dsp:spPr>
        <a:xfrm>
          <a:off x="480139" y="3350025"/>
          <a:ext cx="6721951" cy="4723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74" tIns="0" rIns="25407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4. FAIR CHANGE EMPLOYMENT</a:t>
          </a:r>
        </a:p>
      </dsp:txBody>
      <dsp:txXfrm>
        <a:off x="503196" y="3373082"/>
        <a:ext cx="667583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30FF-7B90-4911-9F8E-5AB5D52EBA25}">
      <dsp:nvSpPr>
        <dsp:cNvPr id="0" name=""/>
        <dsp:cNvSpPr/>
      </dsp:nvSpPr>
      <dsp:spPr>
        <a:xfrm>
          <a:off x="0" y="318515"/>
          <a:ext cx="9801490" cy="1488374"/>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0705" tIns="437388" rIns="760705"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latin typeface="Calibri" panose="020F0502020204030204" pitchFamily="34" charset="0"/>
            </a:rPr>
            <a:t> Did employer provide money for health insurance, panic buttons and minimum health &amp; safety standards for hourly, non-supervisory employees at hotels?</a:t>
          </a:r>
        </a:p>
      </dsp:txBody>
      <dsp:txXfrm>
        <a:off x="0" y="318515"/>
        <a:ext cx="9801490" cy="1488374"/>
      </dsp:txXfrm>
    </dsp:sp>
    <dsp:sp modelId="{6F4AA6D8-75BB-4044-8A21-A5338797C172}">
      <dsp:nvSpPr>
        <dsp:cNvPr id="0" name=""/>
        <dsp:cNvSpPr/>
      </dsp:nvSpPr>
      <dsp:spPr>
        <a:xfrm>
          <a:off x="490074" y="8555"/>
          <a:ext cx="6861043" cy="6199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331" tIns="0" rIns="259331"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5. HOTEL EMPLOYEE HEALTH &amp; SAFETY</a:t>
          </a:r>
        </a:p>
      </dsp:txBody>
      <dsp:txXfrm>
        <a:off x="520336" y="38817"/>
        <a:ext cx="6800519" cy="559396"/>
      </dsp:txXfrm>
    </dsp:sp>
    <dsp:sp modelId="{0F492103-47D8-4CDD-B3A9-6276AC54397C}">
      <dsp:nvSpPr>
        <dsp:cNvPr id="0" name=""/>
        <dsp:cNvSpPr/>
      </dsp:nvSpPr>
      <dsp:spPr>
        <a:xfrm>
          <a:off x="0" y="2230250"/>
          <a:ext cx="9801490" cy="11907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0705" tIns="437388" rIns="760705"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latin typeface="Calibri" panose="020F0502020204030204" pitchFamily="34" charset="0"/>
            </a:rPr>
            <a:t>Did employer provide a predictable schedule for employees at large food services and retail establishments?</a:t>
          </a:r>
        </a:p>
      </dsp:txBody>
      <dsp:txXfrm>
        <a:off x="0" y="2230250"/>
        <a:ext cx="9801490" cy="1190700"/>
      </dsp:txXfrm>
    </dsp:sp>
    <dsp:sp modelId="{5F69B284-3FEA-4C0C-A941-3146F585F0FD}">
      <dsp:nvSpPr>
        <dsp:cNvPr id="0" name=""/>
        <dsp:cNvSpPr/>
      </dsp:nvSpPr>
      <dsp:spPr>
        <a:xfrm>
          <a:off x="490074" y="1920290"/>
          <a:ext cx="6861043" cy="61992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331" tIns="0" rIns="259331"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Calibri" panose="020F0502020204030204" pitchFamily="34" charset="0"/>
            </a:rPr>
            <a:t>6. SECURE SCHEDULING</a:t>
          </a:r>
        </a:p>
      </dsp:txBody>
      <dsp:txXfrm>
        <a:off x="520336" y="1950552"/>
        <a:ext cx="6800519" cy="55939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4ED2B-3357-41BB-9BD6-485B694696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6B78C2-7C04-45B6-BA96-960A801760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BD9B00-E8BD-4707-915C-E75B7C56C074}" type="datetimeFigureOut">
              <a:rPr lang="en-US" smtClean="0"/>
              <a:t>8/7/2017</a:t>
            </a:fld>
            <a:endParaRPr lang="en-US"/>
          </a:p>
        </p:txBody>
      </p:sp>
      <p:sp>
        <p:nvSpPr>
          <p:cNvPr id="4" name="Footer Placeholder 3">
            <a:extLst>
              <a:ext uri="{FF2B5EF4-FFF2-40B4-BE49-F238E27FC236}">
                <a16:creationId xmlns:a16="http://schemas.microsoft.com/office/drawing/2014/main" id="{0BB7E266-2788-454E-8E24-91EA1EFCDF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F4DF47-0B90-4124-B242-A0FF62AAE6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E5EAD-E44A-41A2-BE76-C5ACB983A4E4}" type="slidenum">
              <a:rPr lang="en-US" smtClean="0"/>
              <a:t>‹#›</a:t>
            </a:fld>
            <a:endParaRPr lang="en-US"/>
          </a:p>
        </p:txBody>
      </p:sp>
    </p:spTree>
    <p:extLst>
      <p:ext uri="{BB962C8B-B14F-4D97-AF65-F5344CB8AC3E}">
        <p14:creationId xmlns:p14="http://schemas.microsoft.com/office/powerpoint/2010/main" val="4226785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F24BF-2A71-4976-A191-58F65FFF7F10}" type="datetimeFigureOut">
              <a:rPr lang="en-US"/>
              <a:t>8/7/2017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D35A1-0E23-4D90-A0A6-897151082129}" type="slidenum">
              <a:rPr lang="en-US"/>
              <a:t>‹#›</a:t>
            </a:fld>
            <a:endParaRPr lang="en-US"/>
          </a:p>
        </p:txBody>
      </p:sp>
    </p:spTree>
    <p:extLst>
      <p:ext uri="{BB962C8B-B14F-4D97-AF65-F5344CB8AC3E}">
        <p14:creationId xmlns:p14="http://schemas.microsoft.com/office/powerpoint/2010/main" val="1654755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dirty="0"/>
          </a:p>
        </p:txBody>
      </p:sp>
      <p:sp>
        <p:nvSpPr>
          <p:cNvPr id="175" name="Shape 17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a:t>(Willful) Interference - It is unlawful for any employer to willfully resist, prevent, impede or interfere with the Director in the performance of his or her duties under this Chapter. Conduct made unlawful by this section constitutes a violation and any employer who commits such a violation may be punished by a civil penalty of not less than $1,000 and not more than $5,000.</a:t>
            </a:r>
          </a:p>
        </p:txBody>
      </p:sp>
    </p:spTree>
    <p:extLst>
      <p:ext uri="{BB962C8B-B14F-4D97-AF65-F5344CB8AC3E}">
        <p14:creationId xmlns:p14="http://schemas.microsoft.com/office/powerpoint/2010/main" val="330444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dirty="0"/>
          </a:p>
        </p:txBody>
      </p:sp>
      <p:sp>
        <p:nvSpPr>
          <p:cNvPr id="175" name="Shape 17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a:t>(Willful) Interference - It is unlawful for any employer to willfully resist, prevent, impede or interfere with the Director in the performance of his or her duties under this Chapter. Conduct made unlawful by this section constitutes a violation and any employer who commits such a violation may be punished by a civil penalty of not less than $1,000 and not more than $5,000.</a:t>
            </a:r>
          </a:p>
        </p:txBody>
      </p:sp>
    </p:spTree>
    <p:extLst>
      <p:ext uri="{BB962C8B-B14F-4D97-AF65-F5344CB8AC3E}">
        <p14:creationId xmlns:p14="http://schemas.microsoft.com/office/powerpoint/2010/main" val="1497982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C61468-A55D-4904-BE80-789C7DB6187A}" type="datetime1">
              <a:rPr lang="en-US" smtClean="0"/>
              <a:t>8/7/2017</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82F41-114F-4FC9-B3D2-572CDA2B1E55}" type="datetime1">
              <a:rPr lang="en-US" smtClean="0"/>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5944B-23B8-4F02-9590-E3EBDF62D56F}" type="datetime1">
              <a:rPr lang="en-US" smtClean="0"/>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9347200" y="152399"/>
            <a:ext cx="26416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9" name="Shape 9"/>
          <p:cNvSpPr/>
          <p:nvPr/>
        </p:nvSpPr>
        <p:spPr>
          <a:xfrm>
            <a:off x="203200" y="153924"/>
            <a:ext cx="89408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10" name="Shape 10"/>
          <p:cNvSpPr>
            <a:spLocks noGrp="1"/>
          </p:cNvSpPr>
          <p:nvPr>
            <p:ph type="body" idx="1"/>
          </p:nvPr>
        </p:nvSpPr>
        <p:spPr>
          <a:xfrm>
            <a:off x="9347200" y="338459"/>
            <a:ext cx="2641600" cy="5257803"/>
          </a:xfrm>
          <a:prstGeom prst="rect">
            <a:avLst/>
          </a:prstGeom>
        </p:spPr>
        <p:txBody>
          <a:bodyPr anchor="ctr"/>
          <a:lstStyle>
            <a:lvl1pPr marL="0" indent="0">
              <a:buClrTx/>
              <a:buSzTx/>
              <a:buFontTx/>
              <a:buNone/>
              <a:defRPr sz="1900"/>
            </a:lvl1pPr>
          </a:lstStyle>
          <a:p>
            <a:pPr lvl="0">
              <a:defRPr sz="1800" b="0" spc="0"/>
            </a:pPr>
            <a:r>
              <a:rPr sz="1900" b="1" spc="150"/>
              <a:t>Click to edit Master subtitle style</a:t>
            </a:r>
          </a:p>
        </p:txBody>
      </p:sp>
      <p:sp>
        <p:nvSpPr>
          <p:cNvPr id="11" name="Shape 11"/>
          <p:cNvSpPr>
            <a:spLocks noGrp="1"/>
          </p:cNvSpPr>
          <p:nvPr>
            <p:ph type="title"/>
          </p:nvPr>
        </p:nvSpPr>
        <p:spPr>
          <a:xfrm>
            <a:off x="609600" y="338459"/>
            <a:ext cx="8432800" cy="525780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12" name="image1.png"/>
          <p:cNvPicPr/>
          <p:nvPr/>
        </p:nvPicPr>
        <p:blipFill>
          <a:blip r:embed="rId2">
            <a:extLst/>
          </a:blip>
          <a:stretch>
            <a:fillRect/>
          </a:stretch>
        </p:blipFill>
        <p:spPr>
          <a:xfrm>
            <a:off x="9716028" y="4837844"/>
            <a:ext cx="1903747" cy="1429607"/>
          </a:xfrm>
          <a:prstGeom prst="rect">
            <a:avLst/>
          </a:prstGeom>
          <a:ln w="12700">
            <a:miter lim="400000"/>
          </a:ln>
        </p:spPr>
      </p:pic>
    </p:spTree>
    <p:extLst>
      <p:ext uri="{BB962C8B-B14F-4D97-AF65-F5344CB8AC3E}">
        <p14:creationId xmlns:p14="http://schemas.microsoft.com/office/powerpoint/2010/main" val="485858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 name="Shape 14"/>
          <p:cNvSpPr>
            <a:spLocks noGrp="1"/>
          </p:cNvSpPr>
          <p:nvPr>
            <p:ph type="body" idx="1"/>
          </p:nvPr>
        </p:nvSpPr>
        <p:spPr>
          <a:prstGeom prst="rect">
            <a:avLst/>
          </a:prstGeom>
        </p:spPr>
        <p:txBody>
          <a:bodyPr/>
          <a:lstStyle>
            <a:lvl1pPr marL="365758" indent="-320038">
              <a:spcBef>
                <a:spcPts val="600"/>
              </a:spcBef>
              <a:defRPr sz="2800"/>
            </a:lvl1pPr>
            <a:lvl2pPr marL="650238" indent="-284479">
              <a:spcBef>
                <a:spcPts val="600"/>
              </a:spcBef>
              <a:defRPr sz="2800"/>
            </a:lvl2pPr>
            <a:lvl3pPr marL="960119" indent="-320040">
              <a:spcBef>
                <a:spcPts val="600"/>
              </a:spcBef>
              <a:defRPr sz="2800"/>
            </a:lvl3pPr>
            <a:lvl4pPr marL="1280160" indent="-365760">
              <a:spcBef>
                <a:spcPts val="600"/>
              </a:spcBef>
              <a:defRPr sz="2800"/>
            </a:lvl4pPr>
            <a:lvl5pPr marL="1491174" indent="-393895">
              <a:spcBef>
                <a:spcPts val="600"/>
              </a:spcBef>
              <a:defRPr sz="2800"/>
            </a:lvl5pPr>
          </a:lstStyle>
          <a:p>
            <a:pPr lvl="0">
              <a:defRPr sz="1800" b="0" spc="0"/>
            </a:pPr>
            <a:r>
              <a:rPr sz="2800" b="1" spc="150"/>
              <a:t>Click to edit Master text styles</a:t>
            </a:r>
          </a:p>
          <a:p>
            <a:pPr lvl="1">
              <a:defRPr sz="1800" b="0" spc="0"/>
            </a:pPr>
            <a:r>
              <a:rPr sz="2800" b="1" spc="150"/>
              <a:t>Second level</a:t>
            </a:r>
          </a:p>
          <a:p>
            <a:pPr lvl="2">
              <a:defRPr sz="1800" b="0" spc="0"/>
            </a:pPr>
            <a:r>
              <a:rPr sz="2800" b="1" spc="150"/>
              <a:t>Third level</a:t>
            </a:r>
          </a:p>
          <a:p>
            <a:pPr lvl="3">
              <a:defRPr sz="1800" b="0" spc="0"/>
            </a:pPr>
            <a:r>
              <a:rPr sz="2800" b="1" spc="150"/>
              <a:t>Fourth level</a:t>
            </a:r>
          </a:p>
          <a:p>
            <a:pPr lvl="4">
              <a:defRPr sz="1800" b="0" spc="0"/>
            </a:pPr>
            <a:r>
              <a:rPr sz="2800" b="1" spc="150"/>
              <a:t>Fifth level</a:t>
            </a:r>
          </a:p>
        </p:txBody>
      </p:sp>
      <p:sp>
        <p:nvSpPr>
          <p:cNvPr id="15" name="Shape 15"/>
          <p:cNvSpPr>
            <a:spLocks noGrp="1"/>
          </p:cNvSpPr>
          <p:nvPr>
            <p:ph type="title"/>
          </p:nvPr>
        </p:nvSpPr>
        <p:spPr>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extLst>
      <p:ext uri="{BB962C8B-B14F-4D97-AF65-F5344CB8AC3E}">
        <p14:creationId xmlns:p14="http://schemas.microsoft.com/office/powerpoint/2010/main" val="14373514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 name="Shape 17"/>
          <p:cNvSpPr/>
          <p:nvPr/>
        </p:nvSpPr>
        <p:spPr>
          <a:xfrm>
            <a:off x="9347200" y="152399"/>
            <a:ext cx="26416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18" name="Shape 18"/>
          <p:cNvSpPr/>
          <p:nvPr/>
        </p:nvSpPr>
        <p:spPr>
          <a:xfrm>
            <a:off x="203200" y="153924"/>
            <a:ext cx="89408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19" name="Shape 19"/>
          <p:cNvSpPr>
            <a:spLocks noGrp="1"/>
          </p:cNvSpPr>
          <p:nvPr>
            <p:ph type="body" idx="1"/>
          </p:nvPr>
        </p:nvSpPr>
        <p:spPr>
          <a:xfrm>
            <a:off x="9550399" y="1177776"/>
            <a:ext cx="2133604" cy="5074923"/>
          </a:xfrm>
          <a:prstGeom prst="rect">
            <a:avLst/>
          </a:prstGeom>
        </p:spPr>
        <p:txBody>
          <a:bodyPr anchor="ctr"/>
          <a:lstStyle>
            <a:lvl1pPr marL="0" indent="0">
              <a:buClrTx/>
              <a:buSzTx/>
              <a:buFontTx/>
              <a:buNone/>
            </a:lvl1pPr>
          </a:lstStyle>
          <a:p>
            <a:pPr lvl="0">
              <a:defRPr sz="1800" b="0" spc="0"/>
            </a:pPr>
            <a:r>
              <a:rPr sz="2000" b="1" spc="150"/>
              <a:t>Click to edit Master text styles</a:t>
            </a:r>
          </a:p>
        </p:txBody>
      </p:sp>
      <p:sp>
        <p:nvSpPr>
          <p:cNvPr id="20" name="Shape 20"/>
          <p:cNvSpPr>
            <a:spLocks noGrp="1"/>
          </p:cNvSpPr>
          <p:nvPr>
            <p:ph type="sldNum" sz="quarter" idx="2"/>
          </p:nvPr>
        </p:nvSpPr>
        <p:spPr>
          <a:prstGeom prst="rect">
            <a:avLst/>
          </a:prstGeom>
        </p:spPr>
        <p:txBody>
          <a:bodyPr/>
          <a:lstStyle>
            <a:lvl1pPr algn="r">
              <a:defRPr>
                <a:solidFill>
                  <a:srgbClr val="E9E5DC"/>
                </a:solidFill>
              </a:defRPr>
            </a:lvl1pPr>
          </a:lstStyle>
          <a:p>
            <a:pPr lvl="0"/>
            <a:fld id="{86CB4B4D-7CA3-9044-876B-883B54F8677D}" type="slidenum">
              <a:t>‹#›</a:t>
            </a:fld>
            <a:endParaRPr dirty="0"/>
          </a:p>
        </p:txBody>
      </p:sp>
      <p:sp>
        <p:nvSpPr>
          <p:cNvPr id="21" name="Shape 21"/>
          <p:cNvSpPr>
            <a:spLocks noGrp="1"/>
          </p:cNvSpPr>
          <p:nvPr>
            <p:ph type="title"/>
          </p:nvPr>
        </p:nvSpPr>
        <p:spPr>
          <a:xfrm>
            <a:off x="508000" y="1177776"/>
            <a:ext cx="8432800" cy="507492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22" name="image1.png"/>
          <p:cNvPicPr/>
          <p:nvPr/>
        </p:nvPicPr>
        <p:blipFill>
          <a:blip r:embed="rId2">
            <a:extLst/>
          </a:blip>
          <a:stretch>
            <a:fillRect/>
          </a:stretch>
        </p:blipFill>
        <p:spPr>
          <a:xfrm>
            <a:off x="9716028" y="4837844"/>
            <a:ext cx="1903747" cy="1429607"/>
          </a:xfrm>
          <a:prstGeom prst="rect">
            <a:avLst/>
          </a:prstGeom>
          <a:ln w="12700">
            <a:miter lim="400000"/>
          </a:ln>
        </p:spPr>
      </p:pic>
    </p:spTree>
    <p:extLst>
      <p:ext uri="{BB962C8B-B14F-4D97-AF65-F5344CB8AC3E}">
        <p14:creationId xmlns:p14="http://schemas.microsoft.com/office/powerpoint/2010/main" val="403912287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4" name="Shape 24"/>
          <p:cNvSpPr>
            <a:spLocks noGrp="1"/>
          </p:cNvSpPr>
          <p:nvPr>
            <p:ph type="body" idx="1"/>
          </p:nvPr>
        </p:nvSpPr>
        <p:spPr>
          <a:xfrm>
            <a:off x="609600" y="1719073"/>
            <a:ext cx="5384800" cy="5138929"/>
          </a:xfrm>
          <a:prstGeom prst="rect">
            <a:avLst/>
          </a:prstGeom>
        </p:spPr>
        <p:txBody>
          <a:bodyPr/>
          <a:lstStyle>
            <a:lvl1pPr>
              <a:spcBef>
                <a:spcPts val="600"/>
              </a:spcBef>
              <a:defRPr sz="2800"/>
            </a:lvl1pPr>
            <a:lvl2pPr marL="579119" indent="-213358">
              <a:spcBef>
                <a:spcPts val="600"/>
              </a:spcBef>
              <a:defRPr sz="2800"/>
            </a:lvl2pPr>
            <a:lvl3pPr marL="896111" indent="-256031">
              <a:spcBef>
                <a:spcPts val="600"/>
              </a:spcBef>
              <a:defRPr sz="2800"/>
            </a:lvl3pPr>
            <a:lvl4pPr marL="1198880" indent="-284480">
              <a:spcBef>
                <a:spcPts val="600"/>
              </a:spcBef>
              <a:defRPr sz="2800"/>
            </a:lvl4pPr>
            <a:lvl5pPr marL="1381760" indent="-284480">
              <a:spcBef>
                <a:spcPts val="600"/>
              </a:spcBef>
              <a:defRPr sz="2800"/>
            </a:lvl5pPr>
          </a:lstStyle>
          <a:p>
            <a:pPr lvl="0">
              <a:defRPr sz="1800" b="0" spc="0"/>
            </a:pPr>
            <a:r>
              <a:rPr sz="2800" b="1" spc="150"/>
              <a:t>Click to edit Master text styles</a:t>
            </a:r>
          </a:p>
          <a:p>
            <a:pPr lvl="1">
              <a:defRPr sz="1800" b="0" spc="0"/>
            </a:pPr>
            <a:r>
              <a:rPr sz="2800" b="1" spc="150"/>
              <a:t>Second level</a:t>
            </a:r>
          </a:p>
          <a:p>
            <a:pPr lvl="2">
              <a:defRPr sz="1800" b="0" spc="0"/>
            </a:pPr>
            <a:r>
              <a:rPr sz="2800" b="1" spc="150"/>
              <a:t>Third level</a:t>
            </a:r>
          </a:p>
          <a:p>
            <a:pPr lvl="3">
              <a:defRPr sz="1800" b="0" spc="0"/>
            </a:pPr>
            <a:r>
              <a:rPr sz="2800" b="1" spc="150"/>
              <a:t>Fourth level</a:t>
            </a:r>
          </a:p>
          <a:p>
            <a:pPr lvl="4">
              <a:defRPr sz="1800" b="0" spc="0"/>
            </a:pPr>
            <a:r>
              <a:rPr sz="2800" b="1" spc="150"/>
              <a:t>Fifth level</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26" name="Shape 26"/>
          <p:cNvSpPr>
            <a:spLocks noGrp="1"/>
          </p:cNvSpPr>
          <p:nvPr>
            <p:ph type="title"/>
          </p:nvPr>
        </p:nvSpPr>
        <p:spPr>
          <a:xfrm>
            <a:off x="508000" y="47014"/>
            <a:ext cx="11175013" cy="1672060"/>
          </a:xfrm>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extLst>
      <p:ext uri="{BB962C8B-B14F-4D97-AF65-F5344CB8AC3E}">
        <p14:creationId xmlns:p14="http://schemas.microsoft.com/office/powerpoint/2010/main" val="355362261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33" name="Shape 33"/>
          <p:cNvSpPr>
            <a:spLocks noGrp="1"/>
          </p:cNvSpPr>
          <p:nvPr>
            <p:ph type="title"/>
          </p:nvPr>
        </p:nvSpPr>
        <p:spPr>
          <a:xfrm>
            <a:off x="508000" y="0"/>
            <a:ext cx="11175013" cy="1766089"/>
          </a:xfrm>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extLst>
      <p:ext uri="{BB962C8B-B14F-4D97-AF65-F5344CB8AC3E}">
        <p14:creationId xmlns:p14="http://schemas.microsoft.com/office/powerpoint/2010/main" val="171055776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 name="Shape 35"/>
          <p:cNvSpPr/>
          <p:nvPr/>
        </p:nvSpPr>
        <p:spPr>
          <a:xfrm>
            <a:off x="203198" y="150919"/>
            <a:ext cx="11775741"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417469284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696464"/>
        </a:solidFill>
        <a:effectLst/>
      </p:bgPr>
    </p:bg>
    <p:spTree>
      <p:nvGrpSpPr>
        <p:cNvPr id="1" name=""/>
        <p:cNvGrpSpPr/>
        <p:nvPr/>
      </p:nvGrpSpPr>
      <p:grpSpPr>
        <a:xfrm>
          <a:off x="0" y="0"/>
          <a:ext cx="0" cy="0"/>
          <a:chOff x="0" y="0"/>
          <a:chExt cx="0" cy="0"/>
        </a:xfrm>
      </p:grpSpPr>
      <p:sp>
        <p:nvSpPr>
          <p:cNvPr id="45" name="Shape 45"/>
          <p:cNvSpPr/>
          <p:nvPr/>
        </p:nvSpPr>
        <p:spPr>
          <a:xfrm>
            <a:off x="0" y="0"/>
            <a:ext cx="12192000" cy="685800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46" name="Shape 46"/>
          <p:cNvSpPr/>
          <p:nvPr/>
        </p:nvSpPr>
        <p:spPr>
          <a:xfrm>
            <a:off x="9347200" y="150876"/>
            <a:ext cx="2641600" cy="6556248"/>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47" name="Shape 47"/>
          <p:cNvSpPr>
            <a:spLocks noGrp="1"/>
          </p:cNvSpPr>
          <p:nvPr>
            <p:ph type="body" idx="1"/>
          </p:nvPr>
        </p:nvSpPr>
        <p:spPr>
          <a:xfrm>
            <a:off x="9550400" y="2133600"/>
            <a:ext cx="2235200" cy="4724400"/>
          </a:xfrm>
          <a:prstGeom prst="rect">
            <a:avLst/>
          </a:prstGeom>
        </p:spPr>
        <p:txBody>
          <a:bodyPr lIns="0" tIns="0" rIns="0" bIns="0"/>
          <a:lstStyle>
            <a:lvl1pPr marL="0" indent="0">
              <a:spcBef>
                <a:spcPts val="300"/>
              </a:spcBef>
              <a:buClrTx/>
              <a:buSzTx/>
              <a:buFontTx/>
              <a:buNone/>
              <a:defRPr sz="1400">
                <a:solidFill>
                  <a:srgbClr val="FFFFFF"/>
                </a:solidFill>
              </a:defRPr>
            </a:lvl1pPr>
          </a:lstStyle>
          <a:p>
            <a:pPr lvl="0">
              <a:defRPr sz="1800" b="0" spc="0">
                <a:solidFill>
                  <a:srgbClr val="000000"/>
                </a:solidFill>
              </a:defRPr>
            </a:pPr>
            <a:r>
              <a:rPr sz="1400" b="1" spc="150">
                <a:solidFill>
                  <a:srgbClr val="FFFFFF"/>
                </a:solidFill>
              </a:rPr>
              <a:t>Click to edit Master text styles</a:t>
            </a:r>
          </a:p>
        </p:txBody>
      </p:sp>
      <p:sp>
        <p:nvSpPr>
          <p:cNvPr id="48" name="Shape 48"/>
          <p:cNvSpPr>
            <a:spLocks noGrp="1"/>
          </p:cNvSpPr>
          <p:nvPr>
            <p:ph type="sldNum" sz="quarter" idx="2"/>
          </p:nvPr>
        </p:nvSpPr>
        <p:spPr>
          <a:prstGeom prst="rect">
            <a:avLst/>
          </a:prstGeom>
        </p:spPr>
        <p:txBody>
          <a:bodyPr/>
          <a:lstStyle>
            <a:lvl1pPr>
              <a:defRPr>
                <a:solidFill>
                  <a:srgbClr val="E9E5DC"/>
                </a:solidFill>
              </a:defRPr>
            </a:lvl1pPr>
          </a:lstStyle>
          <a:p>
            <a:pPr lvl="0"/>
            <a:fld id="{86CB4B4D-7CA3-9044-876B-883B54F8677D}" type="slidenum">
              <a:t>‹#›</a:t>
            </a:fld>
            <a:endParaRPr dirty="0"/>
          </a:p>
        </p:txBody>
      </p:sp>
      <p:sp>
        <p:nvSpPr>
          <p:cNvPr id="49" name="Shape 49"/>
          <p:cNvSpPr>
            <a:spLocks noGrp="1"/>
          </p:cNvSpPr>
          <p:nvPr>
            <p:ph type="title"/>
          </p:nvPr>
        </p:nvSpPr>
        <p:spPr>
          <a:xfrm>
            <a:off x="9550400" y="0"/>
            <a:ext cx="2235200" cy="2133600"/>
          </a:xfrm>
          <a:prstGeom prst="rect">
            <a:avLst/>
          </a:prstGeom>
        </p:spPr>
        <p:txBody>
          <a:bodyPr anchor="b"/>
          <a:lstStyle>
            <a:lvl1pPr algn="l">
              <a:defRPr sz="2000" spc="150">
                <a:solidFill>
                  <a:srgbClr val="E9E5DC"/>
                </a:solidFill>
              </a:defRPr>
            </a:lvl1pPr>
          </a:lstStyle>
          <a:p>
            <a:pPr lvl="0">
              <a:defRPr sz="1800" b="0" cap="none" spc="0">
                <a:solidFill>
                  <a:srgbClr val="000000"/>
                </a:solidFill>
              </a:defRPr>
            </a:pPr>
            <a:r>
              <a:rPr sz="2000" b="1" cap="all" spc="150">
                <a:solidFill>
                  <a:srgbClr val="E9E5DC"/>
                </a:solidFill>
              </a:rPr>
              <a:t>Click to edit Master title style</a:t>
            </a:r>
          </a:p>
        </p:txBody>
      </p:sp>
    </p:spTree>
    <p:extLst>
      <p:ext uri="{BB962C8B-B14F-4D97-AF65-F5344CB8AC3E}">
        <p14:creationId xmlns:p14="http://schemas.microsoft.com/office/powerpoint/2010/main" val="23990997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7" y="953338"/>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7" y="2169729"/>
            <a:ext cx="4645152"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29167"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3"/>
            <a:ext cx="4645152"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094337" y="2971671"/>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470EB6-B868-43A8-AE85-16A308B9E80C}" type="datetime1">
              <a:rPr lang="en-US" smtClean="0"/>
              <a:t>8/7/2017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979573" y="6361435"/>
            <a:ext cx="777291" cy="261606"/>
          </a:xfrm>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1062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DCF08CE5-38AE-4B3A-A362-84731A5DA267}" type="datetime1">
              <a:rPr lang="en-US" smtClean="0"/>
              <a:t>8/7/2017</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259EE7-0424-470A-814A-E2962D11ECA1}" type="datetime1">
              <a:rPr lang="en-US" smtClean="0"/>
              <a:t>8/7/2017</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97122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6A3209FB-8F79-4944-8F26-07CE034DC945}" type="datetime1">
              <a:rPr lang="en-US" smtClean="0"/>
              <a:t>8/7/2017</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2502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FE4D689-685F-42FB-850C-022A9677F68E}" type="datetime1">
              <a:rPr lang="en-US" smtClean="0"/>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76852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D44087-B152-4845-8536-BEFB05C33CC1}" type="datetime1">
              <a:rPr lang="en-US" smtClean="0"/>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8034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163B45-5DBD-4181-9616-F9C436FE93D3}" type="datetime1">
              <a:rPr lang="en-US" smtClean="0"/>
              <a:t>8/7/2017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2097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DD2DC-1603-4ACB-B7BC-7A554FFD76D3}" type="datetime1">
              <a:rPr lang="en-US" smtClean="0"/>
              <a:t>8/7/2017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30375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30F21-5BF8-4015-BC38-8473399BD5D4}" type="datetime1">
              <a:rPr lang="en-US" smtClean="0"/>
              <a:t>8/7/2017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7918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D312D8-67AB-460B-BB0B-EA3E9D16211E}" type="datetime1">
              <a:rPr lang="en-US" smtClean="0"/>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1621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EBE947D3-90A5-4C97-B9EA-4909CFFE9BF9}" type="datetime1">
              <a:rPr lang="en-US" smtClean="0"/>
              <a:t>8/7/2017</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202429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BF1CF-8CF2-46D0-869B-08C15974BA3D}" type="datetime1">
              <a:rPr lang="en-US" smtClean="0"/>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9216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02BD08-3EF1-4B65-A60E-A01925AAC293}" type="datetime1">
              <a:rPr lang="en-US" smtClean="0"/>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73965-2FD1-4E27-9F9F-B2AE45F9F2C6}" type="datetime1">
              <a:rPr lang="en-US" smtClean="0"/>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670732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435D-949C-4931-9D6E-8D7048CC58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7DADF1-A6C5-438B-8516-E7013330D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BCAD6C-DCED-44EC-ACD0-57C1E0A2D74A}"/>
              </a:ext>
            </a:extLst>
          </p:cNvPr>
          <p:cNvSpPr>
            <a:spLocks noGrp="1"/>
          </p:cNvSpPr>
          <p:nvPr>
            <p:ph type="dt" sz="half" idx="10"/>
          </p:nvPr>
        </p:nvSpPr>
        <p:spPr/>
        <p:txBody>
          <a:bodyPr/>
          <a:lstStyle/>
          <a:p>
            <a:fld id="{FC0890D4-F5F4-4108-B1CD-71E115D8D2F0}" type="datetime1">
              <a:rPr lang="en-US" smtClean="0"/>
              <a:t>8/7/2017</a:t>
            </a:fld>
            <a:endParaRPr lang="en-US"/>
          </a:p>
        </p:txBody>
      </p:sp>
      <p:sp>
        <p:nvSpPr>
          <p:cNvPr id="5" name="Footer Placeholder 4">
            <a:extLst>
              <a:ext uri="{FF2B5EF4-FFF2-40B4-BE49-F238E27FC236}">
                <a16:creationId xmlns:a16="http://schemas.microsoft.com/office/drawing/2014/main" id="{47943433-8840-4297-A51F-11792A4D6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E4A47-D3BA-4C29-85A6-610AAB1C260F}"/>
              </a:ext>
            </a:extLst>
          </p:cNvPr>
          <p:cNvSpPr>
            <a:spLocks noGrp="1"/>
          </p:cNvSpPr>
          <p:nvPr>
            <p:ph type="sldNum" sz="quarter" idx="12"/>
          </p:nvPr>
        </p:nvSpPr>
        <p:spPr/>
        <p:txBody>
          <a:bodyPr/>
          <a:lstStyle/>
          <a:p>
            <a:fld id="{81B927BD-4DBA-42F3-BE8D-83A8515443EF}" type="slidenum">
              <a:rPr lang="en-US" smtClean="0"/>
              <a:t>‹#›</a:t>
            </a:fld>
            <a:endParaRPr lang="en-US"/>
          </a:p>
        </p:txBody>
      </p:sp>
    </p:spTree>
    <p:extLst>
      <p:ext uri="{BB962C8B-B14F-4D97-AF65-F5344CB8AC3E}">
        <p14:creationId xmlns:p14="http://schemas.microsoft.com/office/powerpoint/2010/main" val="3695434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F3F2-A2B0-4F7E-A314-94D6AFCB4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D8E32-3C1A-4EAF-B8B5-09CAB3E095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FEE70-B287-4407-BC77-589676C5CA4C}"/>
              </a:ext>
            </a:extLst>
          </p:cNvPr>
          <p:cNvSpPr>
            <a:spLocks noGrp="1"/>
          </p:cNvSpPr>
          <p:nvPr>
            <p:ph type="dt" sz="half" idx="10"/>
          </p:nvPr>
        </p:nvSpPr>
        <p:spPr/>
        <p:txBody>
          <a:bodyPr/>
          <a:lstStyle/>
          <a:p>
            <a:fld id="{9501964F-A696-4D63-B041-32ADB3617FAF}" type="datetime1">
              <a:rPr lang="en-US" smtClean="0"/>
              <a:t>8/7/2017</a:t>
            </a:fld>
            <a:endParaRPr lang="en-US"/>
          </a:p>
        </p:txBody>
      </p:sp>
      <p:sp>
        <p:nvSpPr>
          <p:cNvPr id="5" name="Footer Placeholder 4">
            <a:extLst>
              <a:ext uri="{FF2B5EF4-FFF2-40B4-BE49-F238E27FC236}">
                <a16:creationId xmlns:a16="http://schemas.microsoft.com/office/drawing/2014/main" id="{9D55019A-5D22-4980-BE3A-1505D4FF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3BEEC-D5B9-4EC9-90A0-EB4E6AE0BE1C}"/>
              </a:ext>
            </a:extLst>
          </p:cNvPr>
          <p:cNvSpPr>
            <a:spLocks noGrp="1"/>
          </p:cNvSpPr>
          <p:nvPr>
            <p:ph type="sldNum" sz="quarter" idx="12"/>
          </p:nvPr>
        </p:nvSpPr>
        <p:spPr/>
        <p:txBody>
          <a:bodyPr/>
          <a:lstStyle/>
          <a:p>
            <a:fld id="{81B927BD-4DBA-42F3-BE8D-83A8515443EF}" type="slidenum">
              <a:rPr lang="en-US" smtClean="0"/>
              <a:t>‹#›</a:t>
            </a:fld>
            <a:endParaRPr lang="en-US"/>
          </a:p>
        </p:txBody>
      </p:sp>
    </p:spTree>
    <p:extLst>
      <p:ext uri="{BB962C8B-B14F-4D97-AF65-F5344CB8AC3E}">
        <p14:creationId xmlns:p14="http://schemas.microsoft.com/office/powerpoint/2010/main" val="1950203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6C23-0DEC-43DF-BBF9-70A2BA612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EBAA5-B12A-4C31-948E-04B7B56CB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15F8B4-5FFD-44E6-93F8-DA735F96B59B}"/>
              </a:ext>
            </a:extLst>
          </p:cNvPr>
          <p:cNvSpPr>
            <a:spLocks noGrp="1"/>
          </p:cNvSpPr>
          <p:nvPr>
            <p:ph type="dt" sz="half" idx="10"/>
          </p:nvPr>
        </p:nvSpPr>
        <p:spPr/>
        <p:txBody>
          <a:bodyPr/>
          <a:lstStyle/>
          <a:p>
            <a:fld id="{BBD32609-39A4-4939-A2D8-6C0CA618742F}" type="datetime1">
              <a:rPr lang="en-US" smtClean="0"/>
              <a:t>8/7/2017</a:t>
            </a:fld>
            <a:endParaRPr lang="en-US"/>
          </a:p>
        </p:txBody>
      </p:sp>
      <p:sp>
        <p:nvSpPr>
          <p:cNvPr id="5" name="Footer Placeholder 4">
            <a:extLst>
              <a:ext uri="{FF2B5EF4-FFF2-40B4-BE49-F238E27FC236}">
                <a16:creationId xmlns:a16="http://schemas.microsoft.com/office/drawing/2014/main" id="{8AD9861A-59A9-4253-B992-607A38C81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1A9B6-7C52-42CF-9814-71F57C2B674F}"/>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803656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E247-D57F-4A44-943D-4D92E70D7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92510-5276-4333-BAE0-9913792073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E3CA5-80BB-42EF-89D4-F56A45C97A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70130-CA47-402A-8A2A-1CEB8C852F5A}"/>
              </a:ext>
            </a:extLst>
          </p:cNvPr>
          <p:cNvSpPr>
            <a:spLocks noGrp="1"/>
          </p:cNvSpPr>
          <p:nvPr>
            <p:ph type="dt" sz="half" idx="10"/>
          </p:nvPr>
        </p:nvSpPr>
        <p:spPr/>
        <p:txBody>
          <a:bodyPr/>
          <a:lstStyle/>
          <a:p>
            <a:fld id="{CA6B378F-ACFB-429B-83C7-60084DBDA345}" type="datetime1">
              <a:rPr lang="en-US" smtClean="0"/>
              <a:t>8/7/2017</a:t>
            </a:fld>
            <a:endParaRPr lang="en-US"/>
          </a:p>
        </p:txBody>
      </p:sp>
      <p:sp>
        <p:nvSpPr>
          <p:cNvPr id="6" name="Footer Placeholder 5">
            <a:extLst>
              <a:ext uri="{FF2B5EF4-FFF2-40B4-BE49-F238E27FC236}">
                <a16:creationId xmlns:a16="http://schemas.microsoft.com/office/drawing/2014/main" id="{AE435889-F8A6-4D80-AAAF-57C27695A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D62E3-9EBB-4374-87FB-1A2770A78735}"/>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67843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81BB-4BC0-4263-9BEF-0DEE76715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E040B1-F68A-4F7D-B0ED-2303B4167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9EB286-0C76-45E1-86EE-53F34602E1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59A44-CBF2-4490-902E-9A8F68778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7EF74F-89E6-41E9-ACCC-41BDFCB97E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0A2A6-E451-4783-A1B6-A3B9CE04387B}"/>
              </a:ext>
            </a:extLst>
          </p:cNvPr>
          <p:cNvSpPr>
            <a:spLocks noGrp="1"/>
          </p:cNvSpPr>
          <p:nvPr>
            <p:ph type="dt" sz="half" idx="10"/>
          </p:nvPr>
        </p:nvSpPr>
        <p:spPr/>
        <p:txBody>
          <a:bodyPr/>
          <a:lstStyle/>
          <a:p>
            <a:fld id="{751C1D84-9F01-4586-9C9B-1F70BF8B893E}" type="datetime1">
              <a:rPr lang="en-US" smtClean="0"/>
              <a:t>8/7/2017</a:t>
            </a:fld>
            <a:endParaRPr lang="en-US" dirty="0"/>
          </a:p>
        </p:txBody>
      </p:sp>
      <p:sp>
        <p:nvSpPr>
          <p:cNvPr id="8" name="Footer Placeholder 7">
            <a:extLst>
              <a:ext uri="{FF2B5EF4-FFF2-40B4-BE49-F238E27FC236}">
                <a16:creationId xmlns:a16="http://schemas.microsoft.com/office/drawing/2014/main" id="{CC9E73E5-D628-4D1D-866C-E39D11A0D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012CBE-5AF4-43BF-BE0E-FBC91C4D5E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0421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081-2962-4511-9B0F-061B4BEF6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753DF-5B59-473B-B499-E38A16400A80}"/>
              </a:ext>
            </a:extLst>
          </p:cNvPr>
          <p:cNvSpPr>
            <a:spLocks noGrp="1"/>
          </p:cNvSpPr>
          <p:nvPr>
            <p:ph type="dt" sz="half" idx="10"/>
          </p:nvPr>
        </p:nvSpPr>
        <p:spPr/>
        <p:txBody>
          <a:bodyPr/>
          <a:lstStyle/>
          <a:p>
            <a:fld id="{FED1EF4D-CDB1-4622-B515-B843AEF8E6FE}" type="datetime1">
              <a:rPr lang="en-US" smtClean="0"/>
              <a:t>8/7/2017</a:t>
            </a:fld>
            <a:endParaRPr lang="en-US"/>
          </a:p>
        </p:txBody>
      </p:sp>
      <p:sp>
        <p:nvSpPr>
          <p:cNvPr id="4" name="Footer Placeholder 3">
            <a:extLst>
              <a:ext uri="{FF2B5EF4-FFF2-40B4-BE49-F238E27FC236}">
                <a16:creationId xmlns:a16="http://schemas.microsoft.com/office/drawing/2014/main" id="{0846111B-695A-4004-A297-E24250E2A3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12715F-9516-4B7C-A673-AFB7BDDDB8B3}"/>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1308466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72B88-6A8C-4589-9549-7BA2CC890ABA}"/>
              </a:ext>
            </a:extLst>
          </p:cNvPr>
          <p:cNvSpPr>
            <a:spLocks noGrp="1"/>
          </p:cNvSpPr>
          <p:nvPr>
            <p:ph type="dt" sz="half" idx="10"/>
          </p:nvPr>
        </p:nvSpPr>
        <p:spPr/>
        <p:txBody>
          <a:bodyPr/>
          <a:lstStyle/>
          <a:p>
            <a:fld id="{570CB4B1-966A-4FD5-9784-B16C5BDB91A2}" type="datetime1">
              <a:rPr lang="en-US" smtClean="0"/>
              <a:t>8/7/2017</a:t>
            </a:fld>
            <a:endParaRPr lang="en-US"/>
          </a:p>
        </p:txBody>
      </p:sp>
      <p:sp>
        <p:nvSpPr>
          <p:cNvPr id="3" name="Footer Placeholder 2">
            <a:extLst>
              <a:ext uri="{FF2B5EF4-FFF2-40B4-BE49-F238E27FC236}">
                <a16:creationId xmlns:a16="http://schemas.microsoft.com/office/drawing/2014/main" id="{79ECEB99-3B63-4FC3-9C63-661254863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EAD900-CD06-4457-95AC-B8A56B640710}"/>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531816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1725-0322-442A-8F89-F14EBF1DF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8BB58A-2695-4E0D-8154-D87ED3398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3CF61B-0168-4821-A6F2-9AECF13BB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3F83AF-931E-4080-B391-59B3FB6FA052}"/>
              </a:ext>
            </a:extLst>
          </p:cNvPr>
          <p:cNvSpPr>
            <a:spLocks noGrp="1"/>
          </p:cNvSpPr>
          <p:nvPr>
            <p:ph type="dt" sz="half" idx="10"/>
          </p:nvPr>
        </p:nvSpPr>
        <p:spPr/>
        <p:txBody>
          <a:bodyPr/>
          <a:lstStyle/>
          <a:p>
            <a:fld id="{840ECDEC-D2A4-428E-8159-9D9C5066748F}" type="datetime1">
              <a:rPr lang="en-US" smtClean="0"/>
              <a:t>8/7/2017</a:t>
            </a:fld>
            <a:endParaRPr lang="en-US"/>
          </a:p>
        </p:txBody>
      </p:sp>
      <p:sp>
        <p:nvSpPr>
          <p:cNvPr id="6" name="Footer Placeholder 5">
            <a:extLst>
              <a:ext uri="{FF2B5EF4-FFF2-40B4-BE49-F238E27FC236}">
                <a16:creationId xmlns:a16="http://schemas.microsoft.com/office/drawing/2014/main" id="{94F7C6DD-4408-413E-BEE9-E4F0131EE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A3D58-F653-4EA0-982E-2BCEFB9CCA5C}"/>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509346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E199-8FF7-495E-9A92-62A6E4C3D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A6C8C-1021-4378-8FB4-0C0B0FE01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F904B-F73A-4F7D-A376-764FF1E4D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44F28A-F860-43E9-A15A-881DA4C9C0A4}"/>
              </a:ext>
            </a:extLst>
          </p:cNvPr>
          <p:cNvSpPr>
            <a:spLocks noGrp="1"/>
          </p:cNvSpPr>
          <p:nvPr>
            <p:ph type="dt" sz="half" idx="10"/>
          </p:nvPr>
        </p:nvSpPr>
        <p:spPr/>
        <p:txBody>
          <a:bodyPr/>
          <a:lstStyle/>
          <a:p>
            <a:fld id="{3156914F-B424-4E1A-915E-898DB12D6F4C}" type="datetime1">
              <a:rPr lang="en-US" smtClean="0"/>
              <a:t>8/7/2017</a:t>
            </a:fld>
            <a:endParaRPr lang="en-US"/>
          </a:p>
        </p:txBody>
      </p:sp>
      <p:sp>
        <p:nvSpPr>
          <p:cNvPr id="6" name="Footer Placeholder 5">
            <a:extLst>
              <a:ext uri="{FF2B5EF4-FFF2-40B4-BE49-F238E27FC236}">
                <a16:creationId xmlns:a16="http://schemas.microsoft.com/office/drawing/2014/main" id="{7A9F7843-5E6F-45F0-93C2-9C3A820B5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ED4DF-C32A-4530-AFD4-7294B7F6B656}"/>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5938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23E135-DFAE-475C-A204-C770BDB33918}" type="datetime1">
              <a:rPr lang="en-US" smtClean="0"/>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B95F-6B88-4B17-9650-7D127AC54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F381-9B65-4C56-A4E7-AEBB3B3BDE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69DAC-FC5F-489F-8130-A304CC9AD15B}"/>
              </a:ext>
            </a:extLst>
          </p:cNvPr>
          <p:cNvSpPr>
            <a:spLocks noGrp="1"/>
          </p:cNvSpPr>
          <p:nvPr>
            <p:ph type="dt" sz="half" idx="10"/>
          </p:nvPr>
        </p:nvSpPr>
        <p:spPr/>
        <p:txBody>
          <a:bodyPr/>
          <a:lstStyle/>
          <a:p>
            <a:fld id="{7E2DE988-A078-48B8-A455-94E0102FC6FA}" type="datetime1">
              <a:rPr lang="en-US" smtClean="0"/>
              <a:t>8/7/2017</a:t>
            </a:fld>
            <a:endParaRPr lang="en-US"/>
          </a:p>
        </p:txBody>
      </p:sp>
      <p:sp>
        <p:nvSpPr>
          <p:cNvPr id="5" name="Footer Placeholder 4">
            <a:extLst>
              <a:ext uri="{FF2B5EF4-FFF2-40B4-BE49-F238E27FC236}">
                <a16:creationId xmlns:a16="http://schemas.microsoft.com/office/drawing/2014/main" id="{5A616799-152F-498D-B97E-835CA50B9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0C53A-288C-4E8F-AA45-6C3FFF2596AC}"/>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530752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E207A-55BA-456B-B7AC-7ECB97722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8748E2-E598-4E04-80AD-39647E2B81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DC397-40AE-4AEE-9B8A-25B1BDBC71DB}"/>
              </a:ext>
            </a:extLst>
          </p:cNvPr>
          <p:cNvSpPr>
            <a:spLocks noGrp="1"/>
          </p:cNvSpPr>
          <p:nvPr>
            <p:ph type="dt" sz="half" idx="10"/>
          </p:nvPr>
        </p:nvSpPr>
        <p:spPr/>
        <p:txBody>
          <a:bodyPr/>
          <a:lstStyle/>
          <a:p>
            <a:fld id="{E0CF4652-6CFC-4F20-9EA0-1A5EA69E2984}" type="datetime1">
              <a:rPr lang="en-US" smtClean="0"/>
              <a:t>8/7/2017</a:t>
            </a:fld>
            <a:endParaRPr lang="en-US"/>
          </a:p>
        </p:txBody>
      </p:sp>
      <p:sp>
        <p:nvSpPr>
          <p:cNvPr id="5" name="Footer Placeholder 4">
            <a:extLst>
              <a:ext uri="{FF2B5EF4-FFF2-40B4-BE49-F238E27FC236}">
                <a16:creationId xmlns:a16="http://schemas.microsoft.com/office/drawing/2014/main" id="{E315C53D-762E-4051-8FD4-8106D6FEB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D7A21-3B3E-4691-830D-5E32C6FBE772}"/>
              </a:ext>
            </a:extLst>
          </p:cNvPr>
          <p:cNvSpPr>
            <a:spLocks noGrp="1"/>
          </p:cNvSpPr>
          <p:nvPr>
            <p:ph type="sldNum" sz="quarter" idx="12"/>
          </p:nvPr>
        </p:nvSpPr>
        <p:spPr/>
        <p:txBody>
          <a:body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93605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18838A-D3C1-4AB8-8359-53BB51DF9DD4}" type="datetime1">
              <a:rPr lang="en-US" smtClean="0"/>
              <a:t>8/7/2017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DC7C03-59AF-4D58-B6AD-2E26E0E17B0E}" type="datetime1">
              <a:rPr lang="en-US" smtClean="0"/>
              <a:t>8/7/2017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64FD0-8FCB-4484-BDE0-A092F3277CBE}" type="datetime1">
              <a:rPr lang="en-US" smtClean="0"/>
              <a:t>8/7/2017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83B508-8E50-450A-9135-F8DC2B8881B7}" type="datetime1">
              <a:rPr lang="en-US" smtClean="0"/>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B9703E13-4339-4F2E-ABA0-B5B632F5DADE}" type="datetime1">
              <a:rPr lang="en-US" smtClean="0"/>
              <a:t>8/7/2017</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6D894D6-E18E-4DFA-A859-3554F15F5BF7}" type="datetime1">
              <a:rPr lang="en-US" smtClean="0"/>
              <a:t>8/7/2017</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03198" y="1634969"/>
            <a:ext cx="11775741" cy="504548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3" name="Shape 3"/>
          <p:cNvSpPr/>
          <p:nvPr/>
        </p:nvSpPr>
        <p:spPr>
          <a:xfrm>
            <a:off x="203198" y="152401"/>
            <a:ext cx="11752065" cy="1346447"/>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sz="1800" dirty="0"/>
          </a:p>
        </p:txBody>
      </p:sp>
      <p:sp>
        <p:nvSpPr>
          <p:cNvPr id="4" name="Shape 4"/>
          <p:cNvSpPr>
            <a:spLocks noGrp="1"/>
          </p:cNvSpPr>
          <p:nvPr>
            <p:ph type="title"/>
          </p:nvPr>
        </p:nvSpPr>
        <p:spPr>
          <a:xfrm>
            <a:off x="508000" y="47016"/>
            <a:ext cx="11175013" cy="16720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b="0" cap="none" spc="0">
                <a:solidFill>
                  <a:srgbClr val="000000"/>
                </a:solidFill>
              </a:defRPr>
            </a:pPr>
            <a:r>
              <a:rPr sz="3200" b="1" cap="all" spc="200">
                <a:solidFill>
                  <a:srgbClr val="FFFFFF"/>
                </a:solidFill>
              </a:rPr>
              <a:t>Click to edit Master title style</a:t>
            </a:r>
          </a:p>
        </p:txBody>
      </p:sp>
      <p:sp>
        <p:nvSpPr>
          <p:cNvPr id="5" name="Shape 5"/>
          <p:cNvSpPr>
            <a:spLocks noGrp="1"/>
          </p:cNvSpPr>
          <p:nvPr>
            <p:ph type="body" idx="1"/>
          </p:nvPr>
        </p:nvSpPr>
        <p:spPr>
          <a:xfrm>
            <a:off x="507999" y="1719072"/>
            <a:ext cx="11210525" cy="513892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b="0" spc="0"/>
            </a:pPr>
            <a:r>
              <a:rPr sz="2000" b="1" spc="150"/>
              <a:t>Click to edit Master text styles</a:t>
            </a:r>
          </a:p>
          <a:p>
            <a:pPr lvl="1">
              <a:defRPr sz="1800" b="0" spc="0"/>
            </a:pPr>
            <a:r>
              <a:rPr sz="2000" b="1" spc="150"/>
              <a:t>Second level</a:t>
            </a:r>
          </a:p>
          <a:p>
            <a:pPr lvl="2">
              <a:defRPr sz="1800" b="0" spc="0"/>
            </a:pPr>
            <a:r>
              <a:rPr sz="2000" b="1" spc="150"/>
              <a:t>Third level</a:t>
            </a:r>
          </a:p>
          <a:p>
            <a:pPr lvl="3">
              <a:defRPr sz="1800" b="0" spc="0"/>
            </a:pPr>
            <a:r>
              <a:rPr sz="2000" b="1" spc="150"/>
              <a:t>Fourth level</a:t>
            </a:r>
          </a:p>
          <a:p>
            <a:pPr lvl="4">
              <a:defRPr sz="1800" b="0" spc="0"/>
            </a:pPr>
            <a:r>
              <a:rPr sz="2000" b="1" spc="150"/>
              <a:t>Fifth level</a:t>
            </a:r>
          </a:p>
        </p:txBody>
      </p:sp>
      <p:sp>
        <p:nvSpPr>
          <p:cNvPr id="6" name="Shape 6"/>
          <p:cNvSpPr>
            <a:spLocks noGrp="1"/>
          </p:cNvSpPr>
          <p:nvPr>
            <p:ph type="sldNum" sz="quarter" idx="2"/>
          </p:nvPr>
        </p:nvSpPr>
        <p:spPr>
          <a:xfrm>
            <a:off x="10979573" y="6361436"/>
            <a:ext cx="777291" cy="261606"/>
          </a:xfrm>
          <a:prstGeom prst="rect">
            <a:avLst/>
          </a:prstGeom>
          <a:ln w="12700">
            <a:miter lim="400000"/>
          </a:ln>
        </p:spPr>
        <p:txBody>
          <a:bodyPr lIns="45718" tIns="45718" rIns="45718" bIns="45718" anchor="ctr">
            <a:spAutoFit/>
          </a:bodyPr>
          <a:lstStyle>
            <a:lvl1pPr algn="ctr">
              <a:defRPr sz="1100">
                <a:solidFill>
                  <a:srgbClr val="696464"/>
                </a:solidFill>
                <a:latin typeface="Franklin Gothic Medium"/>
                <a:ea typeface="Franklin Gothic Medium"/>
                <a:cs typeface="Franklin Gothic Medium"/>
                <a:sym typeface="Franklin Gothic Medium"/>
              </a:defRPr>
            </a:lvl1pPr>
          </a:lstStyle>
          <a:p>
            <a:pPr lvl="0"/>
            <a:fld id="{86CB4B4D-7CA3-9044-876B-883B54F8677D}" type="slidenum">
              <a:t>‹#›</a:t>
            </a:fld>
            <a:endParaRPr dirty="0"/>
          </a:p>
        </p:txBody>
      </p:sp>
    </p:spTree>
    <p:extLst>
      <p:ext uri="{BB962C8B-B14F-4D97-AF65-F5344CB8AC3E}">
        <p14:creationId xmlns:p14="http://schemas.microsoft.com/office/powerpoint/2010/main" val="3356020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med"/>
  <p:hf sldNum="0" hdr="0" ftr="0"/>
  <p:txStyles>
    <p:titleStyle>
      <a:lvl1pPr algn="ctr">
        <a:defRPr sz="3200" b="1" cap="all" spc="200">
          <a:solidFill>
            <a:srgbClr val="FFFFFF"/>
          </a:solidFill>
          <a:latin typeface="Franklin Gothic Medium"/>
          <a:ea typeface="Franklin Gothic Medium"/>
          <a:cs typeface="Franklin Gothic Medium"/>
          <a:sym typeface="Franklin Gothic Medium"/>
        </a:defRPr>
      </a:lvl1pPr>
      <a:lvl2pPr algn="ctr">
        <a:defRPr sz="3200" b="1" cap="all" spc="200">
          <a:solidFill>
            <a:srgbClr val="FFFFFF"/>
          </a:solidFill>
          <a:latin typeface="Franklin Gothic Medium"/>
          <a:ea typeface="Franklin Gothic Medium"/>
          <a:cs typeface="Franklin Gothic Medium"/>
          <a:sym typeface="Franklin Gothic Medium"/>
        </a:defRPr>
      </a:lvl2pPr>
      <a:lvl3pPr algn="ctr">
        <a:defRPr sz="3200" b="1" cap="all" spc="200">
          <a:solidFill>
            <a:srgbClr val="FFFFFF"/>
          </a:solidFill>
          <a:latin typeface="Franklin Gothic Medium"/>
          <a:ea typeface="Franklin Gothic Medium"/>
          <a:cs typeface="Franklin Gothic Medium"/>
          <a:sym typeface="Franklin Gothic Medium"/>
        </a:defRPr>
      </a:lvl3pPr>
      <a:lvl4pPr algn="ctr">
        <a:defRPr sz="3200" b="1" cap="all" spc="200">
          <a:solidFill>
            <a:srgbClr val="FFFFFF"/>
          </a:solidFill>
          <a:latin typeface="Franklin Gothic Medium"/>
          <a:ea typeface="Franklin Gothic Medium"/>
          <a:cs typeface="Franklin Gothic Medium"/>
          <a:sym typeface="Franklin Gothic Medium"/>
        </a:defRPr>
      </a:lvl4pPr>
      <a:lvl5pPr algn="ctr">
        <a:defRPr sz="3200" b="1" cap="all" spc="200">
          <a:solidFill>
            <a:srgbClr val="FFFFFF"/>
          </a:solidFill>
          <a:latin typeface="Franklin Gothic Medium"/>
          <a:ea typeface="Franklin Gothic Medium"/>
          <a:cs typeface="Franklin Gothic Medium"/>
          <a:sym typeface="Franklin Gothic Medium"/>
        </a:defRPr>
      </a:lvl5pPr>
      <a:lvl6pPr algn="ctr">
        <a:defRPr sz="3200" b="1" cap="all" spc="200">
          <a:solidFill>
            <a:srgbClr val="FFFFFF"/>
          </a:solidFill>
          <a:latin typeface="Franklin Gothic Medium"/>
          <a:ea typeface="Franklin Gothic Medium"/>
          <a:cs typeface="Franklin Gothic Medium"/>
          <a:sym typeface="Franklin Gothic Medium"/>
        </a:defRPr>
      </a:lvl6pPr>
      <a:lvl7pPr algn="ctr">
        <a:defRPr sz="3200" b="1" cap="all" spc="200">
          <a:solidFill>
            <a:srgbClr val="FFFFFF"/>
          </a:solidFill>
          <a:latin typeface="Franklin Gothic Medium"/>
          <a:ea typeface="Franklin Gothic Medium"/>
          <a:cs typeface="Franklin Gothic Medium"/>
          <a:sym typeface="Franklin Gothic Medium"/>
        </a:defRPr>
      </a:lvl7pPr>
      <a:lvl8pPr algn="ctr">
        <a:defRPr sz="3200" b="1" cap="all" spc="200">
          <a:solidFill>
            <a:srgbClr val="FFFFFF"/>
          </a:solidFill>
          <a:latin typeface="Franklin Gothic Medium"/>
          <a:ea typeface="Franklin Gothic Medium"/>
          <a:cs typeface="Franklin Gothic Medium"/>
          <a:sym typeface="Franklin Gothic Medium"/>
        </a:defRPr>
      </a:lvl8pPr>
      <a:lvl9pPr algn="ctr">
        <a:defRPr sz="3200" b="1" cap="all" spc="200">
          <a:solidFill>
            <a:srgbClr val="FFFFFF"/>
          </a:solidFill>
          <a:latin typeface="Franklin Gothic Medium"/>
          <a:ea typeface="Franklin Gothic Medium"/>
          <a:cs typeface="Franklin Gothic Medium"/>
          <a:sym typeface="Franklin Gothic Medium"/>
        </a:defRPr>
      </a:lvl9pPr>
    </p:titleStyle>
    <p:body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p:bodyStyle>
    <p:otherStyle>
      <a:lvl1pPr algn="ctr">
        <a:defRPr sz="1100" b="1">
          <a:solidFill>
            <a:schemeClr val="tx1"/>
          </a:solidFill>
          <a:latin typeface="+mn-lt"/>
          <a:ea typeface="+mn-ea"/>
          <a:cs typeface="+mn-cs"/>
          <a:sym typeface="Franklin Gothic Medium"/>
        </a:defRPr>
      </a:lvl1pPr>
      <a:lvl2pPr algn="ctr">
        <a:defRPr sz="1100" b="1">
          <a:solidFill>
            <a:schemeClr val="tx1"/>
          </a:solidFill>
          <a:latin typeface="+mn-lt"/>
          <a:ea typeface="+mn-ea"/>
          <a:cs typeface="+mn-cs"/>
          <a:sym typeface="Franklin Gothic Medium"/>
        </a:defRPr>
      </a:lvl2pPr>
      <a:lvl3pPr algn="ctr">
        <a:defRPr sz="1100" b="1">
          <a:solidFill>
            <a:schemeClr val="tx1"/>
          </a:solidFill>
          <a:latin typeface="+mn-lt"/>
          <a:ea typeface="+mn-ea"/>
          <a:cs typeface="+mn-cs"/>
          <a:sym typeface="Franklin Gothic Medium"/>
        </a:defRPr>
      </a:lvl3pPr>
      <a:lvl4pPr algn="ctr">
        <a:defRPr sz="1100" b="1">
          <a:solidFill>
            <a:schemeClr val="tx1"/>
          </a:solidFill>
          <a:latin typeface="+mn-lt"/>
          <a:ea typeface="+mn-ea"/>
          <a:cs typeface="+mn-cs"/>
          <a:sym typeface="Franklin Gothic Medium"/>
        </a:defRPr>
      </a:lvl4pPr>
      <a:lvl5pPr algn="ctr">
        <a:defRPr sz="1100" b="1">
          <a:solidFill>
            <a:schemeClr val="tx1"/>
          </a:solidFill>
          <a:latin typeface="+mn-lt"/>
          <a:ea typeface="+mn-ea"/>
          <a:cs typeface="+mn-cs"/>
          <a:sym typeface="Franklin Gothic Medium"/>
        </a:defRPr>
      </a:lvl5pPr>
      <a:lvl6pPr algn="ctr">
        <a:defRPr sz="1100" b="1">
          <a:solidFill>
            <a:schemeClr val="tx1"/>
          </a:solidFill>
          <a:latin typeface="+mn-lt"/>
          <a:ea typeface="+mn-ea"/>
          <a:cs typeface="+mn-cs"/>
          <a:sym typeface="Franklin Gothic Medium"/>
        </a:defRPr>
      </a:lvl6pPr>
      <a:lvl7pPr algn="ctr">
        <a:defRPr sz="1100" b="1">
          <a:solidFill>
            <a:schemeClr val="tx1"/>
          </a:solidFill>
          <a:latin typeface="+mn-lt"/>
          <a:ea typeface="+mn-ea"/>
          <a:cs typeface="+mn-cs"/>
          <a:sym typeface="Franklin Gothic Medium"/>
        </a:defRPr>
      </a:lvl7pPr>
      <a:lvl8pPr algn="ctr">
        <a:defRPr sz="1100" b="1">
          <a:solidFill>
            <a:schemeClr val="tx1"/>
          </a:solidFill>
          <a:latin typeface="+mn-lt"/>
          <a:ea typeface="+mn-ea"/>
          <a:cs typeface="+mn-cs"/>
          <a:sym typeface="Franklin Gothic Medium"/>
        </a:defRPr>
      </a:lvl8pPr>
      <a:lvl9pPr algn="ctr">
        <a:defRPr sz="1100" b="1">
          <a:solidFill>
            <a:schemeClr val="tx1"/>
          </a:solidFill>
          <a:latin typeface="+mn-lt"/>
          <a:ea typeface="+mn-ea"/>
          <a:cs typeface="+mn-cs"/>
          <a:sym typeface="Franklin Gothic Medium"/>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BB971EC-0ED3-4D49-98EB-E9AE1613A71D}" type="datetime1">
              <a:rPr lang="en-US" smtClean="0"/>
              <a:t>8/7/2017</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411977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D8481-E348-42C1-B4B3-F626711BC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8E1F5-C60A-4647-964C-90C7336C7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F25DA-808C-4FF4-A7E4-1FFAA75DB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14F95-90EC-41FF-ACE9-9CE9405FDFC9}" type="datetime1">
              <a:rPr lang="en-US" smtClean="0"/>
              <a:t>8/7/2017</a:t>
            </a:fld>
            <a:endParaRPr lang="en-US" dirty="0"/>
          </a:p>
        </p:txBody>
      </p:sp>
      <p:sp>
        <p:nvSpPr>
          <p:cNvPr id="5" name="Footer Placeholder 4">
            <a:extLst>
              <a:ext uri="{FF2B5EF4-FFF2-40B4-BE49-F238E27FC236}">
                <a16:creationId xmlns:a16="http://schemas.microsoft.com/office/drawing/2014/main" id="{73C07212-3881-4541-A7D7-C2BCB60E1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8D8534-333F-4933-825C-677148ABA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60991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16.jpg&amp;ehk=nKPFBUeisq0"/><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ctrTitle"/>
          </p:nvPr>
        </p:nvSpPr>
        <p:spPr>
          <a:xfrm>
            <a:off x="1053334" y="-76720"/>
            <a:ext cx="10085029" cy="2265284"/>
          </a:xfrm>
        </p:spPr>
        <p:txBody>
          <a:bodyPr anchor="b">
            <a:normAutofit/>
          </a:bodyPr>
          <a:lstStyle/>
          <a:p>
            <a:pPr>
              <a:lnSpc>
                <a:spcPct val="80000"/>
              </a:lnSpc>
            </a:pPr>
            <a:r>
              <a:rPr lang="en-US" sz="4000" b="1" dirty="0">
                <a:latin typeface="Calibri" panose="020F0502020204030204" pitchFamily="34" charset="0"/>
              </a:rPr>
              <a:t>City of Seattle </a:t>
            </a:r>
            <a:br>
              <a:rPr lang="en-US" sz="4000" b="1" dirty="0">
                <a:latin typeface="Calibri" panose="020F0502020204030204" pitchFamily="34" charset="0"/>
              </a:rPr>
            </a:br>
            <a:r>
              <a:rPr lang="en-US" sz="4000" b="1" dirty="0">
                <a:latin typeface="Calibri" panose="020F0502020204030204" pitchFamily="34" charset="0"/>
              </a:rPr>
              <a:t>Office of Labor Standards</a:t>
            </a:r>
          </a:p>
        </p:txBody>
      </p:sp>
      <p:sp>
        <p:nvSpPr>
          <p:cNvPr id="3" name="Subtitle 2"/>
          <p:cNvSpPr>
            <a:spLocks noGrp="1"/>
          </p:cNvSpPr>
          <p:nvPr>
            <p:ph type="subTitle" idx="1"/>
          </p:nvPr>
        </p:nvSpPr>
        <p:spPr>
          <a:xfrm>
            <a:off x="1653431" y="3876614"/>
            <a:ext cx="10087972" cy="2090375"/>
          </a:xfrm>
        </p:spPr>
        <p:txBody>
          <a:bodyPr vert="horz" lIns="91440" tIns="91440" rIns="91440" bIns="91440" rtlCol="0" anchor="ctr">
            <a:noAutofit/>
          </a:bodyPr>
          <a:lstStyle/>
          <a:p>
            <a:pPr algn="r">
              <a:lnSpc>
                <a:spcPct val="100000"/>
              </a:lnSpc>
            </a:pPr>
            <a:r>
              <a:rPr lang="en-US" sz="6000" b="1" dirty="0">
                <a:solidFill>
                  <a:srgbClr val="002060"/>
                </a:solidFill>
                <a:latin typeface="Calibri" panose="020F0502020204030204" pitchFamily="34" charset="0"/>
                <a:cs typeface="Arial" panose="020B0604020202020204" pitchFamily="34" charset="0"/>
              </a:rPr>
              <a:t>SEATTLE LABOR STANDARDS</a:t>
            </a:r>
          </a:p>
        </p:txBody>
      </p:sp>
      <p:sp>
        <p:nvSpPr>
          <p:cNvPr id="4" name="Date Placeholder 3">
            <a:extLst>
              <a:ext uri="{FF2B5EF4-FFF2-40B4-BE49-F238E27FC236}">
                <a16:creationId xmlns:a16="http://schemas.microsoft.com/office/drawing/2014/main" id="{F94FCD3E-1B35-46D1-B3CF-8E617EBF34C1}"/>
              </a:ext>
            </a:extLst>
          </p:cNvPr>
          <p:cNvSpPr>
            <a:spLocks noGrp="1"/>
          </p:cNvSpPr>
          <p:nvPr>
            <p:ph type="dt" sz="half" idx="10"/>
          </p:nvPr>
        </p:nvSpPr>
        <p:spPr/>
        <p:txBody>
          <a:bodyPr/>
          <a:lstStyle/>
          <a:p>
            <a:fld id="{F9F98430-E70E-481E-A4C8-CAA1B899561F}" type="datetime1">
              <a:rPr lang="en-US" smtClean="0"/>
              <a:t>8/7/2017</a:t>
            </a:fld>
            <a:endParaRPr lang="en-US" dirty="0"/>
          </a:p>
        </p:txBody>
      </p:sp>
    </p:spTree>
    <p:extLst>
      <p:ext uri="{BB962C8B-B14F-4D97-AF65-F5344CB8AC3E}">
        <p14:creationId xmlns:p14="http://schemas.microsoft.com/office/powerpoint/2010/main" val="108687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53" y="878109"/>
            <a:ext cx="5220293" cy="571825"/>
          </a:xfrm>
          <a:noFill/>
          <a:ln>
            <a:noFill/>
          </a:ln>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threePt" dir="t"/>
            </a:scene3d>
            <a:sp3d extrusionH="57150">
              <a:bevelT w="38100" h="38100"/>
            </a:sp3d>
          </a:bodyPr>
          <a:lstStyle/>
          <a:p>
            <a:r>
              <a:rPr lang="en-US" sz="3600" b="1" dirty="0">
                <a:solidFill>
                  <a:srgbClr val="002060"/>
                </a:solidFill>
                <a:latin typeface="Calibri" panose="020F0502020204030204" pitchFamily="34" charset="0"/>
              </a:rPr>
              <a:t>WORKPLACE POSTER (1 of 2)  </a:t>
            </a:r>
            <a:br>
              <a:rPr lang="en-US" sz="3600" b="1" dirty="0">
                <a:solidFill>
                  <a:srgbClr val="002060"/>
                </a:solidFill>
                <a:latin typeface="Calibri" panose="020F0502020204030204" pitchFamily="34" charset="0"/>
              </a:rPr>
            </a:br>
            <a:endParaRPr lang="en-US" sz="3600" b="1" dirty="0">
              <a:solidFill>
                <a:srgbClr val="002060"/>
              </a:solidFill>
              <a:latin typeface="Calibri" panose="020F0502020204030204" pitchFamily="34" charset="0"/>
            </a:endParaRPr>
          </a:p>
        </p:txBody>
      </p:sp>
      <p:sp>
        <p:nvSpPr>
          <p:cNvPr id="3" name="Content Placeholder 2"/>
          <p:cNvSpPr>
            <a:spLocks noGrp="1"/>
          </p:cNvSpPr>
          <p:nvPr>
            <p:ph sz="half" idx="1"/>
          </p:nvPr>
        </p:nvSpPr>
        <p:spPr>
          <a:xfrm>
            <a:off x="760512" y="1952594"/>
            <a:ext cx="6388863" cy="2813920"/>
          </a:xfrm>
        </p:spPr>
        <p:txBody>
          <a:bodyPr>
            <a:normAutofit/>
          </a:bodyPr>
          <a:lstStyle/>
          <a:p>
            <a:pPr>
              <a:buFont typeface="Wingdings" panose="05000000000000000000" pitchFamily="2" charset="2"/>
              <a:buChar char="ü"/>
            </a:pPr>
            <a:r>
              <a:rPr lang="en-US" sz="2200" b="1" dirty="0">
                <a:latin typeface="Calibri" panose="020F0502020204030204" pitchFamily="34" charset="0"/>
              </a:rPr>
              <a:t>Display poster at the workplace</a:t>
            </a:r>
          </a:p>
          <a:p>
            <a:pPr>
              <a:buFont typeface="Wingdings" panose="05000000000000000000" pitchFamily="2" charset="2"/>
              <a:buChar char="ü"/>
            </a:pPr>
            <a:r>
              <a:rPr lang="en-US" sz="2200" b="1" dirty="0">
                <a:latin typeface="Calibri" panose="020F0502020204030204" pitchFamily="34" charset="0"/>
              </a:rPr>
              <a:t> English and primary language(s) of employee(s)</a:t>
            </a:r>
          </a:p>
          <a:p>
            <a:pPr>
              <a:buFont typeface="Wingdings" panose="05000000000000000000" pitchFamily="2" charset="2"/>
              <a:buChar char="ü"/>
            </a:pPr>
            <a:r>
              <a:rPr lang="en-US" sz="2200" b="1" dirty="0">
                <a:latin typeface="Calibri" panose="020F0502020204030204" pitchFamily="34" charset="0"/>
              </a:rPr>
              <a:t> Download from OLS website</a:t>
            </a:r>
            <a:r>
              <a:rPr lang="en-US" sz="2200" dirty="0">
                <a:latin typeface="Calibri" panose="020F0502020204030204" pitchFamily="34" charset="0"/>
              </a:rPr>
              <a:t> </a:t>
            </a:r>
            <a:r>
              <a:rPr lang="en-US" sz="1800" dirty="0">
                <a:latin typeface="Calibri" panose="020F0502020204030204" pitchFamily="34" charset="0"/>
              </a:rPr>
              <a:t>https://www.seattle.gov/laborstandards/outreach/publications</a:t>
            </a:r>
          </a:p>
          <a:p>
            <a:pPr>
              <a:buFont typeface="Wingdings" panose="05000000000000000000" pitchFamily="2" charset="2"/>
              <a:buChar char="ü"/>
            </a:pPr>
            <a:r>
              <a:rPr lang="en-US" sz="2200" b="1" dirty="0">
                <a:latin typeface="Calibri" panose="020F0502020204030204" pitchFamily="34" charset="0"/>
              </a:rPr>
              <a:t>Pick-up from OLS &amp; Seattle Customer Service Centers</a:t>
            </a:r>
          </a:p>
          <a:p>
            <a:pPr>
              <a:buFont typeface="Wingdings" panose="05000000000000000000" pitchFamily="2" charset="2"/>
              <a:buChar char="ü"/>
            </a:pPr>
            <a:endParaRPr lang="en-US" sz="2400" b="1" dirty="0">
              <a:latin typeface="Calibri" panose="020F0502020204030204" pitchFamily="34" charset="0"/>
            </a:endParaRPr>
          </a:p>
          <a:p>
            <a:pPr marL="0" indent="0">
              <a:buNone/>
            </a:pPr>
            <a:endParaRPr lang="en-US" sz="2400" b="1" spc="110" dirty="0">
              <a:solidFill>
                <a:srgbClr val="002060"/>
              </a:solidFill>
              <a:latin typeface="Calibri" panose="020F0502020204030204" pitchFamily="34" charset="0"/>
            </a:endParaRPr>
          </a:p>
          <a:p>
            <a:pPr>
              <a:buFont typeface="Wingdings" panose="05000000000000000000" pitchFamily="2" charset="2"/>
              <a:buChar char="ü"/>
            </a:pPr>
            <a:endParaRPr lang="en-US" sz="2400" b="1" dirty="0"/>
          </a:p>
        </p:txBody>
      </p:sp>
      <p:pic>
        <p:nvPicPr>
          <p:cNvPr id="6"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2" name="Date Placeholder 11">
            <a:extLst>
              <a:ext uri="{FF2B5EF4-FFF2-40B4-BE49-F238E27FC236}">
                <a16:creationId xmlns:a16="http://schemas.microsoft.com/office/drawing/2014/main" id="{72482E78-D40C-4CF9-81AB-6AEA94C2A0D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15161A-7BEC-4BE4-8789-3E0E4D1F81D1}" type="datetime1">
              <a:rPr kumimoji="0" lang="en-US" sz="10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0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74CEC97B-04A5-46ED-9276-1768D49BB322}"/>
              </a:ext>
            </a:extLst>
          </p:cNvPr>
          <p:cNvPicPr>
            <a:picLocks noChangeAspect="1"/>
          </p:cNvPicPr>
          <p:nvPr/>
        </p:nvPicPr>
        <p:blipFill>
          <a:blip r:embed="rId3"/>
          <a:stretch>
            <a:fillRect/>
          </a:stretch>
        </p:blipFill>
        <p:spPr>
          <a:xfrm>
            <a:off x="7592468" y="958037"/>
            <a:ext cx="3208304" cy="480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7C64D7A-8D5B-43FA-BD42-4F319C3CC555}"/>
              </a:ext>
            </a:extLst>
          </p:cNvPr>
          <p:cNvSpPr txBox="1"/>
          <p:nvPr/>
        </p:nvSpPr>
        <p:spPr>
          <a:xfrm>
            <a:off x="559468" y="1449934"/>
            <a:ext cx="667336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(Minimum Wage, Wage Theft, Paid Sick &amp; Safe Time, Fair Chance Employment)</a:t>
            </a:r>
          </a:p>
        </p:txBody>
      </p:sp>
    </p:spTree>
    <p:extLst>
      <p:ext uri="{BB962C8B-B14F-4D97-AF65-F5344CB8AC3E}">
        <p14:creationId xmlns:p14="http://schemas.microsoft.com/office/powerpoint/2010/main" val="331730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53" y="878109"/>
            <a:ext cx="5220293" cy="571825"/>
          </a:xfrm>
          <a:noFill/>
          <a:ln>
            <a:noFill/>
          </a:ln>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threePt" dir="t"/>
            </a:scene3d>
            <a:sp3d extrusionH="57150">
              <a:bevelT w="38100" h="38100"/>
            </a:sp3d>
          </a:bodyPr>
          <a:lstStyle/>
          <a:p>
            <a:r>
              <a:rPr lang="en-US" sz="3600" b="1" dirty="0">
                <a:solidFill>
                  <a:srgbClr val="002060"/>
                </a:solidFill>
                <a:latin typeface="Calibri" panose="020F0502020204030204" pitchFamily="34" charset="0"/>
              </a:rPr>
              <a:t>WORKPLACE POSTER (2 of 2)  </a:t>
            </a:r>
            <a:br>
              <a:rPr lang="en-US" sz="3600" b="1" dirty="0">
                <a:solidFill>
                  <a:srgbClr val="002060"/>
                </a:solidFill>
                <a:latin typeface="Calibri" panose="020F0502020204030204" pitchFamily="34" charset="0"/>
              </a:rPr>
            </a:br>
            <a:endParaRPr lang="en-US" sz="3600" b="1" dirty="0">
              <a:solidFill>
                <a:srgbClr val="002060"/>
              </a:solidFill>
              <a:latin typeface="Calibri" panose="020F0502020204030204" pitchFamily="34" charset="0"/>
            </a:endParaRPr>
          </a:p>
        </p:txBody>
      </p:sp>
      <p:sp>
        <p:nvSpPr>
          <p:cNvPr id="3" name="Content Placeholder 2"/>
          <p:cNvSpPr>
            <a:spLocks noGrp="1"/>
          </p:cNvSpPr>
          <p:nvPr>
            <p:ph sz="half" idx="1"/>
          </p:nvPr>
        </p:nvSpPr>
        <p:spPr>
          <a:xfrm>
            <a:off x="580292" y="1952593"/>
            <a:ext cx="6569083" cy="3278829"/>
          </a:xfrm>
        </p:spPr>
        <p:txBody>
          <a:bodyPr>
            <a:normAutofit fontScale="85000" lnSpcReduction="20000"/>
          </a:bodyPr>
          <a:lstStyle/>
          <a:p>
            <a:pPr>
              <a:buFont typeface="Wingdings" panose="05000000000000000000" pitchFamily="2" charset="2"/>
              <a:buChar char="ü"/>
            </a:pPr>
            <a:r>
              <a:rPr lang="en-US" sz="2200" b="1" dirty="0">
                <a:solidFill>
                  <a:srgbClr val="C00000"/>
                </a:solidFill>
                <a:latin typeface="Calibri" panose="020F0502020204030204" pitchFamily="34" charset="0"/>
              </a:rPr>
              <a:t>Applies to Retail and food service establishments with 500+ employees worldwide and full service restaurants with 500+ employees and 40+ full-service restaurant locations worldwide.</a:t>
            </a:r>
          </a:p>
          <a:p>
            <a:pPr>
              <a:buFont typeface="Wingdings" panose="05000000000000000000" pitchFamily="2" charset="2"/>
              <a:buChar char="ü"/>
            </a:pPr>
            <a:r>
              <a:rPr lang="en-US" sz="2200" b="1" dirty="0">
                <a:latin typeface="Calibri" panose="020F0502020204030204" pitchFamily="34" charset="0"/>
              </a:rPr>
              <a:t>Display poster at the workplace</a:t>
            </a:r>
          </a:p>
          <a:p>
            <a:pPr>
              <a:buFont typeface="Wingdings" panose="05000000000000000000" pitchFamily="2" charset="2"/>
              <a:buChar char="ü"/>
            </a:pPr>
            <a:r>
              <a:rPr lang="en-US" sz="2200" b="1" dirty="0">
                <a:latin typeface="Calibri" panose="020F0502020204030204" pitchFamily="34" charset="0"/>
              </a:rPr>
              <a:t> English and primary language(s) of employee(s)</a:t>
            </a:r>
          </a:p>
          <a:p>
            <a:pPr>
              <a:buFont typeface="Wingdings" panose="05000000000000000000" pitchFamily="2" charset="2"/>
              <a:buChar char="ü"/>
            </a:pPr>
            <a:r>
              <a:rPr lang="en-US" sz="2200" b="1" dirty="0">
                <a:latin typeface="Calibri" panose="020F0502020204030204" pitchFamily="34" charset="0"/>
              </a:rPr>
              <a:t> Download from OLS website</a:t>
            </a:r>
            <a:r>
              <a:rPr lang="en-US" sz="2200" dirty="0">
                <a:latin typeface="Calibri" panose="020F0502020204030204" pitchFamily="34" charset="0"/>
              </a:rPr>
              <a:t> </a:t>
            </a:r>
            <a:r>
              <a:rPr lang="en-US" sz="1800" dirty="0">
                <a:latin typeface="Calibri" panose="020F0502020204030204" pitchFamily="34" charset="0"/>
              </a:rPr>
              <a:t>https://www.seattle.gov/laborstandards/outreach/publications</a:t>
            </a:r>
          </a:p>
          <a:p>
            <a:pPr>
              <a:buFont typeface="Wingdings" panose="05000000000000000000" pitchFamily="2" charset="2"/>
              <a:buChar char="ü"/>
            </a:pPr>
            <a:r>
              <a:rPr lang="en-US" sz="2200" b="1" dirty="0">
                <a:latin typeface="Calibri" panose="020F0502020204030204" pitchFamily="34" charset="0"/>
              </a:rPr>
              <a:t>Pick-up from OLS &amp; Seattle Customer Service Centers</a:t>
            </a:r>
          </a:p>
          <a:p>
            <a:pPr>
              <a:buFont typeface="Wingdings" panose="05000000000000000000" pitchFamily="2" charset="2"/>
              <a:buChar char="ü"/>
            </a:pPr>
            <a:endParaRPr lang="en-US" sz="2400" b="1" dirty="0">
              <a:latin typeface="Calibri" panose="020F0502020204030204" pitchFamily="34" charset="0"/>
            </a:endParaRPr>
          </a:p>
          <a:p>
            <a:pPr marL="0" indent="0">
              <a:buNone/>
            </a:pPr>
            <a:endParaRPr lang="en-US" sz="2400" b="1" spc="110" dirty="0">
              <a:solidFill>
                <a:srgbClr val="002060"/>
              </a:solidFill>
              <a:latin typeface="Calibri" panose="020F0502020204030204" pitchFamily="34" charset="0"/>
            </a:endParaRPr>
          </a:p>
          <a:p>
            <a:pPr>
              <a:buFont typeface="Wingdings" panose="05000000000000000000" pitchFamily="2" charset="2"/>
              <a:buChar char="ü"/>
            </a:pPr>
            <a:endParaRPr lang="en-US" sz="2400" b="1" dirty="0"/>
          </a:p>
        </p:txBody>
      </p:sp>
      <p:pic>
        <p:nvPicPr>
          <p:cNvPr id="6"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2" name="Date Placeholder 11">
            <a:extLst>
              <a:ext uri="{FF2B5EF4-FFF2-40B4-BE49-F238E27FC236}">
                <a16:creationId xmlns:a16="http://schemas.microsoft.com/office/drawing/2014/main" id="{72482E78-D40C-4CF9-81AB-6AEA94C2A0D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FB3B93-1776-4C5E-94D8-D4E48A1A76EC}" type="datetime1">
              <a:rPr kumimoji="0" lang="en-US" sz="10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0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57C64D7A-8D5B-43FA-BD42-4F319C3CC555}"/>
              </a:ext>
            </a:extLst>
          </p:cNvPr>
          <p:cNvSpPr txBox="1"/>
          <p:nvPr/>
        </p:nvSpPr>
        <p:spPr>
          <a:xfrm>
            <a:off x="3006517" y="1449934"/>
            <a:ext cx="191996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(Secure Scheduling)</a:t>
            </a:r>
          </a:p>
        </p:txBody>
      </p:sp>
      <p:pic>
        <p:nvPicPr>
          <p:cNvPr id="8" name="Picture 7">
            <a:extLst>
              <a:ext uri="{FF2B5EF4-FFF2-40B4-BE49-F238E27FC236}">
                <a16:creationId xmlns:a16="http://schemas.microsoft.com/office/drawing/2014/main" id="{12D4287C-6A2E-4FF3-B6EE-08B24363988C}"/>
              </a:ext>
            </a:extLst>
          </p:cNvPr>
          <p:cNvPicPr>
            <a:picLocks noChangeAspect="1"/>
          </p:cNvPicPr>
          <p:nvPr/>
        </p:nvPicPr>
        <p:blipFill>
          <a:blip r:embed="rId3"/>
          <a:stretch>
            <a:fillRect/>
          </a:stretch>
        </p:blipFill>
        <p:spPr>
          <a:xfrm>
            <a:off x="7474708" y="991657"/>
            <a:ext cx="3307187" cy="448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366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WHAT IS THE RATE OF PAY?</a:t>
            </a:r>
          </a:p>
        </p:txBody>
      </p:sp>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MINIMUM WAGE</a:t>
            </a:r>
          </a:p>
        </p:txBody>
      </p:sp>
      <p:sp>
        <p:nvSpPr>
          <p:cNvPr id="16" name="Date Placeholder 15">
            <a:extLst>
              <a:ext uri="{FF2B5EF4-FFF2-40B4-BE49-F238E27FC236}">
                <a16:creationId xmlns:a16="http://schemas.microsoft.com/office/drawing/2014/main" id="{28E841F5-9811-402A-94CF-49284FE5AF87}"/>
              </a:ext>
            </a:extLst>
          </p:cNvPr>
          <p:cNvSpPr>
            <a:spLocks noGrp="1"/>
          </p:cNvSpPr>
          <p:nvPr>
            <p:ph type="dt" sz="half" idx="10"/>
          </p:nvPr>
        </p:nvSpPr>
        <p:spPr/>
        <p:txBody>
          <a:bodyPr/>
          <a:lstStyle/>
          <a:p>
            <a:fld id="{3F24D16B-1042-48B0-BDB2-034C0F5C30C3}" type="datetime1">
              <a:rPr lang="en-US" smtClean="0"/>
              <a:t>8/7/2017</a:t>
            </a:fld>
            <a:endParaRPr lang="en-US" dirty="0"/>
          </a:p>
        </p:txBody>
      </p:sp>
    </p:spTree>
    <p:extLst>
      <p:ext uri="{BB962C8B-B14F-4D97-AF65-F5344CB8AC3E}">
        <p14:creationId xmlns:p14="http://schemas.microsoft.com/office/powerpoint/2010/main" val="254181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270" y="962025"/>
            <a:ext cx="9603275" cy="4504320"/>
          </a:xfrm>
        </p:spPr>
        <p:txBody>
          <a:bodyPr>
            <a:normAutofit fontScale="47500" lnSpcReduction="20000"/>
          </a:bodyPr>
          <a:lstStyle/>
          <a:p>
            <a:pPr marL="0" lvl="0" indent="45718" algn="ctr">
              <a:spcBef>
                <a:spcPts val="1900"/>
              </a:spcBef>
              <a:buSzTx/>
              <a:buNone/>
              <a:defRPr sz="1800" b="0" spc="0"/>
            </a:pPr>
            <a:r>
              <a:rPr lang="en-US" sz="11500" b="1" spc="88" dirty="0">
                <a:latin typeface="Calibri" panose="020F0502020204030204" pitchFamily="34" charset="0"/>
              </a:rPr>
              <a:t>January 1, 2017</a:t>
            </a:r>
          </a:p>
          <a:p>
            <a:pPr marL="0" lvl="0" indent="45718" algn="ctr">
              <a:spcBef>
                <a:spcPts val="1900"/>
              </a:spcBef>
              <a:buSzTx/>
              <a:buNone/>
              <a:defRPr sz="1800" b="0" spc="0"/>
            </a:pPr>
            <a:r>
              <a:rPr lang="en-US" sz="7100" b="1" spc="88" dirty="0">
                <a:solidFill>
                  <a:srgbClr val="0070C0"/>
                </a:solidFill>
                <a:latin typeface="Calibri" panose="020F0502020204030204" pitchFamily="34" charset="0"/>
              </a:rPr>
              <a:t>LARGE EMPLOYER</a:t>
            </a:r>
          </a:p>
          <a:p>
            <a:pPr marL="0" lvl="0" indent="45718" algn="ctr">
              <a:spcBef>
                <a:spcPts val="1900"/>
              </a:spcBef>
              <a:buSzTx/>
              <a:buNone/>
              <a:defRPr sz="1800" b="0" spc="0"/>
            </a:pPr>
            <a:r>
              <a:rPr lang="en-US" sz="7100" b="1" spc="88" dirty="0">
                <a:latin typeface="Calibri" panose="020F0502020204030204" pitchFamily="34" charset="0"/>
              </a:rPr>
              <a:t>$15.00 per hour</a:t>
            </a:r>
          </a:p>
          <a:p>
            <a:pPr marL="0" indent="45718" algn="ctr">
              <a:spcBef>
                <a:spcPts val="1900"/>
              </a:spcBef>
              <a:buSzTx/>
              <a:buNone/>
              <a:defRPr sz="1800" b="0" spc="0"/>
            </a:pPr>
            <a:r>
              <a:rPr lang="en-US" sz="7200" i="1" spc="100" dirty="0">
                <a:latin typeface="Calibri" panose="020F0502020204030204" pitchFamily="34" charset="0"/>
              </a:rPr>
              <a:t>—or—</a:t>
            </a:r>
            <a:endParaRPr lang="en-US" sz="7100" b="1" spc="88" dirty="0">
              <a:latin typeface="Calibri" panose="020F0502020204030204" pitchFamily="34" charset="0"/>
            </a:endParaRPr>
          </a:p>
          <a:p>
            <a:pPr marL="0" lvl="0" indent="45718" algn="ctr">
              <a:spcBef>
                <a:spcPts val="1900"/>
              </a:spcBef>
              <a:buSzTx/>
              <a:buNone/>
              <a:defRPr sz="1800" b="0" spc="0"/>
            </a:pPr>
            <a:r>
              <a:rPr lang="en-US" sz="7100" b="1" spc="88" dirty="0">
                <a:latin typeface="Calibri" panose="020F0502020204030204" pitchFamily="34" charset="0"/>
              </a:rPr>
              <a:t>$13.50 per hour</a:t>
            </a:r>
            <a:endParaRPr lang="en-US" b="1" dirty="0">
              <a:latin typeface="Calibri" panose="020F0502020204030204" pitchFamily="34" charset="0"/>
            </a:endParaRPr>
          </a:p>
          <a:p>
            <a:pPr marL="0" lvl="1" indent="228600" algn="ctr">
              <a:spcBef>
                <a:spcPts val="0"/>
              </a:spcBef>
              <a:buClrTx/>
              <a:buSzTx/>
              <a:buNone/>
              <a:defRPr sz="1800" b="0" spc="0"/>
            </a:pPr>
            <a:br>
              <a:rPr lang="en-US" sz="3500" spc="125" dirty="0">
                <a:latin typeface="Calibri" panose="020F0502020204030204" pitchFamily="34" charset="0"/>
              </a:rPr>
            </a:b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5" name="Date Placeholder 4">
            <a:extLst>
              <a:ext uri="{FF2B5EF4-FFF2-40B4-BE49-F238E27FC236}">
                <a16:creationId xmlns:a16="http://schemas.microsoft.com/office/drawing/2014/main" id="{37F7406E-43C1-481D-A7F0-DB8D35DF2215}"/>
              </a:ext>
            </a:extLst>
          </p:cNvPr>
          <p:cNvSpPr>
            <a:spLocks noGrp="1"/>
          </p:cNvSpPr>
          <p:nvPr>
            <p:ph type="dt" sz="half" idx="10"/>
          </p:nvPr>
        </p:nvSpPr>
        <p:spPr/>
        <p:txBody>
          <a:bodyPr/>
          <a:lstStyle/>
          <a:p>
            <a:fld id="{E3953B60-E341-45B3-BD52-4AC764D13E5E}" type="datetime1">
              <a:rPr lang="en-US" smtClean="0"/>
              <a:t>8/7/2017</a:t>
            </a:fld>
            <a:endParaRPr lang="en-US" dirty="0"/>
          </a:p>
        </p:txBody>
      </p:sp>
    </p:spTree>
    <p:extLst>
      <p:ext uri="{BB962C8B-B14F-4D97-AF65-F5344CB8AC3E}">
        <p14:creationId xmlns:p14="http://schemas.microsoft.com/office/powerpoint/2010/main" val="219831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3173" y="442381"/>
            <a:ext cx="9603275" cy="830160"/>
          </a:xfrm>
        </p:spPr>
        <p:txBody>
          <a:bodyPr anchor="t">
            <a:normAutofit fontScale="90000"/>
          </a:bodyPr>
          <a:lstStyle/>
          <a:p>
            <a:pPr algn="ctr"/>
            <a:r>
              <a:rPr lang="en-US" sz="3600" b="1" dirty="0">
                <a:solidFill>
                  <a:srgbClr val="002060"/>
                </a:solidFill>
              </a:rPr>
              <a:t>LARGE EMPLOYER</a:t>
            </a:r>
            <a:br>
              <a:rPr lang="en-US" sz="3600" b="1" dirty="0">
                <a:solidFill>
                  <a:srgbClr val="002060"/>
                </a:solidFill>
              </a:rPr>
            </a:br>
            <a:r>
              <a:rPr lang="en-US" sz="3600" b="1" dirty="0">
                <a:solidFill>
                  <a:srgbClr val="002060"/>
                </a:solidFill>
              </a:rPr>
              <a:t>(501+  EMPLOYEES)</a:t>
            </a:r>
          </a:p>
        </p:txBody>
      </p:sp>
      <p:pic>
        <p:nvPicPr>
          <p:cNvPr id="5" name="Content Placeholder 3"/>
          <p:cNvPicPr>
            <a:picLocks noChangeAspect="1"/>
          </p:cNvPicPr>
          <p:nvPr/>
        </p:nvPicPr>
        <p:blipFill>
          <a:blip r:embed="rId2"/>
          <a:stretch>
            <a:fillRect/>
          </a:stretch>
        </p:blipFill>
        <p:spPr>
          <a:xfrm>
            <a:off x="11062390" y="5572147"/>
            <a:ext cx="1052474" cy="1036930"/>
          </a:xfrm>
          <a:prstGeom prst="rect">
            <a:avLst/>
          </a:prstGeom>
        </p:spPr>
      </p:pic>
      <p:graphicFrame>
        <p:nvGraphicFramePr>
          <p:cNvPr id="8" name="Content Placeholder 7"/>
          <p:cNvGraphicFramePr>
            <a:graphicFrameLocks noGrp="1"/>
          </p:cNvGraphicFramePr>
          <p:nvPr>
            <p:ph idx="1"/>
            <p:extLst/>
          </p:nvPr>
        </p:nvGraphicFramePr>
        <p:xfrm>
          <a:off x="1104001" y="1490359"/>
          <a:ext cx="9637713" cy="4986834"/>
        </p:xfrm>
        <a:graphic>
          <a:graphicData uri="http://schemas.openxmlformats.org/drawingml/2006/table">
            <a:tbl>
              <a:tblPr firstRow="1" bandRow="1">
                <a:tableStyleId>{5C22544A-7EE6-4342-B048-85BDC9FD1C3A}</a:tableStyleId>
              </a:tblPr>
              <a:tblGrid>
                <a:gridCol w="3212571">
                  <a:extLst>
                    <a:ext uri="{9D8B030D-6E8A-4147-A177-3AD203B41FA5}">
                      <a16:colId xmlns:a16="http://schemas.microsoft.com/office/drawing/2014/main" val="1496604477"/>
                    </a:ext>
                  </a:extLst>
                </a:gridCol>
                <a:gridCol w="3212571">
                  <a:extLst>
                    <a:ext uri="{9D8B030D-6E8A-4147-A177-3AD203B41FA5}">
                      <a16:colId xmlns:a16="http://schemas.microsoft.com/office/drawing/2014/main" val="1623896279"/>
                    </a:ext>
                  </a:extLst>
                </a:gridCol>
                <a:gridCol w="3212571">
                  <a:extLst>
                    <a:ext uri="{9D8B030D-6E8A-4147-A177-3AD203B41FA5}">
                      <a16:colId xmlns:a16="http://schemas.microsoft.com/office/drawing/2014/main" val="2003123867"/>
                    </a:ext>
                  </a:extLst>
                </a:gridCol>
              </a:tblGrid>
              <a:tr h="963474">
                <a:tc>
                  <a:txBody>
                    <a:bodyPr/>
                    <a:lstStyle/>
                    <a:p>
                      <a:pPr algn="ctr"/>
                      <a:r>
                        <a:rPr lang="en-US" sz="2000" dirty="0">
                          <a:latin typeface="Calibri" panose="020F0502020204030204" pitchFamily="34" charset="0"/>
                        </a:rPr>
                        <a:t>Year</a:t>
                      </a:r>
                    </a:p>
                  </a:txBody>
                  <a:tcPr anchor="ctr"/>
                </a:tc>
                <a:tc>
                  <a:txBody>
                    <a:bodyPr/>
                    <a:lstStyle/>
                    <a:p>
                      <a:pPr algn="ctr"/>
                      <a:r>
                        <a:rPr lang="en-US" sz="2000" dirty="0">
                          <a:latin typeface="Calibri" panose="020F0502020204030204" pitchFamily="34" charset="0"/>
                        </a:rPr>
                        <a:t>Minimum</a:t>
                      </a:r>
                      <a:r>
                        <a:rPr lang="en-US" sz="2000" baseline="0" dirty="0">
                          <a:latin typeface="Calibri" panose="020F0502020204030204" pitchFamily="34" charset="0"/>
                        </a:rPr>
                        <a:t> Wage</a:t>
                      </a: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Minimum Wage </a:t>
                      </a:r>
                    </a:p>
                    <a:p>
                      <a:pPr algn="ctr"/>
                      <a:r>
                        <a:rPr lang="en-US" sz="2000" dirty="0">
                          <a:latin typeface="Calibri" panose="020F0502020204030204" pitchFamily="34" charset="0"/>
                        </a:rPr>
                        <a:t>Plus</a:t>
                      </a:r>
                      <a:r>
                        <a:rPr lang="en-US" sz="2000" baseline="0" dirty="0">
                          <a:latin typeface="Calibri" panose="020F0502020204030204" pitchFamily="34" charset="0"/>
                        </a:rPr>
                        <a:t> payment towards medical benefits</a:t>
                      </a:r>
                      <a:endParaRPr lang="en-US" sz="2000" dirty="0">
                        <a:latin typeface="Calibri" panose="020F0502020204030204" pitchFamily="34" charset="0"/>
                      </a:endParaRPr>
                    </a:p>
                  </a:txBody>
                  <a:tcPr anchor="ctr"/>
                </a:tc>
                <a:extLst>
                  <a:ext uri="{0D108BD9-81ED-4DB2-BD59-A6C34878D82A}">
                    <a16:rowId xmlns:a16="http://schemas.microsoft.com/office/drawing/2014/main" val="4037963870"/>
                  </a:ext>
                </a:extLst>
              </a:tr>
              <a:tr h="963474">
                <a:tc>
                  <a:txBody>
                    <a:bodyPr/>
                    <a:lstStyle/>
                    <a:p>
                      <a:pPr algn="ctr"/>
                      <a:r>
                        <a:rPr lang="en-US" sz="2000" dirty="0">
                          <a:latin typeface="Calibri" panose="020F0502020204030204" pitchFamily="34" charset="0"/>
                        </a:rPr>
                        <a:t>2015</a:t>
                      </a:r>
                    </a:p>
                  </a:txBody>
                  <a:tcPr anchor="ctr"/>
                </a:tc>
                <a:tc>
                  <a:txBody>
                    <a:bodyPr/>
                    <a:lstStyle/>
                    <a:p>
                      <a:pPr algn="ctr"/>
                      <a:r>
                        <a:rPr lang="en-US" sz="2000" dirty="0">
                          <a:latin typeface="Calibri" panose="020F0502020204030204" pitchFamily="34" charset="0"/>
                        </a:rPr>
                        <a:t>$11.00</a:t>
                      </a:r>
                    </a:p>
                  </a:txBody>
                  <a:tcPr anchor="ctr"/>
                </a:tc>
                <a:tc>
                  <a:txBody>
                    <a:bodyPr/>
                    <a:lstStyle/>
                    <a:p>
                      <a:pPr algn="ctr"/>
                      <a:r>
                        <a:rPr lang="en-US" sz="2000" dirty="0">
                          <a:latin typeface="Calibri" panose="020F0502020204030204" pitchFamily="34" charset="0"/>
                        </a:rPr>
                        <a:t>$11.00</a:t>
                      </a:r>
                    </a:p>
                  </a:txBody>
                  <a:tcPr anchor="ctr"/>
                </a:tc>
                <a:extLst>
                  <a:ext uri="{0D108BD9-81ED-4DB2-BD59-A6C34878D82A}">
                    <a16:rowId xmlns:a16="http://schemas.microsoft.com/office/drawing/2014/main" val="1770692128"/>
                  </a:ext>
                </a:extLst>
              </a:tr>
              <a:tr h="1005840">
                <a:tc>
                  <a:txBody>
                    <a:bodyPr/>
                    <a:lstStyle/>
                    <a:p>
                      <a:pPr algn="ctr"/>
                      <a:endParaRPr lang="en-US" sz="2000" dirty="0">
                        <a:latin typeface="Calibri" panose="020F0502020204030204" pitchFamily="34" charset="0"/>
                      </a:endParaRPr>
                    </a:p>
                    <a:p>
                      <a:pPr algn="ctr"/>
                      <a:r>
                        <a:rPr lang="en-US" sz="2000" dirty="0">
                          <a:latin typeface="Calibri" panose="020F0502020204030204" pitchFamily="34" charset="0"/>
                        </a:rPr>
                        <a:t>2016</a:t>
                      </a:r>
                    </a:p>
                    <a:p>
                      <a:pPr algn="ct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$13.00</a:t>
                      </a:r>
                    </a:p>
                  </a:txBody>
                  <a:tcPr anchor="ctr"/>
                </a:tc>
                <a:tc>
                  <a:txBody>
                    <a:bodyPr/>
                    <a:lstStyle/>
                    <a:p>
                      <a:pPr algn="ctr"/>
                      <a:r>
                        <a:rPr lang="en-US" sz="2000" dirty="0">
                          <a:latin typeface="Calibri" panose="020F0502020204030204" pitchFamily="34" charset="0"/>
                        </a:rPr>
                        <a:t>$12.50</a:t>
                      </a:r>
                    </a:p>
                  </a:txBody>
                  <a:tcPr anchor="ctr"/>
                </a:tc>
                <a:extLst>
                  <a:ext uri="{0D108BD9-81ED-4DB2-BD59-A6C34878D82A}">
                    <a16:rowId xmlns:a16="http://schemas.microsoft.com/office/drawing/2014/main" val="1460308000"/>
                  </a:ext>
                </a:extLst>
              </a:tr>
              <a:tr h="1005840">
                <a:tc>
                  <a:txBody>
                    <a:bodyPr/>
                    <a:lstStyle/>
                    <a:p>
                      <a:pPr algn="ctr"/>
                      <a:endParaRPr lang="en-US" sz="2000" dirty="0">
                        <a:latin typeface="Calibri" panose="020F0502020204030204" pitchFamily="34" charset="0"/>
                      </a:endParaRPr>
                    </a:p>
                    <a:p>
                      <a:pPr algn="ctr"/>
                      <a:r>
                        <a:rPr lang="en-US" sz="2000" b="1" dirty="0">
                          <a:solidFill>
                            <a:srgbClr val="002060"/>
                          </a:solidFill>
                          <a:latin typeface="Calibri" panose="020F0502020204030204" pitchFamily="34" charset="0"/>
                        </a:rPr>
                        <a:t>2017</a:t>
                      </a:r>
                    </a:p>
                    <a:p>
                      <a:pPr algn="ctr"/>
                      <a:endParaRPr lang="en-US" sz="2000" dirty="0">
                        <a:latin typeface="Calibri" panose="020F0502020204030204" pitchFamily="34" charset="0"/>
                      </a:endParaRPr>
                    </a:p>
                  </a:txBody>
                  <a:tcPr anchor="ctr">
                    <a:solidFill>
                      <a:schemeClr val="accent5">
                        <a:lumMod val="60000"/>
                        <a:lumOff val="40000"/>
                      </a:schemeClr>
                    </a:solidFill>
                  </a:tcPr>
                </a:tc>
                <a:tc>
                  <a:txBody>
                    <a:bodyPr/>
                    <a:lstStyle/>
                    <a:p>
                      <a:pPr algn="ctr"/>
                      <a:r>
                        <a:rPr lang="en-US" sz="2000" b="1" dirty="0">
                          <a:solidFill>
                            <a:srgbClr val="002060"/>
                          </a:solidFill>
                          <a:latin typeface="Calibri" panose="020F0502020204030204" pitchFamily="34" charset="0"/>
                        </a:rPr>
                        <a:t>$15.00</a:t>
                      </a:r>
                      <a:r>
                        <a:rPr lang="en-US" sz="2000" b="1" baseline="0" dirty="0">
                          <a:solidFill>
                            <a:srgbClr val="002060"/>
                          </a:solidFill>
                          <a:latin typeface="Calibri" panose="020F0502020204030204" pitchFamily="34" charset="0"/>
                        </a:rPr>
                        <a:t> </a:t>
                      </a:r>
                      <a:endParaRPr lang="en-US" sz="2000" b="1" dirty="0">
                        <a:solidFill>
                          <a:srgbClr val="002060"/>
                        </a:solidFill>
                        <a:latin typeface="Calibri" panose="020F0502020204030204" pitchFamily="34" charset="0"/>
                      </a:endParaRPr>
                    </a:p>
                  </a:txBody>
                  <a:tcPr anchor="ctr">
                    <a:solidFill>
                      <a:schemeClr val="accent5">
                        <a:lumMod val="60000"/>
                        <a:lumOff val="40000"/>
                      </a:schemeClr>
                    </a:solidFill>
                  </a:tcPr>
                </a:tc>
                <a:tc>
                  <a:txBody>
                    <a:bodyPr/>
                    <a:lstStyle/>
                    <a:p>
                      <a:pPr algn="ctr"/>
                      <a:r>
                        <a:rPr lang="en-US" sz="2000" dirty="0">
                          <a:latin typeface="Calibri" panose="020F0502020204030204" pitchFamily="34" charset="0"/>
                        </a:rPr>
                        <a:t>$13.50</a:t>
                      </a:r>
                    </a:p>
                  </a:txBody>
                  <a:tcPr anchor="ctr"/>
                </a:tc>
                <a:extLst>
                  <a:ext uri="{0D108BD9-81ED-4DB2-BD59-A6C34878D82A}">
                    <a16:rowId xmlns:a16="http://schemas.microsoft.com/office/drawing/2014/main" val="52859034"/>
                  </a:ext>
                </a:extLst>
              </a:tr>
              <a:tr h="1005840">
                <a:tc>
                  <a:txBody>
                    <a:bodyPr/>
                    <a:lstStyle/>
                    <a:p>
                      <a:pPr algn="ctr"/>
                      <a:endParaRPr lang="en-US" sz="2000" dirty="0">
                        <a:latin typeface="Calibri" panose="020F0502020204030204" pitchFamily="34" charset="0"/>
                      </a:endParaRPr>
                    </a:p>
                    <a:p>
                      <a:pPr algn="ctr"/>
                      <a:r>
                        <a:rPr lang="en-US" sz="2000" dirty="0">
                          <a:latin typeface="Calibri" panose="020F0502020204030204" pitchFamily="34" charset="0"/>
                        </a:rPr>
                        <a:t>2018</a:t>
                      </a:r>
                    </a:p>
                    <a:p>
                      <a:pPr algn="ct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TBD</a:t>
                      </a:r>
                    </a:p>
                  </a:txBody>
                  <a:tcPr anchor="ctr"/>
                </a:tc>
                <a:tc>
                  <a:txBody>
                    <a:bodyPr/>
                    <a:lstStyle/>
                    <a:p>
                      <a:pPr algn="ctr"/>
                      <a:r>
                        <a:rPr lang="en-US" sz="2000" b="1" dirty="0">
                          <a:solidFill>
                            <a:srgbClr val="002060"/>
                          </a:solidFill>
                          <a:latin typeface="Calibri" panose="020F0502020204030204" pitchFamily="34" charset="0"/>
                        </a:rPr>
                        <a:t>$15.00</a:t>
                      </a:r>
                    </a:p>
                  </a:txBody>
                  <a:tcPr anchor="ctr">
                    <a:solidFill>
                      <a:schemeClr val="accent5">
                        <a:lumMod val="60000"/>
                        <a:lumOff val="40000"/>
                      </a:schemeClr>
                    </a:solidFill>
                  </a:tcPr>
                </a:tc>
                <a:extLst>
                  <a:ext uri="{0D108BD9-81ED-4DB2-BD59-A6C34878D82A}">
                    <a16:rowId xmlns:a16="http://schemas.microsoft.com/office/drawing/2014/main" val="3238817177"/>
                  </a:ext>
                </a:extLst>
              </a:tr>
            </a:tbl>
          </a:graphicData>
        </a:graphic>
      </p:graphicFrame>
      <p:sp>
        <p:nvSpPr>
          <p:cNvPr id="11" name="Date Placeholder 10">
            <a:extLst>
              <a:ext uri="{FF2B5EF4-FFF2-40B4-BE49-F238E27FC236}">
                <a16:creationId xmlns:a16="http://schemas.microsoft.com/office/drawing/2014/main" id="{B1429FB6-2261-444F-A273-60EB16B11F9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C042E-E0EB-4B07-9F15-E3CA1767FC0E}"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0316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270" y="962025"/>
            <a:ext cx="9603275" cy="4629150"/>
          </a:xfrm>
        </p:spPr>
        <p:txBody>
          <a:bodyPr>
            <a:normAutofit fontScale="47500" lnSpcReduction="20000"/>
          </a:bodyPr>
          <a:lstStyle/>
          <a:p>
            <a:pPr marL="0" lvl="0" indent="45718" algn="ctr">
              <a:spcBef>
                <a:spcPts val="1900"/>
              </a:spcBef>
              <a:buSzTx/>
              <a:buNone/>
              <a:defRPr sz="1800" b="0" spc="0"/>
            </a:pPr>
            <a:r>
              <a:rPr lang="en-US" sz="11500" b="1" spc="88" dirty="0">
                <a:latin typeface="Calibri" panose="020F0502020204030204" pitchFamily="34" charset="0"/>
              </a:rPr>
              <a:t>January 1, 2017</a:t>
            </a:r>
          </a:p>
          <a:p>
            <a:pPr marL="0" lvl="0" indent="45718" algn="ctr">
              <a:spcBef>
                <a:spcPts val="1900"/>
              </a:spcBef>
              <a:buSzTx/>
              <a:buNone/>
              <a:defRPr sz="1800" b="0" spc="0"/>
            </a:pPr>
            <a:r>
              <a:rPr lang="en-US" sz="7100" b="1" spc="88" dirty="0">
                <a:solidFill>
                  <a:srgbClr val="0070C0"/>
                </a:solidFill>
                <a:latin typeface="Calibri" panose="020F0502020204030204" pitchFamily="34" charset="0"/>
              </a:rPr>
              <a:t>SMALL EMPLOYER</a:t>
            </a:r>
          </a:p>
          <a:p>
            <a:pPr marL="0" lvl="0" indent="45718" algn="ctr">
              <a:spcBef>
                <a:spcPts val="1900"/>
              </a:spcBef>
              <a:buSzTx/>
              <a:buNone/>
              <a:defRPr sz="1800" b="0" spc="0"/>
            </a:pPr>
            <a:r>
              <a:rPr lang="en-US" sz="7100" b="1" spc="88" dirty="0">
                <a:latin typeface="Calibri" panose="020F0502020204030204" pitchFamily="34" charset="0"/>
              </a:rPr>
              <a:t>$13.00 per hour</a:t>
            </a:r>
          </a:p>
          <a:p>
            <a:pPr marL="0" indent="45718" algn="ctr">
              <a:spcBef>
                <a:spcPts val="1900"/>
              </a:spcBef>
              <a:buSzTx/>
              <a:buNone/>
              <a:defRPr sz="1800" b="0" spc="0"/>
            </a:pPr>
            <a:r>
              <a:rPr lang="en-US" sz="7200" i="1" spc="100" dirty="0">
                <a:latin typeface="Calibri" panose="020F0502020204030204" pitchFamily="34" charset="0"/>
              </a:rPr>
              <a:t>—or—</a:t>
            </a:r>
            <a:endParaRPr lang="en-US" sz="7100" b="1" spc="88" dirty="0">
              <a:latin typeface="Calibri" panose="020F0502020204030204" pitchFamily="34" charset="0"/>
            </a:endParaRPr>
          </a:p>
          <a:p>
            <a:pPr marL="0" lvl="0" indent="45718" algn="ctr">
              <a:spcBef>
                <a:spcPts val="1900"/>
              </a:spcBef>
              <a:buSzTx/>
              <a:buNone/>
              <a:defRPr sz="1800" b="0" spc="0"/>
            </a:pPr>
            <a:r>
              <a:rPr lang="en-US" sz="7100" b="1" spc="88" dirty="0">
                <a:latin typeface="Calibri" panose="020F0502020204030204" pitchFamily="34" charset="0"/>
              </a:rPr>
              <a:t>$11.00 per hour</a:t>
            </a:r>
            <a:endParaRPr lang="en-US" b="1" dirty="0">
              <a:latin typeface="Calibri" panose="020F0502020204030204" pitchFamily="34" charset="0"/>
            </a:endParaRPr>
          </a:p>
          <a:p>
            <a:pPr marL="0" lvl="1" indent="228600" algn="ctr">
              <a:spcBef>
                <a:spcPts val="0"/>
              </a:spcBef>
              <a:buClrTx/>
              <a:buSzTx/>
              <a:buNone/>
              <a:defRPr sz="1800" b="0" spc="0"/>
            </a:pPr>
            <a:br>
              <a:rPr lang="en-US" sz="3500" spc="125" dirty="0">
                <a:latin typeface="Calibri" panose="020F0502020204030204" pitchFamily="34" charset="0"/>
              </a:rPr>
            </a:br>
            <a:r>
              <a:rPr lang="en-US" sz="3800" spc="96" dirty="0">
                <a:latin typeface="Calibri" panose="020F0502020204030204" pitchFamily="34" charset="0"/>
              </a:rPr>
              <a:t>plus $2.00 tips and/or employer payment toward employee’s medical benefits</a:t>
            </a:r>
          </a:p>
          <a:p>
            <a:pPr marL="0" indent="0" algn="ctr">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5" name="Date Placeholder 4">
            <a:extLst>
              <a:ext uri="{FF2B5EF4-FFF2-40B4-BE49-F238E27FC236}">
                <a16:creationId xmlns:a16="http://schemas.microsoft.com/office/drawing/2014/main" id="{1DF8DCC5-AB06-474F-A00A-960C96493FDA}"/>
              </a:ext>
            </a:extLst>
          </p:cNvPr>
          <p:cNvSpPr>
            <a:spLocks noGrp="1"/>
          </p:cNvSpPr>
          <p:nvPr>
            <p:ph type="dt" sz="half" idx="10"/>
          </p:nvPr>
        </p:nvSpPr>
        <p:spPr/>
        <p:txBody>
          <a:bodyPr/>
          <a:lstStyle/>
          <a:p>
            <a:fld id="{224F9292-6DA9-403D-AC27-6BFD5EB255AD}" type="datetime1">
              <a:rPr lang="en-US" smtClean="0"/>
              <a:t>8/7/2017</a:t>
            </a:fld>
            <a:endParaRPr lang="en-US" dirty="0"/>
          </a:p>
        </p:txBody>
      </p:sp>
    </p:spTree>
    <p:extLst>
      <p:ext uri="{BB962C8B-B14F-4D97-AF65-F5344CB8AC3E}">
        <p14:creationId xmlns:p14="http://schemas.microsoft.com/office/powerpoint/2010/main" val="372988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3818" y="330370"/>
            <a:ext cx="9603275" cy="830160"/>
          </a:xfrm>
        </p:spPr>
        <p:txBody>
          <a:bodyPr anchor="t">
            <a:normAutofit fontScale="90000"/>
          </a:bodyPr>
          <a:lstStyle/>
          <a:p>
            <a:pPr algn="ctr"/>
            <a:r>
              <a:rPr lang="en-US" sz="3600" b="1" dirty="0">
                <a:solidFill>
                  <a:srgbClr val="002060"/>
                </a:solidFill>
              </a:rPr>
              <a:t>SMALL EMPLOYER</a:t>
            </a:r>
            <a:br>
              <a:rPr lang="en-US" sz="3600" b="1" dirty="0">
                <a:solidFill>
                  <a:srgbClr val="002060"/>
                </a:solidFill>
              </a:rPr>
            </a:br>
            <a:r>
              <a:rPr lang="en-US" sz="3600" b="1" dirty="0">
                <a:solidFill>
                  <a:srgbClr val="002060"/>
                </a:solidFill>
              </a:rPr>
              <a:t>(500 OR  FEWER EMPLOYEES)</a:t>
            </a:r>
          </a:p>
        </p:txBody>
      </p:sp>
      <p:pic>
        <p:nvPicPr>
          <p:cNvPr id="5" name="Content Placeholder 3"/>
          <p:cNvPicPr>
            <a:picLocks noChangeAspect="1"/>
          </p:cNvPicPr>
          <p:nvPr/>
        </p:nvPicPr>
        <p:blipFill>
          <a:blip r:embed="rId2"/>
          <a:stretch>
            <a:fillRect/>
          </a:stretch>
        </p:blipFill>
        <p:spPr>
          <a:xfrm>
            <a:off x="11071098" y="5448301"/>
            <a:ext cx="1052474" cy="1036930"/>
          </a:xfrm>
          <a:prstGeom prst="rect">
            <a:avLst/>
          </a:prstGeom>
        </p:spPr>
      </p:pic>
      <p:graphicFrame>
        <p:nvGraphicFramePr>
          <p:cNvPr id="8" name="Content Placeholder 7"/>
          <p:cNvGraphicFramePr>
            <a:graphicFrameLocks noGrp="1"/>
          </p:cNvGraphicFramePr>
          <p:nvPr>
            <p:ph idx="1"/>
            <p:extLst/>
          </p:nvPr>
        </p:nvGraphicFramePr>
        <p:xfrm>
          <a:off x="819150" y="1472042"/>
          <a:ext cx="10112610" cy="4872512"/>
        </p:xfrm>
        <a:graphic>
          <a:graphicData uri="http://schemas.openxmlformats.org/drawingml/2006/table">
            <a:tbl>
              <a:tblPr firstRow="1" bandRow="1">
                <a:tableStyleId>{5C22544A-7EE6-4342-B048-85BDC9FD1C3A}</a:tableStyleId>
              </a:tblPr>
              <a:tblGrid>
                <a:gridCol w="3370870">
                  <a:extLst>
                    <a:ext uri="{9D8B030D-6E8A-4147-A177-3AD203B41FA5}">
                      <a16:colId xmlns:a16="http://schemas.microsoft.com/office/drawing/2014/main" val="1496604477"/>
                    </a:ext>
                  </a:extLst>
                </a:gridCol>
                <a:gridCol w="3370870">
                  <a:extLst>
                    <a:ext uri="{9D8B030D-6E8A-4147-A177-3AD203B41FA5}">
                      <a16:colId xmlns:a16="http://schemas.microsoft.com/office/drawing/2014/main" val="1623896279"/>
                    </a:ext>
                  </a:extLst>
                </a:gridCol>
                <a:gridCol w="3370870">
                  <a:extLst>
                    <a:ext uri="{9D8B030D-6E8A-4147-A177-3AD203B41FA5}">
                      <a16:colId xmlns:a16="http://schemas.microsoft.com/office/drawing/2014/main" val="2003123867"/>
                    </a:ext>
                  </a:extLst>
                </a:gridCol>
              </a:tblGrid>
              <a:tr h="1173956">
                <a:tc>
                  <a:txBody>
                    <a:bodyPr/>
                    <a:lstStyle/>
                    <a:p>
                      <a:pPr algn="ctr"/>
                      <a:r>
                        <a:rPr lang="en-US" sz="2400" b="1" dirty="0">
                          <a:latin typeface="Calibri" panose="020F0502020204030204" pitchFamily="34" charset="0"/>
                        </a:rPr>
                        <a:t>Year</a:t>
                      </a:r>
                    </a:p>
                  </a:txBody>
                  <a:tcPr anchor="ctr"/>
                </a:tc>
                <a:tc>
                  <a:txBody>
                    <a:bodyPr/>
                    <a:lstStyle/>
                    <a:p>
                      <a:pPr algn="ctr"/>
                      <a:r>
                        <a:rPr lang="en-US" sz="2400" b="1" dirty="0">
                          <a:latin typeface="Calibri" panose="020F0502020204030204" pitchFamily="34" charset="0"/>
                        </a:rPr>
                        <a:t>Minimum</a:t>
                      </a:r>
                      <a:r>
                        <a:rPr lang="en-US" sz="2400" b="1" baseline="0" dirty="0">
                          <a:latin typeface="Calibri" panose="020F0502020204030204" pitchFamily="34" charset="0"/>
                        </a:rPr>
                        <a:t> Wage</a:t>
                      </a:r>
                      <a:endParaRPr lang="en-US" sz="2400" b="1" dirty="0">
                        <a:latin typeface="Calibri" panose="020F0502020204030204" pitchFamily="34" charset="0"/>
                      </a:endParaRPr>
                    </a:p>
                  </a:txBody>
                  <a:tcPr anchor="ctr"/>
                </a:tc>
                <a:tc>
                  <a:txBody>
                    <a:bodyPr/>
                    <a:lstStyle/>
                    <a:p>
                      <a:pPr algn="ctr"/>
                      <a:r>
                        <a:rPr lang="en-US" sz="2400" b="1" dirty="0">
                          <a:latin typeface="Calibri" panose="020F0502020204030204" pitchFamily="34" charset="0"/>
                        </a:rPr>
                        <a:t>Minimum Wage </a:t>
                      </a:r>
                    </a:p>
                    <a:p>
                      <a:pPr algn="ctr"/>
                      <a:r>
                        <a:rPr lang="en-US" sz="2400" b="1" dirty="0">
                          <a:latin typeface="Calibri" panose="020F0502020204030204" pitchFamily="34" charset="0"/>
                        </a:rPr>
                        <a:t>Plus</a:t>
                      </a:r>
                      <a:r>
                        <a:rPr lang="en-US" sz="2400" b="1" baseline="0" dirty="0">
                          <a:latin typeface="Calibri" panose="020F0502020204030204" pitchFamily="34" charset="0"/>
                        </a:rPr>
                        <a:t> payment towards medical benefits</a:t>
                      </a:r>
                      <a:endParaRPr lang="en-US" sz="2400" b="1" dirty="0">
                        <a:latin typeface="Calibri" panose="020F0502020204030204" pitchFamily="34" charset="0"/>
                      </a:endParaRPr>
                    </a:p>
                  </a:txBody>
                  <a:tcPr anchor="ctr"/>
                </a:tc>
                <a:extLst>
                  <a:ext uri="{0D108BD9-81ED-4DB2-BD59-A6C34878D82A}">
                    <a16:rowId xmlns:a16="http://schemas.microsoft.com/office/drawing/2014/main" val="4037963870"/>
                  </a:ext>
                </a:extLst>
              </a:tr>
              <a:tr h="526256">
                <a:tc>
                  <a:txBody>
                    <a:bodyPr/>
                    <a:lstStyle/>
                    <a:p>
                      <a:pPr algn="ctr"/>
                      <a:r>
                        <a:rPr lang="en-US" sz="2400" b="0" dirty="0">
                          <a:solidFill>
                            <a:schemeClr val="tx1"/>
                          </a:solidFill>
                          <a:latin typeface="Calibri" panose="020F0502020204030204" pitchFamily="34" charset="0"/>
                        </a:rPr>
                        <a:t>2015</a:t>
                      </a:r>
                    </a:p>
                  </a:txBody>
                  <a:tcPr anchor="ctr"/>
                </a:tc>
                <a:tc>
                  <a:txBody>
                    <a:bodyPr/>
                    <a:lstStyle/>
                    <a:p>
                      <a:pPr algn="ctr"/>
                      <a:r>
                        <a:rPr lang="en-US" sz="2400" b="0" dirty="0">
                          <a:solidFill>
                            <a:schemeClr val="tx1"/>
                          </a:solidFill>
                          <a:latin typeface="Calibri" panose="020F0502020204030204" pitchFamily="34" charset="0"/>
                        </a:rPr>
                        <a:t>$11.00</a:t>
                      </a:r>
                    </a:p>
                  </a:txBody>
                  <a:tcPr anchor="ctr"/>
                </a:tc>
                <a:tc>
                  <a:txBody>
                    <a:bodyPr/>
                    <a:lstStyle/>
                    <a:p>
                      <a:pPr algn="ctr"/>
                      <a:r>
                        <a:rPr lang="en-US" sz="2400" b="0" dirty="0">
                          <a:solidFill>
                            <a:schemeClr val="tx1"/>
                          </a:solidFill>
                          <a:latin typeface="Calibri" panose="020F0502020204030204" pitchFamily="34" charset="0"/>
                        </a:rPr>
                        <a:t>$10.00</a:t>
                      </a:r>
                    </a:p>
                  </a:txBody>
                  <a:tcPr anchor="ctr"/>
                </a:tc>
                <a:extLst>
                  <a:ext uri="{0D108BD9-81ED-4DB2-BD59-A6C34878D82A}">
                    <a16:rowId xmlns:a16="http://schemas.microsoft.com/office/drawing/2014/main" val="1770692128"/>
                  </a:ext>
                </a:extLst>
              </a:tr>
              <a:tr h="526256">
                <a:tc>
                  <a:txBody>
                    <a:bodyPr/>
                    <a:lstStyle/>
                    <a:p>
                      <a:pPr algn="ctr"/>
                      <a:r>
                        <a:rPr lang="en-US" sz="2400" b="0" dirty="0">
                          <a:solidFill>
                            <a:schemeClr val="tx1"/>
                          </a:solidFill>
                          <a:latin typeface="Calibri" panose="020F0502020204030204" pitchFamily="34" charset="0"/>
                        </a:rPr>
                        <a:t>2016</a:t>
                      </a:r>
                    </a:p>
                  </a:txBody>
                  <a:tcPr anchor="ctr"/>
                </a:tc>
                <a:tc>
                  <a:txBody>
                    <a:bodyPr/>
                    <a:lstStyle/>
                    <a:p>
                      <a:pPr algn="ctr"/>
                      <a:r>
                        <a:rPr lang="en-US" sz="2400" b="0" dirty="0">
                          <a:solidFill>
                            <a:schemeClr val="tx1"/>
                          </a:solidFill>
                          <a:latin typeface="Calibri" panose="020F0502020204030204" pitchFamily="34" charset="0"/>
                        </a:rPr>
                        <a:t>$12.00</a:t>
                      </a:r>
                    </a:p>
                  </a:txBody>
                  <a:tcPr anchor="ctr"/>
                </a:tc>
                <a:tc>
                  <a:txBody>
                    <a:bodyPr/>
                    <a:lstStyle/>
                    <a:p>
                      <a:pPr algn="ctr"/>
                      <a:r>
                        <a:rPr lang="en-US" sz="2400" b="0" dirty="0">
                          <a:solidFill>
                            <a:schemeClr val="tx1"/>
                          </a:solidFill>
                          <a:latin typeface="Calibri" panose="020F0502020204030204" pitchFamily="34" charset="0"/>
                        </a:rPr>
                        <a:t>$10.50</a:t>
                      </a:r>
                    </a:p>
                  </a:txBody>
                  <a:tcPr anchor="ctr"/>
                </a:tc>
                <a:extLst>
                  <a:ext uri="{0D108BD9-81ED-4DB2-BD59-A6C34878D82A}">
                    <a16:rowId xmlns:a16="http://schemas.microsoft.com/office/drawing/2014/main" val="1460308000"/>
                  </a:ext>
                </a:extLst>
              </a:tr>
              <a:tr h="526256">
                <a:tc>
                  <a:txBody>
                    <a:bodyPr/>
                    <a:lstStyle/>
                    <a:p>
                      <a:pPr algn="ctr"/>
                      <a:r>
                        <a:rPr lang="en-US" sz="2400" b="0" dirty="0">
                          <a:solidFill>
                            <a:schemeClr val="tx1"/>
                          </a:solidFill>
                          <a:latin typeface="Calibri" panose="020F0502020204030204" pitchFamily="34" charset="0"/>
                        </a:rPr>
                        <a:t>2017</a:t>
                      </a:r>
                    </a:p>
                  </a:txBody>
                  <a:tcPr anchor="ctr"/>
                </a:tc>
                <a:tc>
                  <a:txBody>
                    <a:bodyPr/>
                    <a:lstStyle/>
                    <a:p>
                      <a:pPr algn="ctr"/>
                      <a:r>
                        <a:rPr lang="en-US" sz="2400" b="0" dirty="0">
                          <a:solidFill>
                            <a:schemeClr val="tx1"/>
                          </a:solidFill>
                          <a:latin typeface="Calibri" panose="020F0502020204030204" pitchFamily="34" charset="0"/>
                        </a:rPr>
                        <a:t>$13.00</a:t>
                      </a:r>
                    </a:p>
                  </a:txBody>
                  <a:tcPr anchor="ctr"/>
                </a:tc>
                <a:tc>
                  <a:txBody>
                    <a:bodyPr/>
                    <a:lstStyle/>
                    <a:p>
                      <a:pPr algn="ctr"/>
                      <a:r>
                        <a:rPr lang="en-US" sz="2400" b="0" dirty="0">
                          <a:solidFill>
                            <a:schemeClr val="tx1"/>
                          </a:solidFill>
                          <a:latin typeface="Calibri" panose="020F0502020204030204" pitchFamily="34" charset="0"/>
                        </a:rPr>
                        <a:t>$11.00</a:t>
                      </a:r>
                    </a:p>
                  </a:txBody>
                  <a:tcPr anchor="ctr"/>
                </a:tc>
                <a:extLst>
                  <a:ext uri="{0D108BD9-81ED-4DB2-BD59-A6C34878D82A}">
                    <a16:rowId xmlns:a16="http://schemas.microsoft.com/office/drawing/2014/main" val="52859034"/>
                  </a:ext>
                </a:extLst>
              </a:tr>
              <a:tr h="526256">
                <a:tc>
                  <a:txBody>
                    <a:bodyPr/>
                    <a:lstStyle/>
                    <a:p>
                      <a:pPr algn="ctr"/>
                      <a:r>
                        <a:rPr lang="en-US" sz="2400" b="0" dirty="0">
                          <a:solidFill>
                            <a:schemeClr val="tx1"/>
                          </a:solidFill>
                          <a:latin typeface="Calibri" panose="020F0502020204030204" pitchFamily="34" charset="0"/>
                        </a:rPr>
                        <a:t>2018</a:t>
                      </a:r>
                    </a:p>
                  </a:txBody>
                  <a:tcPr anchor="ctr"/>
                </a:tc>
                <a:tc>
                  <a:txBody>
                    <a:bodyPr/>
                    <a:lstStyle/>
                    <a:p>
                      <a:pPr algn="ctr"/>
                      <a:r>
                        <a:rPr lang="en-US" sz="2400" b="0" dirty="0">
                          <a:solidFill>
                            <a:schemeClr val="tx1"/>
                          </a:solidFill>
                          <a:latin typeface="Calibri" panose="020F0502020204030204" pitchFamily="34" charset="0"/>
                        </a:rPr>
                        <a:t>$14.00</a:t>
                      </a:r>
                    </a:p>
                  </a:txBody>
                  <a:tcPr anchor="ctr"/>
                </a:tc>
                <a:tc>
                  <a:txBody>
                    <a:bodyPr/>
                    <a:lstStyle/>
                    <a:p>
                      <a:pPr algn="ctr"/>
                      <a:r>
                        <a:rPr lang="en-US" sz="2400" b="0" dirty="0">
                          <a:solidFill>
                            <a:schemeClr val="tx1"/>
                          </a:solidFill>
                          <a:latin typeface="Calibri" panose="020F0502020204030204" pitchFamily="34" charset="0"/>
                        </a:rPr>
                        <a:t>$11.50</a:t>
                      </a:r>
                    </a:p>
                  </a:txBody>
                  <a:tcPr anchor="ctr"/>
                </a:tc>
                <a:extLst>
                  <a:ext uri="{0D108BD9-81ED-4DB2-BD59-A6C34878D82A}">
                    <a16:rowId xmlns:a16="http://schemas.microsoft.com/office/drawing/2014/main" val="3238817177"/>
                  </a:ext>
                </a:extLst>
              </a:tr>
              <a:tr h="526256">
                <a:tc>
                  <a:txBody>
                    <a:bodyPr/>
                    <a:lstStyle/>
                    <a:p>
                      <a:pPr algn="ctr"/>
                      <a:r>
                        <a:rPr lang="en-US" sz="2400" b="1" dirty="0">
                          <a:solidFill>
                            <a:srgbClr val="002060"/>
                          </a:solidFill>
                          <a:latin typeface="Calibri" panose="020F0502020204030204" pitchFamily="34" charset="0"/>
                        </a:rPr>
                        <a:t>2019</a:t>
                      </a:r>
                    </a:p>
                  </a:txBody>
                  <a:tcPr anchor="ctr">
                    <a:solidFill>
                      <a:schemeClr val="accent5">
                        <a:lumMod val="60000"/>
                        <a:lumOff val="40000"/>
                      </a:schemeClr>
                    </a:solidFill>
                  </a:tcPr>
                </a:tc>
                <a:tc>
                  <a:txBody>
                    <a:bodyPr/>
                    <a:lstStyle/>
                    <a:p>
                      <a:pPr algn="ctr"/>
                      <a:r>
                        <a:rPr lang="en-US" sz="2400" b="1" dirty="0">
                          <a:solidFill>
                            <a:srgbClr val="002060"/>
                          </a:solidFill>
                          <a:latin typeface="Calibri" panose="020F0502020204030204" pitchFamily="34" charset="0"/>
                        </a:rPr>
                        <a:t>$15.00</a:t>
                      </a:r>
                    </a:p>
                  </a:txBody>
                  <a:tcPr anchor="ctr">
                    <a:solidFill>
                      <a:schemeClr val="accent5">
                        <a:lumMod val="60000"/>
                        <a:lumOff val="40000"/>
                      </a:schemeClr>
                    </a:solidFill>
                  </a:tcPr>
                </a:tc>
                <a:tc>
                  <a:txBody>
                    <a:bodyPr/>
                    <a:lstStyle/>
                    <a:p>
                      <a:pPr algn="ctr"/>
                      <a:r>
                        <a:rPr lang="en-US" sz="2400" b="0" dirty="0">
                          <a:solidFill>
                            <a:schemeClr val="tx1"/>
                          </a:solidFill>
                          <a:latin typeface="Calibri" panose="020F0502020204030204" pitchFamily="34" charset="0"/>
                        </a:rPr>
                        <a:t>$12.00</a:t>
                      </a:r>
                    </a:p>
                  </a:txBody>
                  <a:tcPr anchor="ctr"/>
                </a:tc>
                <a:extLst>
                  <a:ext uri="{0D108BD9-81ED-4DB2-BD59-A6C34878D82A}">
                    <a16:rowId xmlns:a16="http://schemas.microsoft.com/office/drawing/2014/main" val="1783238354"/>
                  </a:ext>
                </a:extLst>
              </a:tr>
              <a:tr h="526256">
                <a:tc>
                  <a:txBody>
                    <a:bodyPr/>
                    <a:lstStyle/>
                    <a:p>
                      <a:pPr algn="ctr"/>
                      <a:r>
                        <a:rPr lang="en-US" sz="2400" b="0" dirty="0">
                          <a:solidFill>
                            <a:schemeClr val="tx1"/>
                          </a:solidFill>
                          <a:latin typeface="Calibri" panose="020F0502020204030204" pitchFamily="34" charset="0"/>
                        </a:rPr>
                        <a:t>2020</a:t>
                      </a:r>
                    </a:p>
                  </a:txBody>
                  <a:tcPr anchor="ctr"/>
                </a:tc>
                <a:tc>
                  <a:txBody>
                    <a:bodyPr/>
                    <a:lstStyle/>
                    <a:p>
                      <a:pPr algn="ctr"/>
                      <a:r>
                        <a:rPr lang="en-US" sz="2400" b="0" dirty="0">
                          <a:solidFill>
                            <a:schemeClr val="tx1"/>
                          </a:solidFill>
                          <a:latin typeface="Calibri" panose="020F0502020204030204" pitchFamily="34" charset="0"/>
                        </a:rPr>
                        <a:t>TBD</a:t>
                      </a:r>
                    </a:p>
                  </a:txBody>
                  <a:tcPr anchor="ctr"/>
                </a:tc>
                <a:tc>
                  <a:txBody>
                    <a:bodyPr/>
                    <a:lstStyle/>
                    <a:p>
                      <a:pPr algn="ctr"/>
                      <a:r>
                        <a:rPr lang="en-US" sz="2400" b="0" dirty="0">
                          <a:solidFill>
                            <a:schemeClr val="tx1"/>
                          </a:solidFill>
                          <a:latin typeface="Calibri" panose="020F0502020204030204" pitchFamily="34" charset="0"/>
                        </a:rPr>
                        <a:t>$13.50</a:t>
                      </a:r>
                    </a:p>
                  </a:txBody>
                  <a:tcPr anchor="ctr"/>
                </a:tc>
                <a:extLst>
                  <a:ext uri="{0D108BD9-81ED-4DB2-BD59-A6C34878D82A}">
                    <a16:rowId xmlns:a16="http://schemas.microsoft.com/office/drawing/2014/main" val="827193247"/>
                  </a:ext>
                </a:extLst>
              </a:tr>
              <a:tr h="526256">
                <a:tc>
                  <a:txBody>
                    <a:bodyPr/>
                    <a:lstStyle/>
                    <a:p>
                      <a:pPr algn="ctr"/>
                      <a:r>
                        <a:rPr lang="en-US" sz="2400" b="0" dirty="0">
                          <a:solidFill>
                            <a:schemeClr val="tx1"/>
                          </a:solidFill>
                          <a:latin typeface="Calibri" panose="020F0502020204030204" pitchFamily="34" charset="0"/>
                        </a:rPr>
                        <a:t>2021</a:t>
                      </a:r>
                    </a:p>
                  </a:txBody>
                  <a:tcPr anchor="ctr"/>
                </a:tc>
                <a:tc>
                  <a:txBody>
                    <a:bodyPr/>
                    <a:lstStyle/>
                    <a:p>
                      <a:pPr algn="ctr"/>
                      <a:r>
                        <a:rPr lang="en-US" sz="2400" b="0" dirty="0">
                          <a:solidFill>
                            <a:schemeClr val="tx1"/>
                          </a:solidFill>
                          <a:latin typeface="Calibri" panose="020F0502020204030204" pitchFamily="34" charset="0"/>
                        </a:rPr>
                        <a:t>TBD</a:t>
                      </a:r>
                    </a:p>
                  </a:txBody>
                  <a:tcPr anchor="ctr"/>
                </a:tc>
                <a:tc>
                  <a:txBody>
                    <a:bodyPr/>
                    <a:lstStyle/>
                    <a:p>
                      <a:pPr algn="ctr"/>
                      <a:r>
                        <a:rPr lang="en-US" sz="2400" b="1" dirty="0">
                          <a:solidFill>
                            <a:srgbClr val="002060"/>
                          </a:solidFill>
                          <a:latin typeface="Calibri" panose="020F0502020204030204" pitchFamily="34" charset="0"/>
                        </a:rPr>
                        <a:t>$15.00</a:t>
                      </a:r>
                    </a:p>
                  </a:txBody>
                  <a:tcPr anchor="ctr">
                    <a:solidFill>
                      <a:schemeClr val="accent5">
                        <a:lumMod val="60000"/>
                        <a:lumOff val="40000"/>
                      </a:schemeClr>
                    </a:solidFill>
                  </a:tcPr>
                </a:tc>
                <a:extLst>
                  <a:ext uri="{0D108BD9-81ED-4DB2-BD59-A6C34878D82A}">
                    <a16:rowId xmlns:a16="http://schemas.microsoft.com/office/drawing/2014/main" val="3477338042"/>
                  </a:ext>
                </a:extLst>
              </a:tr>
            </a:tbl>
          </a:graphicData>
        </a:graphic>
      </p:graphicFrame>
      <p:sp>
        <p:nvSpPr>
          <p:cNvPr id="11" name="Date Placeholder 10">
            <a:extLst>
              <a:ext uri="{FF2B5EF4-FFF2-40B4-BE49-F238E27FC236}">
                <a16:creationId xmlns:a16="http://schemas.microsoft.com/office/drawing/2014/main" id="{D026F353-A6A0-4359-9448-A296DCDD7D7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FBA38A-7A41-408D-A675-5B8EF7CFDFA1}"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056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IS THERE PAYMENT FOR ALL HOURS WORKED?</a:t>
            </a:r>
          </a:p>
        </p:txBody>
      </p:sp>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WAGE THEFT</a:t>
            </a:r>
          </a:p>
        </p:txBody>
      </p:sp>
      <p:sp>
        <p:nvSpPr>
          <p:cNvPr id="16" name="Date Placeholder 15">
            <a:extLst>
              <a:ext uri="{FF2B5EF4-FFF2-40B4-BE49-F238E27FC236}">
                <a16:creationId xmlns:a16="http://schemas.microsoft.com/office/drawing/2014/main" id="{AC267128-079D-4C60-88CE-DB70D50010C5}"/>
              </a:ext>
            </a:extLst>
          </p:cNvPr>
          <p:cNvSpPr>
            <a:spLocks noGrp="1"/>
          </p:cNvSpPr>
          <p:nvPr>
            <p:ph type="dt" sz="half" idx="10"/>
          </p:nvPr>
        </p:nvSpPr>
        <p:spPr/>
        <p:txBody>
          <a:bodyPr/>
          <a:lstStyle/>
          <a:p>
            <a:fld id="{51FFB050-32BB-48E9-A344-0DB2F045718A}" type="datetime1">
              <a:rPr lang="en-US" smtClean="0"/>
              <a:t>8/7/2017</a:t>
            </a:fld>
            <a:endParaRPr lang="en-US" dirty="0"/>
          </a:p>
        </p:txBody>
      </p:sp>
    </p:spTree>
    <p:extLst>
      <p:ext uri="{BB962C8B-B14F-4D97-AF65-F5344CB8AC3E}">
        <p14:creationId xmlns:p14="http://schemas.microsoft.com/office/powerpoint/2010/main" val="4286977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2113" y="741734"/>
            <a:ext cx="10593174" cy="2219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802113" y="3461915"/>
            <a:ext cx="10744622" cy="2250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a:extLst>
              <a:ext uri="{FF2B5EF4-FFF2-40B4-BE49-F238E27FC236}">
                <a16:creationId xmlns:a16="http://schemas.microsoft.com/office/drawing/2014/main" id="{C620814C-DAEC-4D74-9FC1-F584C52CE564}"/>
              </a:ext>
            </a:extLst>
          </p:cNvPr>
          <p:cNvSpPr>
            <a:spLocks noGrp="1"/>
          </p:cNvSpPr>
          <p:nvPr>
            <p:ph type="dt" sz="half" idx="10"/>
          </p:nvPr>
        </p:nvSpPr>
        <p:spPr/>
        <p:txBody>
          <a:bodyPr/>
          <a:lstStyle/>
          <a:p>
            <a:fld id="{2601D446-30C4-4799-B15F-C16D0A4F3287}" type="datetime1">
              <a:rPr lang="en-US" smtClean="0"/>
              <a:t>8/7/2017</a:t>
            </a:fld>
            <a:endParaRPr lang="en-US" dirty="0"/>
          </a:p>
        </p:txBody>
      </p:sp>
    </p:spTree>
    <p:extLst>
      <p:ext uri="{BB962C8B-B14F-4D97-AF65-F5344CB8AC3E}">
        <p14:creationId xmlns:p14="http://schemas.microsoft.com/office/powerpoint/2010/main" val="269977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02369"/>
            <a:ext cx="9603275" cy="649706"/>
          </a:xfrm>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600" b="1" dirty="0">
                <a:solidFill>
                  <a:schemeClr val="bg1"/>
                </a:solidFill>
              </a:rPr>
              <a:t>WAGE THEFT ORDINANCE -BASICS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6" name="Shape 143"/>
          <p:cNvSpPr>
            <a:spLocks noGrp="1"/>
          </p:cNvSpPr>
          <p:nvPr>
            <p:ph idx="1"/>
          </p:nvPr>
        </p:nvSpPr>
        <p:spPr>
          <a:xfrm>
            <a:off x="1010653" y="1695450"/>
            <a:ext cx="9722435" cy="4019550"/>
          </a:xfrm>
          <a:prstGeom prst="rect">
            <a:avLst/>
          </a:prstGeom>
        </p:spPr>
        <p:txBody>
          <a:bodyPr>
            <a:noAutofit/>
          </a:bodyPr>
          <a:lstStyle/>
          <a:p>
            <a:pPr marL="782727" lvl="0" indent="-742950" defTabSz="795527">
              <a:lnSpc>
                <a:spcPct val="120000"/>
              </a:lnSpc>
              <a:spcBef>
                <a:spcPts val="0"/>
              </a:spcBef>
              <a:spcAft>
                <a:spcPts val="1800"/>
              </a:spcAft>
              <a:buFont typeface="+mj-lt"/>
              <a:buAutoNum type="arabicPeriod"/>
              <a:defRPr sz="1800" b="0" spc="0"/>
            </a:pPr>
            <a:r>
              <a:rPr lang="en-US" sz="2400" b="1" spc="99" dirty="0">
                <a:solidFill>
                  <a:srgbClr val="002060"/>
                </a:solidFill>
                <a:latin typeface="Calibri" panose="020F0502020204030204" pitchFamily="34" charset="0"/>
              </a:rPr>
              <a:t>“Notice of employment information” </a:t>
            </a:r>
            <a:r>
              <a:rPr lang="en-US" sz="2400" spc="99" dirty="0">
                <a:solidFill>
                  <a:schemeClr val="tx1"/>
                </a:solidFill>
                <a:latin typeface="Calibri" panose="020F0502020204030204" pitchFamily="34" charset="0"/>
              </a:rPr>
              <a:t>required </a:t>
            </a:r>
            <a:r>
              <a:rPr lang="en-US" sz="2400" spc="99" dirty="0">
                <a:latin typeface="Calibri" panose="020F0502020204030204" pitchFamily="34" charset="0"/>
              </a:rPr>
              <a:t>for</a:t>
            </a:r>
          </a:p>
          <a:p>
            <a:pPr marL="1377088" lvl="2" indent="-742950" defTabSz="795527">
              <a:lnSpc>
                <a:spcPct val="120000"/>
              </a:lnSpc>
              <a:spcBef>
                <a:spcPts val="0"/>
              </a:spcBef>
              <a:spcAft>
                <a:spcPts val="1800"/>
              </a:spcAft>
              <a:buFont typeface="Arial" panose="020B0604020202020204" pitchFamily="34" charset="0"/>
              <a:buChar char="•"/>
              <a:defRPr sz="1800" b="0" spc="0"/>
            </a:pPr>
            <a:r>
              <a:rPr lang="en-US" sz="2400" spc="99" dirty="0">
                <a:latin typeface="Calibri" panose="020F0502020204030204" pitchFamily="34" charset="0"/>
              </a:rPr>
              <a:t>All employees (i.e. new &amp; existing employees)</a:t>
            </a:r>
          </a:p>
          <a:p>
            <a:pPr marL="1377088" lvl="2" indent="-742950" defTabSz="795527">
              <a:lnSpc>
                <a:spcPct val="120000"/>
              </a:lnSpc>
              <a:spcBef>
                <a:spcPts val="0"/>
              </a:spcBef>
              <a:spcAft>
                <a:spcPts val="1800"/>
              </a:spcAft>
              <a:buFont typeface="Arial" panose="020B0604020202020204" pitchFamily="34" charset="0"/>
              <a:buChar char="•"/>
              <a:defRPr sz="1800" b="0" spc="0"/>
            </a:pPr>
            <a:r>
              <a:rPr lang="en-US" sz="2400" spc="99" dirty="0">
                <a:latin typeface="Calibri" panose="020F0502020204030204" pitchFamily="34" charset="0"/>
              </a:rPr>
              <a:t>Change of employment </a:t>
            </a:r>
          </a:p>
          <a:p>
            <a:pPr marL="782727" lvl="0" indent="-742950" defTabSz="795527">
              <a:lnSpc>
                <a:spcPct val="120000"/>
              </a:lnSpc>
              <a:spcBef>
                <a:spcPts val="0"/>
              </a:spcBef>
              <a:spcAft>
                <a:spcPts val="1800"/>
              </a:spcAft>
              <a:buFont typeface="+mj-lt"/>
              <a:buAutoNum type="arabicPeriod"/>
              <a:defRPr sz="1800" b="0" spc="0"/>
            </a:pPr>
            <a:r>
              <a:rPr lang="en-US" sz="2400" b="1" spc="99" dirty="0">
                <a:solidFill>
                  <a:srgbClr val="002060"/>
                </a:solidFill>
                <a:latin typeface="Calibri" panose="020F0502020204030204" pitchFamily="34" charset="0"/>
              </a:rPr>
              <a:t>Compensation</a:t>
            </a:r>
            <a:r>
              <a:rPr lang="en-US" sz="2400" spc="99" dirty="0">
                <a:latin typeface="Calibri" panose="020F0502020204030204" pitchFamily="34" charset="0"/>
              </a:rPr>
              <a:t> due to employees on regular pay day</a:t>
            </a:r>
          </a:p>
          <a:p>
            <a:pPr marL="782727" lvl="0" indent="-742950" defTabSz="795527">
              <a:lnSpc>
                <a:spcPct val="120000"/>
              </a:lnSpc>
              <a:spcBef>
                <a:spcPts val="0"/>
              </a:spcBef>
              <a:spcAft>
                <a:spcPts val="1800"/>
              </a:spcAft>
              <a:buFont typeface="+mj-lt"/>
              <a:buAutoNum type="arabicPeriod"/>
              <a:defRPr sz="1800" b="0" spc="0"/>
            </a:pPr>
            <a:r>
              <a:rPr lang="en-US" sz="2400" b="1" spc="99" dirty="0">
                <a:solidFill>
                  <a:srgbClr val="002060"/>
                </a:solidFill>
                <a:latin typeface="Calibri" panose="020F0502020204030204" pitchFamily="34" charset="0"/>
              </a:rPr>
              <a:t>Itemized paycheck information </a:t>
            </a:r>
            <a:r>
              <a:rPr lang="en-US" sz="2400" spc="99" dirty="0">
                <a:latin typeface="Calibri" panose="020F0502020204030204" pitchFamily="34" charset="0"/>
              </a:rPr>
              <a:t>every pay day</a:t>
            </a:r>
          </a:p>
        </p:txBody>
      </p:sp>
      <p:sp>
        <p:nvSpPr>
          <p:cNvPr id="4" name="Date Placeholder 3">
            <a:extLst>
              <a:ext uri="{FF2B5EF4-FFF2-40B4-BE49-F238E27FC236}">
                <a16:creationId xmlns:a16="http://schemas.microsoft.com/office/drawing/2014/main" id="{2523BE99-538D-46E9-9784-7B796AE77861}"/>
              </a:ext>
            </a:extLst>
          </p:cNvPr>
          <p:cNvSpPr>
            <a:spLocks noGrp="1"/>
          </p:cNvSpPr>
          <p:nvPr>
            <p:ph type="dt" sz="half" idx="10"/>
          </p:nvPr>
        </p:nvSpPr>
        <p:spPr/>
        <p:txBody>
          <a:bodyPr/>
          <a:lstStyle/>
          <a:p>
            <a:fld id="{DE22F656-FC4C-48B5-A080-4423A65C0FE4}" type="datetime1">
              <a:rPr lang="en-US" smtClean="0"/>
              <a:t>8/7/2017</a:t>
            </a:fld>
            <a:endParaRPr lang="en-US" dirty="0"/>
          </a:p>
        </p:txBody>
      </p:sp>
    </p:spTree>
    <p:extLst>
      <p:ext uri="{BB962C8B-B14F-4D97-AF65-F5344CB8AC3E}">
        <p14:creationId xmlns:p14="http://schemas.microsoft.com/office/powerpoint/2010/main" val="141959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000" b="1" dirty="0">
                <a:latin typeface="Calibri" panose="020F0502020204030204" pitchFamily="34" charset="0"/>
              </a:rPr>
              <a:t>OLS MISSION</a:t>
            </a:r>
          </a:p>
        </p:txBody>
      </p:sp>
      <p:sp>
        <p:nvSpPr>
          <p:cNvPr id="3" name="Content Placeholder 2"/>
          <p:cNvSpPr>
            <a:spLocks noGrp="1"/>
          </p:cNvSpPr>
          <p:nvPr>
            <p:ph idx="1"/>
          </p:nvPr>
        </p:nvSpPr>
        <p:spPr>
          <a:xfrm>
            <a:off x="1130270" y="2002559"/>
            <a:ext cx="9603275" cy="3463786"/>
          </a:xfrm>
        </p:spPr>
        <p:txBody>
          <a:bodyPr anchor="ctr"/>
          <a:lstStyle/>
          <a:p>
            <a:pPr marL="0" indent="0">
              <a:buNone/>
            </a:pPr>
            <a:r>
              <a:rPr lang="en-US" sz="3200" dirty="0">
                <a:latin typeface="Calibri" panose="020F0502020204030204" pitchFamily="34" charset="0"/>
              </a:rPr>
              <a:t>Our mission is to advance labor standards through thoughtful </a:t>
            </a:r>
            <a:r>
              <a:rPr lang="en-US" sz="3200" dirty="0">
                <a:solidFill>
                  <a:srgbClr val="C00000"/>
                </a:solidFill>
                <a:latin typeface="Calibri" panose="020F0502020204030204" pitchFamily="34" charset="0"/>
              </a:rPr>
              <a:t>community and business engagement</a:t>
            </a:r>
            <a:r>
              <a:rPr lang="en-US" sz="3200" dirty="0">
                <a:latin typeface="Calibri" panose="020F0502020204030204" pitchFamily="34" charset="0"/>
              </a:rPr>
              <a:t>, </a:t>
            </a:r>
            <a:r>
              <a:rPr lang="en-US" sz="3200" dirty="0">
                <a:solidFill>
                  <a:srgbClr val="C00000"/>
                </a:solidFill>
                <a:latin typeface="Calibri" panose="020F0502020204030204" pitchFamily="34" charset="0"/>
              </a:rPr>
              <a:t>strategic enforcement </a:t>
            </a:r>
            <a:r>
              <a:rPr lang="en-US" sz="3200" dirty="0">
                <a:latin typeface="Calibri" panose="020F0502020204030204" pitchFamily="34" charset="0"/>
              </a:rPr>
              <a:t>and </a:t>
            </a:r>
            <a:r>
              <a:rPr lang="en-US" sz="3200" dirty="0">
                <a:solidFill>
                  <a:srgbClr val="C00000"/>
                </a:solidFill>
                <a:latin typeface="Calibri" panose="020F0502020204030204" pitchFamily="34" charset="0"/>
              </a:rPr>
              <a:t>innovative policy development</a:t>
            </a:r>
            <a:r>
              <a:rPr lang="en-US" sz="3200" dirty="0">
                <a:latin typeface="Calibri" panose="020F0502020204030204" pitchFamily="34" charset="0"/>
              </a:rPr>
              <a:t>, with a commitment to race and social justice.</a:t>
            </a:r>
          </a:p>
          <a:p>
            <a:pPr marL="0" indent="0">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6" name="Date Placeholder 5">
            <a:extLst>
              <a:ext uri="{FF2B5EF4-FFF2-40B4-BE49-F238E27FC236}">
                <a16:creationId xmlns:a16="http://schemas.microsoft.com/office/drawing/2014/main" id="{891A56BC-9C99-4AAA-8E22-9AE1BCA2100B}"/>
              </a:ext>
            </a:extLst>
          </p:cNvPr>
          <p:cNvSpPr>
            <a:spLocks noGrp="1"/>
          </p:cNvSpPr>
          <p:nvPr>
            <p:ph type="dt" sz="half" idx="10"/>
          </p:nvPr>
        </p:nvSpPr>
        <p:spPr/>
        <p:txBody>
          <a:bodyPr/>
          <a:lstStyle/>
          <a:p>
            <a:fld id="{DC5FF267-8A9D-4E6C-BE00-3D6EC6036C74}" type="datetime1">
              <a:rPr lang="en-US" smtClean="0"/>
              <a:t>8/7/2017</a:t>
            </a:fld>
            <a:endParaRPr lang="en-US" dirty="0"/>
          </a:p>
        </p:txBody>
      </p:sp>
    </p:spTree>
    <p:extLst>
      <p:ext uri="{BB962C8B-B14F-4D97-AF65-F5344CB8AC3E}">
        <p14:creationId xmlns:p14="http://schemas.microsoft.com/office/powerpoint/2010/main" val="20942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a:solidFill>
                  <a:srgbClr val="002060"/>
                </a:solidFill>
              </a:rPr>
              <a:t>NOTICE OF EMPLOYMENT INFORMATION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695450"/>
            <a:ext cx="9603275" cy="3770895"/>
          </a:xfrm>
        </p:spPr>
        <p:txBody>
          <a:bodyPr>
            <a:normAutofit lnSpcReduction="10000"/>
          </a:bodyPr>
          <a:lstStyle/>
          <a:p>
            <a:pPr marL="457200" indent="-457200">
              <a:buFont typeface="+mj-lt"/>
              <a:buAutoNum type="arabicPeriod"/>
            </a:pPr>
            <a:r>
              <a:rPr lang="en-US" b="1" dirty="0"/>
              <a:t>Employer Name</a:t>
            </a:r>
          </a:p>
          <a:p>
            <a:pPr marL="457200" indent="-457200">
              <a:buFont typeface="+mj-lt"/>
              <a:buAutoNum type="arabicPeriod"/>
            </a:pPr>
            <a:r>
              <a:rPr lang="en-US" b="1" dirty="0"/>
              <a:t>Employer address</a:t>
            </a:r>
          </a:p>
          <a:p>
            <a:pPr marL="457200" indent="-457200">
              <a:buFont typeface="+mj-lt"/>
              <a:buAutoNum type="arabicPeriod"/>
            </a:pPr>
            <a:r>
              <a:rPr lang="en-US" b="1" dirty="0"/>
              <a:t>Employer Telephone number</a:t>
            </a:r>
          </a:p>
          <a:p>
            <a:pPr marL="457200" indent="-457200">
              <a:buFont typeface="+mj-lt"/>
              <a:buAutoNum type="arabicPeriod"/>
            </a:pPr>
            <a:r>
              <a:rPr lang="en-US" b="1" dirty="0"/>
              <a:t>Employee’s rate or rates of pay </a:t>
            </a:r>
          </a:p>
          <a:p>
            <a:pPr marL="457200" indent="-457200">
              <a:buFont typeface="+mj-lt"/>
              <a:buAutoNum type="arabicPeriod"/>
            </a:pPr>
            <a:r>
              <a:rPr lang="en-US" b="1" dirty="0"/>
              <a:t>Tip policy</a:t>
            </a:r>
          </a:p>
          <a:p>
            <a:pPr marL="457200" indent="-457200">
              <a:buFont typeface="+mj-lt"/>
              <a:buAutoNum type="arabicPeriod"/>
            </a:pPr>
            <a:r>
              <a:rPr lang="en-US" b="1" dirty="0"/>
              <a:t>Pay basis = Hour, shift, day, week, commission</a:t>
            </a:r>
          </a:p>
          <a:p>
            <a:pPr marL="457200" indent="-457200">
              <a:buFont typeface="+mj-lt"/>
              <a:buAutoNum type="arabicPeriod"/>
            </a:pPr>
            <a:r>
              <a:rPr lang="en-US" b="1" dirty="0"/>
              <a:t>Established pay day</a:t>
            </a:r>
          </a:p>
          <a:p>
            <a:pPr marL="457200" indent="-457200">
              <a:buFont typeface="+mj-lt"/>
              <a:buAutoNum type="arabicPeriod"/>
            </a:pPr>
            <a:r>
              <a:rPr lang="en-US" i="1" dirty="0"/>
              <a:t>Good faith estimate of work schedule (SS ordinance)</a:t>
            </a:r>
          </a:p>
        </p:txBody>
      </p:sp>
      <p:sp>
        <p:nvSpPr>
          <p:cNvPr id="6" name="Date Placeholder 5">
            <a:extLst>
              <a:ext uri="{FF2B5EF4-FFF2-40B4-BE49-F238E27FC236}">
                <a16:creationId xmlns:a16="http://schemas.microsoft.com/office/drawing/2014/main" id="{87EAE510-3C1E-4E23-83B7-93710B76D369}"/>
              </a:ext>
            </a:extLst>
          </p:cNvPr>
          <p:cNvSpPr>
            <a:spLocks noGrp="1"/>
          </p:cNvSpPr>
          <p:nvPr>
            <p:ph type="dt" sz="half" idx="10"/>
          </p:nvPr>
        </p:nvSpPr>
        <p:spPr/>
        <p:txBody>
          <a:bodyPr/>
          <a:lstStyle/>
          <a:p>
            <a:fld id="{D7B4B6FE-4E8F-46B3-AFB7-CB007A33C7CB}" type="datetime1">
              <a:rPr lang="en-US" smtClean="0"/>
              <a:t>8/7/2017</a:t>
            </a:fld>
            <a:endParaRPr lang="en-US" dirty="0"/>
          </a:p>
        </p:txBody>
      </p:sp>
    </p:spTree>
    <p:extLst>
      <p:ext uri="{BB962C8B-B14F-4D97-AF65-F5344CB8AC3E}">
        <p14:creationId xmlns:p14="http://schemas.microsoft.com/office/powerpoint/2010/main" val="37362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PAY COMPENSATION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768902"/>
          </a:xfrm>
        </p:spPr>
        <p:txBody>
          <a:bodyPr>
            <a:noAutofit/>
          </a:bodyPr>
          <a:lstStyle/>
          <a:p>
            <a:pPr marL="457200" indent="-457200">
              <a:lnSpc>
                <a:spcPct val="100000"/>
              </a:lnSpc>
              <a:spcBef>
                <a:spcPts val="600"/>
              </a:spcBef>
              <a:buFont typeface="+mj-lt"/>
              <a:buAutoNum type="arabicPeriod"/>
            </a:pPr>
            <a:r>
              <a:rPr lang="en-US" sz="1800" b="1" dirty="0"/>
              <a:t>Minimum wage &amp; promised wage</a:t>
            </a:r>
          </a:p>
          <a:p>
            <a:pPr marL="457200" indent="-457200">
              <a:lnSpc>
                <a:spcPct val="100000"/>
              </a:lnSpc>
              <a:spcBef>
                <a:spcPts val="600"/>
              </a:spcBef>
              <a:buFont typeface="+mj-lt"/>
              <a:buAutoNum type="arabicPeriod"/>
            </a:pPr>
            <a:r>
              <a:rPr lang="en-US" sz="1800" b="1" dirty="0"/>
              <a:t>Tips</a:t>
            </a:r>
          </a:p>
          <a:p>
            <a:pPr marL="457200" indent="-457200">
              <a:lnSpc>
                <a:spcPct val="100000"/>
              </a:lnSpc>
              <a:spcBef>
                <a:spcPts val="600"/>
              </a:spcBef>
              <a:buFont typeface="+mj-lt"/>
              <a:buAutoNum type="arabicPeriod"/>
            </a:pPr>
            <a:r>
              <a:rPr lang="en-US" sz="1800" b="1" dirty="0"/>
              <a:t>Service charges - </a:t>
            </a:r>
            <a:r>
              <a:rPr lang="en-US" sz="1800" dirty="0">
                <a:latin typeface="Calibri" panose="020F0502020204030204" pitchFamily="34" charset="0"/>
              </a:rPr>
              <a:t>Unless itemized as not payable to the employee(s) serving the customer</a:t>
            </a:r>
            <a:endParaRPr lang="en-US" sz="1800" b="1" dirty="0"/>
          </a:p>
          <a:p>
            <a:pPr marL="457200" indent="-457200">
              <a:lnSpc>
                <a:spcPct val="100000"/>
              </a:lnSpc>
              <a:spcBef>
                <a:spcPts val="600"/>
              </a:spcBef>
              <a:buFont typeface="+mj-lt"/>
              <a:buAutoNum type="arabicPeriod"/>
            </a:pPr>
            <a:r>
              <a:rPr lang="en-US" sz="1800" b="1" dirty="0"/>
              <a:t>Overtime</a:t>
            </a:r>
          </a:p>
          <a:p>
            <a:pPr marL="457200" indent="-457200">
              <a:lnSpc>
                <a:spcPct val="100000"/>
              </a:lnSpc>
              <a:spcBef>
                <a:spcPts val="600"/>
              </a:spcBef>
              <a:buFont typeface="+mj-lt"/>
              <a:buAutoNum type="arabicPeriod"/>
            </a:pPr>
            <a:r>
              <a:rPr lang="en-US" sz="1800" b="1" dirty="0"/>
              <a:t>Hours off the clock</a:t>
            </a:r>
          </a:p>
          <a:p>
            <a:pPr marL="457200" indent="-457200">
              <a:lnSpc>
                <a:spcPct val="100000"/>
              </a:lnSpc>
              <a:spcBef>
                <a:spcPts val="600"/>
              </a:spcBef>
              <a:buFont typeface="+mj-lt"/>
              <a:buAutoNum type="arabicPeriod"/>
            </a:pPr>
            <a:r>
              <a:rPr lang="en-US" sz="1800" b="1" dirty="0"/>
              <a:t>Rest breaks</a:t>
            </a:r>
          </a:p>
          <a:p>
            <a:pPr marL="457200" indent="-457200">
              <a:lnSpc>
                <a:spcPct val="100000"/>
              </a:lnSpc>
              <a:spcBef>
                <a:spcPts val="600"/>
              </a:spcBef>
              <a:buFont typeface="+mj-lt"/>
              <a:buAutoNum type="arabicPeriod"/>
            </a:pPr>
            <a:r>
              <a:rPr lang="en-US" sz="1800" b="1" dirty="0"/>
              <a:t>Paid sick and safe time</a:t>
            </a:r>
          </a:p>
          <a:p>
            <a:pPr marL="457200" indent="-457200">
              <a:lnSpc>
                <a:spcPct val="100000"/>
              </a:lnSpc>
              <a:spcBef>
                <a:spcPts val="600"/>
              </a:spcBef>
              <a:buFont typeface="+mj-lt"/>
              <a:buAutoNum type="arabicPeriod"/>
            </a:pPr>
            <a:r>
              <a:rPr lang="en-US" sz="1800" b="1" dirty="0"/>
              <a:t>Agreements re: vacation</a:t>
            </a:r>
          </a:p>
          <a:p>
            <a:pPr marL="457200" indent="-457200">
              <a:lnSpc>
                <a:spcPct val="100000"/>
              </a:lnSpc>
              <a:spcBef>
                <a:spcPts val="600"/>
              </a:spcBef>
              <a:buFont typeface="+mj-lt"/>
              <a:buAutoNum type="arabicPeriod"/>
            </a:pPr>
            <a:r>
              <a:rPr lang="en-US" sz="1800" b="1" dirty="0"/>
              <a:t>Last paycheck</a:t>
            </a:r>
          </a:p>
          <a:p>
            <a:pPr marL="457200" indent="-457200">
              <a:lnSpc>
                <a:spcPct val="100000"/>
              </a:lnSpc>
              <a:spcBef>
                <a:spcPts val="600"/>
              </a:spcBef>
              <a:buFont typeface="+mj-lt"/>
              <a:buAutoNum type="arabicPeriod"/>
            </a:pPr>
            <a:r>
              <a:rPr lang="en-US" sz="1800" b="1" dirty="0"/>
              <a:t>Bonuses</a:t>
            </a:r>
          </a:p>
          <a:p>
            <a:pPr marL="457200" indent="-457200">
              <a:lnSpc>
                <a:spcPct val="100000"/>
              </a:lnSpc>
              <a:spcBef>
                <a:spcPts val="600"/>
              </a:spcBef>
              <a:buFont typeface="+mj-lt"/>
              <a:buAutoNum type="arabicPeriod"/>
            </a:pPr>
            <a:r>
              <a:rPr lang="en-US" sz="1800" b="1" dirty="0"/>
              <a:t>Employer reimbursements </a:t>
            </a:r>
          </a:p>
          <a:p>
            <a:pPr marL="457200" indent="-457200">
              <a:lnSpc>
                <a:spcPct val="100000"/>
              </a:lnSpc>
              <a:spcBef>
                <a:spcPts val="600"/>
              </a:spcBef>
              <a:buFont typeface="+mj-lt"/>
              <a:buAutoNum type="arabicPeriod"/>
            </a:pPr>
            <a:r>
              <a:rPr lang="en-US" sz="1800" b="1" dirty="0"/>
              <a:t>Some uniforms &amp; equipment </a:t>
            </a:r>
          </a:p>
          <a:p>
            <a:pPr marL="0" indent="0">
              <a:lnSpc>
                <a:spcPct val="100000"/>
              </a:lnSpc>
              <a:spcBef>
                <a:spcPts val="600"/>
              </a:spcBef>
              <a:buNone/>
            </a:pPr>
            <a:r>
              <a:rPr lang="en-US" sz="1800" b="1" dirty="0"/>
              <a:t>*Employee vs. independent contractor </a:t>
            </a:r>
          </a:p>
        </p:txBody>
      </p:sp>
      <p:sp>
        <p:nvSpPr>
          <p:cNvPr id="6" name="Date Placeholder 5">
            <a:extLst>
              <a:ext uri="{FF2B5EF4-FFF2-40B4-BE49-F238E27FC236}">
                <a16:creationId xmlns:a16="http://schemas.microsoft.com/office/drawing/2014/main" id="{D152437D-B1AD-4DED-8009-11D7C2F1753C}"/>
              </a:ext>
            </a:extLst>
          </p:cNvPr>
          <p:cNvSpPr>
            <a:spLocks noGrp="1"/>
          </p:cNvSpPr>
          <p:nvPr>
            <p:ph type="dt" sz="half" idx="10"/>
          </p:nvPr>
        </p:nvSpPr>
        <p:spPr/>
        <p:txBody>
          <a:bodyPr/>
          <a:lstStyle/>
          <a:p>
            <a:fld id="{3396540B-BD34-4DE7-9D46-8FF7089ED7F0}" type="datetime1">
              <a:rPr lang="en-US" smtClean="0"/>
              <a:t>8/7/2017</a:t>
            </a:fld>
            <a:endParaRPr lang="en-US" dirty="0"/>
          </a:p>
        </p:txBody>
      </p:sp>
    </p:spTree>
    <p:extLst>
      <p:ext uri="{BB962C8B-B14F-4D97-AF65-F5344CB8AC3E}">
        <p14:creationId xmlns:p14="http://schemas.microsoft.com/office/powerpoint/2010/main" val="297259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IS THERE ACCRUAL OR PAYMENT OF PSST?</a:t>
            </a:r>
          </a:p>
        </p:txBody>
      </p:sp>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PAID SICK &amp; SAFE TIME</a:t>
            </a:r>
          </a:p>
        </p:txBody>
      </p:sp>
      <p:sp>
        <p:nvSpPr>
          <p:cNvPr id="16" name="Date Placeholder 15">
            <a:extLst>
              <a:ext uri="{FF2B5EF4-FFF2-40B4-BE49-F238E27FC236}">
                <a16:creationId xmlns:a16="http://schemas.microsoft.com/office/drawing/2014/main" id="{813AF87A-7E01-4016-A871-1D41C668BEE8}"/>
              </a:ext>
            </a:extLst>
          </p:cNvPr>
          <p:cNvSpPr>
            <a:spLocks noGrp="1"/>
          </p:cNvSpPr>
          <p:nvPr>
            <p:ph type="dt" sz="half" idx="10"/>
          </p:nvPr>
        </p:nvSpPr>
        <p:spPr/>
        <p:txBody>
          <a:bodyPr/>
          <a:lstStyle/>
          <a:p>
            <a:fld id="{C0CA1674-21E9-4F9F-8373-D6C38677309B}" type="datetime1">
              <a:rPr lang="en-US" smtClean="0"/>
              <a:t>8/7/2017</a:t>
            </a:fld>
            <a:endParaRPr lang="en-US" dirty="0"/>
          </a:p>
        </p:txBody>
      </p:sp>
    </p:spTree>
    <p:extLst>
      <p:ext uri="{BB962C8B-B14F-4D97-AF65-F5344CB8AC3E}">
        <p14:creationId xmlns:p14="http://schemas.microsoft.com/office/powerpoint/2010/main" val="1147526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270" y="962025"/>
            <a:ext cx="9603275" cy="4629150"/>
          </a:xfrm>
        </p:spPr>
        <p:txBody>
          <a:bodyPr>
            <a:normAutofit/>
            <a:scene3d>
              <a:camera prst="orthographicFront"/>
              <a:lightRig rig="threePt" dir="t"/>
            </a:scene3d>
            <a:sp3d extrusionH="57150">
              <a:bevelT w="38100" h="38100"/>
            </a:sp3d>
          </a:bodyPr>
          <a:lstStyle/>
          <a:p>
            <a:pPr marL="0" indent="0" algn="ctr" latinLnBrk="1" hangingPunct="0">
              <a:lnSpc>
                <a:spcPct val="100000"/>
              </a:lnSpc>
              <a:spcBef>
                <a:spcPts val="0"/>
              </a:spcBef>
              <a:buClrTx/>
              <a:buSzTx/>
              <a:buNone/>
            </a:pPr>
            <a:r>
              <a:rPr lang="en-US" sz="6500" b="1" dirty="0">
                <a:solidFill>
                  <a:srgbClr val="000000"/>
                </a:solidFill>
                <a:latin typeface="Calibri" panose="020F0502020204030204" pitchFamily="34" charset="0"/>
                <a:sym typeface="Helvetica Neue"/>
              </a:rPr>
              <a:t>Business has </a:t>
            </a:r>
          </a:p>
          <a:p>
            <a:pPr marL="0" indent="0" algn="ctr" latinLnBrk="1" hangingPunct="0">
              <a:lnSpc>
                <a:spcPct val="100000"/>
              </a:lnSpc>
              <a:spcBef>
                <a:spcPts val="0"/>
              </a:spcBef>
              <a:buClrTx/>
              <a:buSzTx/>
              <a:buNone/>
            </a:pPr>
            <a:r>
              <a:rPr lang="en-US" sz="6500" b="1" dirty="0">
                <a:ln w="12700">
                  <a:solidFill>
                    <a:schemeClr val="accent1"/>
                  </a:solidFill>
                  <a:prstDash val="solid"/>
                </a:ln>
                <a:pattFill prst="pct50">
                  <a:fgClr>
                    <a:schemeClr val="accent1"/>
                  </a:fgClr>
                  <a:bgClr>
                    <a:schemeClr val="accent1">
                      <a:lumMod val="20000"/>
                      <a:lumOff val="80000"/>
                    </a:schemeClr>
                  </a:bgClr>
                </a:pattFill>
                <a:latin typeface="Calibri" panose="020F0502020204030204" pitchFamily="34" charset="0"/>
                <a:sym typeface="Helvetica Neue"/>
              </a:rPr>
              <a:t>more than 4 </a:t>
            </a:r>
          </a:p>
          <a:p>
            <a:pPr marL="0" indent="0" algn="ctr" latinLnBrk="1" hangingPunct="0">
              <a:lnSpc>
                <a:spcPct val="100000"/>
              </a:lnSpc>
              <a:spcBef>
                <a:spcPts val="0"/>
              </a:spcBef>
              <a:buClrTx/>
              <a:buSzTx/>
              <a:buNone/>
            </a:pPr>
            <a:r>
              <a:rPr lang="en-US" sz="6500" b="1" dirty="0">
                <a:solidFill>
                  <a:srgbClr val="000000"/>
                </a:solidFill>
                <a:latin typeface="Calibri" panose="020F0502020204030204" pitchFamily="34" charset="0"/>
                <a:sym typeface="Helvetica Neue"/>
              </a:rPr>
              <a:t>full-time equivalent </a:t>
            </a:r>
          </a:p>
          <a:p>
            <a:pPr marL="0" indent="0" algn="ctr" latinLnBrk="1" hangingPunct="0">
              <a:lnSpc>
                <a:spcPct val="100000"/>
              </a:lnSpc>
              <a:spcBef>
                <a:spcPts val="0"/>
              </a:spcBef>
              <a:buClrTx/>
              <a:buSzTx/>
              <a:buNone/>
            </a:pPr>
            <a:r>
              <a:rPr lang="en-US" sz="6500" b="1" dirty="0">
                <a:solidFill>
                  <a:srgbClr val="000000"/>
                </a:solidFill>
                <a:latin typeface="Calibri" panose="020F0502020204030204" pitchFamily="34" charset="0"/>
                <a:sym typeface="Helvetica Neue"/>
              </a:rPr>
              <a:t>employees</a:t>
            </a:r>
          </a:p>
          <a:p>
            <a:pPr marL="0" indent="0" algn="ctr">
              <a:buNone/>
            </a:pPr>
            <a:endParaRPr lang="en-US" dirty="0"/>
          </a:p>
        </p:txBody>
      </p:sp>
      <p:pic>
        <p:nvPicPr>
          <p:cNvPr id="4" name="Content Placeholder 3"/>
          <p:cNvPicPr>
            <a:picLocks noChangeAspect="1"/>
          </p:cNvPicPr>
          <p:nvPr/>
        </p:nvPicPr>
        <p:blipFill>
          <a:blip r:embed="rId2"/>
          <a:stretch>
            <a:fillRect/>
          </a:stretch>
        </p:blipFill>
        <p:spPr>
          <a:xfrm>
            <a:off x="10931761" y="4961744"/>
            <a:ext cx="1052474" cy="1036930"/>
          </a:xfrm>
          <a:prstGeom prst="rect">
            <a:avLst/>
          </a:prstGeom>
        </p:spPr>
      </p:pic>
      <p:graphicFrame>
        <p:nvGraphicFramePr>
          <p:cNvPr id="5" name="Table 4">
            <a:extLst>
              <a:ext uri="{FF2B5EF4-FFF2-40B4-BE49-F238E27FC236}">
                <a16:creationId xmlns:a16="http://schemas.microsoft.com/office/drawing/2014/main" id="{32AD551E-FDB8-44E8-BF93-A5465E00FB81}"/>
              </a:ext>
            </a:extLst>
          </p:cNvPr>
          <p:cNvGraphicFramePr>
            <a:graphicFrameLocks noGrp="1"/>
          </p:cNvGraphicFramePr>
          <p:nvPr>
            <p:extLst>
              <p:ext uri="{D42A27DB-BD31-4B8C-83A1-F6EECF244321}">
                <p14:modId xmlns:p14="http://schemas.microsoft.com/office/powerpoint/2010/main" val="3274833116"/>
              </p:ext>
            </p:extLst>
          </p:nvPr>
        </p:nvGraphicFramePr>
        <p:xfrm>
          <a:off x="784720" y="5663394"/>
          <a:ext cx="10294374" cy="335280"/>
        </p:xfrm>
        <a:graphic>
          <a:graphicData uri="http://schemas.openxmlformats.org/drawingml/2006/table">
            <a:tbl>
              <a:tblPr/>
              <a:tblGrid>
                <a:gridCol w="10294374">
                  <a:extLst>
                    <a:ext uri="{9D8B030D-6E8A-4147-A177-3AD203B41FA5}">
                      <a16:colId xmlns:a16="http://schemas.microsoft.com/office/drawing/2014/main" val="1393876859"/>
                    </a:ext>
                  </a:extLst>
                </a:gridCol>
              </a:tblGrid>
              <a:tr h="294967">
                <a:tc>
                  <a:txBody>
                    <a:bodyPr/>
                    <a:lstStyle/>
                    <a:p>
                      <a:r>
                        <a:rPr lang="en-US" sz="1600" b="1" dirty="0">
                          <a:latin typeface="Calibri" panose="020F0502020204030204" pitchFamily="34" charset="0"/>
                        </a:rPr>
                        <a:t>*full-time equivalent (FTE) </a:t>
                      </a:r>
                      <a:r>
                        <a:rPr lang="en-US" sz="1600" dirty="0">
                          <a:latin typeface="Calibri" panose="020F0502020204030204" pitchFamily="34" charset="0"/>
                        </a:rPr>
                        <a:t>– The number of hours worked for compensation that add up to one full-time employee.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0296952"/>
                  </a:ext>
                </a:extLst>
              </a:tr>
            </a:tbl>
          </a:graphicData>
        </a:graphic>
      </p:graphicFrame>
      <p:sp>
        <p:nvSpPr>
          <p:cNvPr id="6" name="Date Placeholder 5">
            <a:extLst>
              <a:ext uri="{FF2B5EF4-FFF2-40B4-BE49-F238E27FC236}">
                <a16:creationId xmlns:a16="http://schemas.microsoft.com/office/drawing/2014/main" id="{A687C7FF-B9DE-44EC-924F-AF4942EBD244}"/>
              </a:ext>
            </a:extLst>
          </p:cNvPr>
          <p:cNvSpPr>
            <a:spLocks noGrp="1"/>
          </p:cNvSpPr>
          <p:nvPr>
            <p:ph type="dt" sz="half" idx="10"/>
          </p:nvPr>
        </p:nvSpPr>
        <p:spPr/>
        <p:txBody>
          <a:bodyPr/>
          <a:lstStyle/>
          <a:p>
            <a:fld id="{4422C295-4059-4813-850B-765A1823DD3B}" type="datetime1">
              <a:rPr lang="en-US" smtClean="0"/>
              <a:t>8/7/2017</a:t>
            </a:fld>
            <a:endParaRPr lang="en-US" dirty="0"/>
          </a:p>
        </p:txBody>
      </p:sp>
    </p:spTree>
    <p:extLst>
      <p:ext uri="{BB962C8B-B14F-4D97-AF65-F5344CB8AC3E}">
        <p14:creationId xmlns:p14="http://schemas.microsoft.com/office/powerpoint/2010/main" val="115718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9166" y="988627"/>
            <a:ext cx="4645152" cy="801943"/>
          </a:xfrm>
        </p:spPr>
        <p:txBody>
          <a:bodyPr/>
          <a:lstStyle/>
          <a:p>
            <a:pPr lvl="0">
              <a:spcBef>
                <a:spcPts val="0"/>
              </a:spcBef>
              <a:spcAft>
                <a:spcPts val="600"/>
              </a:spcAft>
              <a:buClr>
                <a:srgbClr val="3EB87F"/>
              </a:buClr>
              <a:defRPr/>
            </a:pPr>
            <a:r>
              <a:rPr lang="en-US" b="1" kern="0" spc="150" dirty="0">
                <a:solidFill>
                  <a:srgbClr val="CDD7D9">
                    <a:lumMod val="10000"/>
                  </a:srgbClr>
                </a:solidFill>
                <a:latin typeface="Calibri" pitchFamily="34" charset="0"/>
                <a:sym typeface="Franklin Gothic Medium"/>
              </a:rPr>
              <a:t>PAID</a:t>
            </a:r>
            <a:r>
              <a:rPr lang="en-US" sz="2400" b="1" kern="0" spc="150" dirty="0">
                <a:solidFill>
                  <a:srgbClr val="CDD7D9">
                    <a:lumMod val="10000"/>
                  </a:srgbClr>
                </a:solidFill>
                <a:latin typeface="Calibri" pitchFamily="34" charset="0"/>
                <a:sym typeface="Franklin Gothic Medium"/>
              </a:rPr>
              <a:t> </a:t>
            </a:r>
            <a:r>
              <a:rPr lang="en-US" b="1" kern="0" spc="150" dirty="0">
                <a:solidFill>
                  <a:srgbClr val="0070C0"/>
                </a:solidFill>
                <a:latin typeface="Calibri" pitchFamily="34" charset="0"/>
                <a:sym typeface="Franklin Gothic Medium"/>
              </a:rPr>
              <a:t>SICK TIME</a:t>
            </a:r>
            <a:endParaRPr lang="en-US" dirty="0"/>
          </a:p>
        </p:txBody>
      </p:sp>
      <p:sp>
        <p:nvSpPr>
          <p:cNvPr id="4" name="Content Placeholder 3"/>
          <p:cNvSpPr>
            <a:spLocks noGrp="1"/>
          </p:cNvSpPr>
          <p:nvPr>
            <p:ph sz="half" idx="2"/>
          </p:nvPr>
        </p:nvSpPr>
        <p:spPr>
          <a:xfrm>
            <a:off x="1129166" y="1790570"/>
            <a:ext cx="4645152" cy="4286379"/>
          </a:xfrm>
        </p:spPr>
        <p:txBody>
          <a:bodyPr>
            <a:normAutofit/>
          </a:bodyPr>
          <a:lstStyle/>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Employee or family member</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Child, grandparent, parent, parent-in-law </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Spouse or domestic partner</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Physical or mental condition</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Doctor, Dental &amp; Eye Appointments</a:t>
            </a:r>
          </a:p>
          <a:p>
            <a:endParaRPr lang="en-US" dirty="0"/>
          </a:p>
        </p:txBody>
      </p:sp>
      <p:sp>
        <p:nvSpPr>
          <p:cNvPr id="5" name="Text Placeholder 4"/>
          <p:cNvSpPr>
            <a:spLocks noGrp="1"/>
          </p:cNvSpPr>
          <p:nvPr>
            <p:ph type="body" sz="quarter" idx="3"/>
          </p:nvPr>
        </p:nvSpPr>
        <p:spPr>
          <a:xfrm>
            <a:off x="6094337" y="988627"/>
            <a:ext cx="4645152" cy="1184552"/>
          </a:xfrm>
        </p:spPr>
        <p:txBody>
          <a:bodyPr>
            <a:normAutofit fontScale="70000" lnSpcReduction="20000"/>
          </a:bodyPr>
          <a:lstStyle/>
          <a:p>
            <a:pPr lvl="0">
              <a:spcBef>
                <a:spcPts val="0"/>
              </a:spcBef>
              <a:spcAft>
                <a:spcPts val="600"/>
              </a:spcAft>
              <a:buClr>
                <a:srgbClr val="3EB87F"/>
              </a:buClr>
              <a:defRPr/>
            </a:pPr>
            <a:endParaRPr lang="en-US" b="1" kern="0" spc="150" dirty="0">
              <a:solidFill>
                <a:srgbClr val="CDD7D9">
                  <a:lumMod val="10000"/>
                </a:srgbClr>
              </a:solidFill>
              <a:latin typeface="Calibri" pitchFamily="34" charset="0"/>
              <a:sym typeface="Franklin Gothic Medium"/>
            </a:endParaRPr>
          </a:p>
          <a:p>
            <a:pPr lvl="0">
              <a:spcBef>
                <a:spcPts val="0"/>
              </a:spcBef>
              <a:spcAft>
                <a:spcPts val="600"/>
              </a:spcAft>
              <a:buClr>
                <a:srgbClr val="3EB87F"/>
              </a:buClr>
              <a:defRPr/>
            </a:pPr>
            <a:endParaRPr lang="en-US" b="1" kern="0" spc="150" dirty="0">
              <a:solidFill>
                <a:srgbClr val="CDD7D9">
                  <a:lumMod val="10000"/>
                </a:srgbClr>
              </a:solidFill>
              <a:latin typeface="Calibri" pitchFamily="34" charset="0"/>
              <a:sym typeface="Franklin Gothic Medium"/>
            </a:endParaRPr>
          </a:p>
          <a:p>
            <a:pPr lvl="0">
              <a:spcBef>
                <a:spcPts val="0"/>
              </a:spcBef>
              <a:spcAft>
                <a:spcPts val="600"/>
              </a:spcAft>
              <a:buClr>
                <a:srgbClr val="3EB87F"/>
              </a:buClr>
              <a:defRPr/>
            </a:pPr>
            <a:r>
              <a:rPr lang="en-US" sz="4000" b="1" kern="0" spc="150" dirty="0">
                <a:solidFill>
                  <a:srgbClr val="CDD7D9">
                    <a:lumMod val="10000"/>
                  </a:srgbClr>
                </a:solidFill>
                <a:latin typeface="Calibri" pitchFamily="34" charset="0"/>
                <a:sym typeface="Franklin Gothic Medium"/>
              </a:rPr>
              <a:t>PAID </a:t>
            </a:r>
            <a:r>
              <a:rPr lang="en-US" sz="4000" b="1" kern="0" spc="150" dirty="0">
                <a:solidFill>
                  <a:srgbClr val="0070C0"/>
                </a:solidFill>
                <a:latin typeface="Calibri" pitchFamily="34" charset="0"/>
                <a:sym typeface="Franklin Gothic Medium"/>
              </a:rPr>
              <a:t>SAFE TIME</a:t>
            </a:r>
          </a:p>
          <a:p>
            <a:endParaRPr lang="en-US" dirty="0"/>
          </a:p>
        </p:txBody>
      </p:sp>
      <p:sp>
        <p:nvSpPr>
          <p:cNvPr id="6" name="Content Placeholder 5"/>
          <p:cNvSpPr>
            <a:spLocks noGrp="1"/>
          </p:cNvSpPr>
          <p:nvPr>
            <p:ph sz="quarter" idx="4"/>
          </p:nvPr>
        </p:nvSpPr>
        <p:spPr>
          <a:xfrm>
            <a:off x="6094337" y="1790570"/>
            <a:ext cx="4645152" cy="4286379"/>
          </a:xfrm>
        </p:spPr>
        <p:txBody>
          <a:bodyPr>
            <a:normAutofit/>
          </a:bodyPr>
          <a:lstStyle/>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Employee, family &amp; household members, roommate</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Domestic violence, sexual assault, or stalking</a:t>
            </a:r>
          </a:p>
          <a:p>
            <a:pPr marL="708660" lvl="1" indent="-342900">
              <a:spcBef>
                <a:spcPts val="600"/>
              </a:spcBef>
              <a:spcAft>
                <a:spcPts val="600"/>
              </a:spcAft>
              <a:buFont typeface="Wingdings" panose="05000000000000000000" pitchFamily="2" charset="2"/>
              <a:buChar char="§"/>
              <a:defRPr/>
            </a:pPr>
            <a:r>
              <a:rPr lang="en-US" sz="2200" dirty="0">
                <a:solidFill>
                  <a:schemeClr val="bg2">
                    <a:lumMod val="10000"/>
                  </a:schemeClr>
                </a:solidFill>
                <a:latin typeface="Calibri" pitchFamily="34" charset="0"/>
              </a:rPr>
              <a:t>Employee’s workplace or child’s school/place of care closed  for critical safety issue (e.g. flu pandemic)</a:t>
            </a:r>
          </a:p>
          <a:p>
            <a:pPr marL="708660" lvl="1" indent="-342900">
              <a:spcBef>
                <a:spcPts val="600"/>
              </a:spcBef>
              <a:spcAft>
                <a:spcPts val="600"/>
              </a:spcAft>
              <a:buFont typeface="Wingdings" panose="05000000000000000000" pitchFamily="2" charset="2"/>
              <a:buChar char="§"/>
              <a:defRPr/>
            </a:pPr>
            <a:r>
              <a:rPr lang="en-US" sz="2200" i="1" dirty="0">
                <a:solidFill>
                  <a:schemeClr val="bg2">
                    <a:lumMod val="10000"/>
                  </a:schemeClr>
                </a:solidFill>
                <a:latin typeface="Calibri" pitchFamily="34" charset="0"/>
              </a:rPr>
              <a:t>Not Snow Day</a:t>
            </a:r>
          </a:p>
          <a:p>
            <a:endParaRPr lang="en-US" dirty="0"/>
          </a:p>
        </p:txBody>
      </p:sp>
      <p:pic>
        <p:nvPicPr>
          <p:cNvPr id="7"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8" name="Date Placeholder 7">
            <a:extLst>
              <a:ext uri="{FF2B5EF4-FFF2-40B4-BE49-F238E27FC236}">
                <a16:creationId xmlns:a16="http://schemas.microsoft.com/office/drawing/2014/main" id="{8F971DC4-6408-48EF-9BC9-6953D76CB1A1}"/>
              </a:ext>
            </a:extLst>
          </p:cNvPr>
          <p:cNvSpPr>
            <a:spLocks noGrp="1"/>
          </p:cNvSpPr>
          <p:nvPr>
            <p:ph type="dt" sz="half" idx="10"/>
          </p:nvPr>
        </p:nvSpPr>
        <p:spPr/>
        <p:txBody>
          <a:bodyPr/>
          <a:lstStyle/>
          <a:p>
            <a:fld id="{888ED6D9-E1B6-4E66-AEFB-5991B2D47B3F}" type="datetime1">
              <a:rPr lang="en-US" smtClean="0"/>
              <a:t>8/7/2017</a:t>
            </a:fld>
            <a:endParaRPr lang="en-US" dirty="0"/>
          </a:p>
        </p:txBody>
      </p:sp>
    </p:spTree>
    <p:extLst>
      <p:ext uri="{BB962C8B-B14F-4D97-AF65-F5344CB8AC3E}">
        <p14:creationId xmlns:p14="http://schemas.microsoft.com/office/powerpoint/2010/main" val="47551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413393"/>
            <a:ext cx="9603275" cy="599445"/>
          </a:xfrm>
        </p:spPr>
        <p:txBody>
          <a:bodyPr/>
          <a:lstStyle/>
          <a:p>
            <a:pPr algn="ctr"/>
            <a:r>
              <a:rPr lang="en-US" sz="3600" b="1" dirty="0">
                <a:solidFill>
                  <a:srgbClr val="002060"/>
                </a:solidFill>
              </a:rPr>
              <a:t>PSST ACCRUAL, USE &amp; CARRY OVER</a:t>
            </a:r>
            <a:endParaRPr lang="en-US" dirty="0"/>
          </a:p>
        </p:txBody>
      </p:sp>
      <p:pic>
        <p:nvPicPr>
          <p:cNvPr id="4" name="Content Placeholder 3"/>
          <p:cNvPicPr>
            <a:picLocks noGrp="1" noChangeAspect="1"/>
          </p:cNvPicPr>
          <p:nvPr>
            <p:ph idx="1"/>
          </p:nvPr>
        </p:nvPicPr>
        <p:blipFill>
          <a:blip r:embed="rId2"/>
          <a:stretch>
            <a:fillRect/>
          </a:stretch>
        </p:blipFill>
        <p:spPr>
          <a:xfrm>
            <a:off x="766355" y="1012838"/>
            <a:ext cx="10474274" cy="562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a:extLst>
              <a:ext uri="{FF2B5EF4-FFF2-40B4-BE49-F238E27FC236}">
                <a16:creationId xmlns:a16="http://schemas.microsoft.com/office/drawing/2014/main" id="{4076F97E-348F-49B4-902A-27FC87ABA696}"/>
              </a:ext>
            </a:extLst>
          </p:cNvPr>
          <p:cNvSpPr>
            <a:spLocks noGrp="1"/>
          </p:cNvSpPr>
          <p:nvPr>
            <p:ph type="dt" sz="half" idx="10"/>
          </p:nvPr>
        </p:nvSpPr>
        <p:spPr/>
        <p:txBody>
          <a:bodyPr/>
          <a:lstStyle/>
          <a:p>
            <a:fld id="{EF0E89EB-FA01-459E-9FD7-47B452378440}" type="datetime1">
              <a:rPr lang="en-US" smtClean="0"/>
              <a:t>8/7/2017</a:t>
            </a:fld>
            <a:endParaRPr lang="en-US" dirty="0"/>
          </a:p>
        </p:txBody>
      </p:sp>
    </p:spTree>
    <p:extLst>
      <p:ext uri="{BB962C8B-B14F-4D97-AF65-F5344CB8AC3E}">
        <p14:creationId xmlns:p14="http://schemas.microsoft.com/office/powerpoint/2010/main" val="290902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623377"/>
          </a:xfrm>
          <a:ln w="19050">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US" sz="3600" b="1" dirty="0">
                <a:solidFill>
                  <a:schemeClr val="bg1"/>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588957"/>
            <a:ext cx="9603275" cy="4409717"/>
          </a:xfrm>
        </p:spPr>
        <p:txBody>
          <a:bodyPr>
            <a:normAutofit fontScale="92500" lnSpcReduction="20000"/>
            <a:scene3d>
              <a:camera prst="orthographicFront"/>
              <a:lightRig rig="soft" dir="t">
                <a:rot lat="0" lon="0" rev="15600000"/>
              </a:lightRig>
            </a:scene3d>
            <a:sp3d extrusionH="57150" prstMaterial="softEdge">
              <a:bevelT w="25400" h="38100"/>
            </a:sp3d>
          </a:bodyPr>
          <a:lstStyle/>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Joint Employer</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Benefit Year</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Accrual</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Use and Carry Over</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Vacation and PTO</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Notification of Available PSST Hours</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Record Keeping</a:t>
            </a:r>
          </a:p>
          <a:p>
            <a:pPr lvl="0">
              <a:buClr>
                <a:srgbClr val="415588"/>
              </a:buClr>
              <a:buFont typeface="Wingdings" panose="05000000000000000000" pitchFamily="2" charset="2"/>
              <a:buChar char="v"/>
            </a:pPr>
            <a:r>
              <a:rPr lang="en-US" sz="2800" b="1" dirty="0">
                <a:ln w="3175">
                  <a:noFill/>
                </a:ln>
                <a:solidFill>
                  <a:srgbClr val="002060"/>
                </a:solidFill>
                <a:latin typeface="Calibri" panose="020F0502020204030204" pitchFamily="34" charset="0"/>
                <a:cs typeface="Arial" panose="020B0604020202020204" pitchFamily="34" charset="0"/>
              </a:rPr>
              <a:t> Protections against Retaliation </a:t>
            </a:r>
          </a:p>
        </p:txBody>
      </p:sp>
      <p:sp>
        <p:nvSpPr>
          <p:cNvPr id="6" name="Date Placeholder 5">
            <a:extLst>
              <a:ext uri="{FF2B5EF4-FFF2-40B4-BE49-F238E27FC236}">
                <a16:creationId xmlns:a16="http://schemas.microsoft.com/office/drawing/2014/main" id="{0D949FCD-2236-48A7-A156-A445D245A543}"/>
              </a:ext>
            </a:extLst>
          </p:cNvPr>
          <p:cNvSpPr>
            <a:spLocks noGrp="1"/>
          </p:cNvSpPr>
          <p:nvPr>
            <p:ph type="dt" sz="half" idx="10"/>
          </p:nvPr>
        </p:nvSpPr>
        <p:spPr/>
        <p:txBody>
          <a:bodyPr/>
          <a:lstStyle/>
          <a:p>
            <a:fld id="{0FA9DF5D-43CE-4DD7-BFCA-6A101AF5F73B}" type="datetime1">
              <a:rPr lang="en-US" smtClean="0"/>
              <a:t>8/7/2017</a:t>
            </a:fld>
            <a:endParaRPr lang="en-US" dirty="0"/>
          </a:p>
        </p:txBody>
      </p:sp>
    </p:spTree>
    <p:extLst>
      <p:ext uri="{BB962C8B-B14F-4D97-AF65-F5344CB8AC3E}">
        <p14:creationId xmlns:p14="http://schemas.microsoft.com/office/powerpoint/2010/main" val="1014367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623377"/>
          </a:xfrm>
          <a:ln w="19050">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US" sz="3600" b="1" dirty="0">
                <a:solidFill>
                  <a:schemeClr val="bg1"/>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6" name="Content Placeholder 2"/>
          <p:cNvSpPr>
            <a:spLocks noGrp="1"/>
          </p:cNvSpPr>
          <p:nvPr>
            <p:ph idx="1"/>
          </p:nvPr>
        </p:nvSpPr>
        <p:spPr>
          <a:xfrm>
            <a:off x="1130269" y="1667168"/>
            <a:ext cx="9603275" cy="4331506"/>
          </a:xfrm>
        </p:spPr>
        <p:txBody>
          <a:bodyPr numCol="2">
            <a:normAutofit/>
            <a:scene3d>
              <a:camera prst="orthographicFront"/>
              <a:lightRig rig="soft" dir="t">
                <a:rot lat="0" lon="0" rev="15600000"/>
              </a:lightRig>
            </a:scene3d>
            <a:sp3d extrusionH="57150" prstMaterial="softEdge">
              <a:bevelT w="25400" h="38100"/>
            </a:sp3d>
          </a:bodyPr>
          <a:lstStyle/>
          <a:p>
            <a:pPr>
              <a:buFont typeface="Wingdings" panose="05000000000000000000" pitchFamily="2" charset="2"/>
              <a:buChar char="v"/>
            </a:pPr>
            <a:r>
              <a:rPr lang="en-US" sz="2800" b="1" dirty="0">
                <a:ln/>
                <a:solidFill>
                  <a:srgbClr val="002060"/>
                </a:solidFill>
                <a:latin typeface="Calibri" panose="020F0502020204030204" pitchFamily="34" charset="0"/>
              </a:rPr>
              <a:t> Written PSST Policy</a:t>
            </a:r>
          </a:p>
          <a:p>
            <a:pPr>
              <a:buFont typeface="Wingdings" panose="05000000000000000000" pitchFamily="2" charset="2"/>
              <a:buChar char="v"/>
            </a:pPr>
            <a:r>
              <a:rPr lang="en-US" sz="2800" b="1" dirty="0">
                <a:ln/>
                <a:solidFill>
                  <a:srgbClr val="002060"/>
                </a:solidFill>
                <a:latin typeface="Calibri" panose="020F0502020204030204" pitchFamily="34" charset="0"/>
              </a:rPr>
              <a:t> Waiting Period</a:t>
            </a:r>
          </a:p>
          <a:p>
            <a:pPr>
              <a:buFont typeface="Wingdings" panose="05000000000000000000" pitchFamily="2" charset="2"/>
              <a:buChar char="v"/>
            </a:pPr>
            <a:r>
              <a:rPr lang="en-US" sz="2800" b="1" dirty="0">
                <a:ln/>
                <a:solidFill>
                  <a:srgbClr val="002060"/>
                </a:solidFill>
                <a:latin typeface="Calibri" panose="020F0502020204030204" pitchFamily="34" charset="0"/>
              </a:rPr>
              <a:t> Requesting PSST</a:t>
            </a:r>
          </a:p>
          <a:p>
            <a:pPr>
              <a:buFont typeface="Wingdings" panose="05000000000000000000" pitchFamily="2" charset="2"/>
              <a:buChar char="v"/>
            </a:pPr>
            <a:r>
              <a:rPr lang="en-US" sz="2800" b="1" dirty="0">
                <a:ln/>
                <a:solidFill>
                  <a:srgbClr val="002060"/>
                </a:solidFill>
                <a:latin typeface="Calibri" panose="020F0502020204030204" pitchFamily="34" charset="0"/>
              </a:rPr>
              <a:t> 15 increments of Use</a:t>
            </a:r>
          </a:p>
          <a:p>
            <a:pPr>
              <a:buFont typeface="Wingdings" panose="05000000000000000000" pitchFamily="2" charset="2"/>
              <a:buChar char="v"/>
            </a:pPr>
            <a:r>
              <a:rPr lang="en-US" sz="2800" b="1" dirty="0">
                <a:ln/>
                <a:solidFill>
                  <a:srgbClr val="002060"/>
                </a:solidFill>
                <a:latin typeface="Calibri" panose="020F0502020204030204" pitchFamily="34" charset="0"/>
              </a:rPr>
              <a:t> Rate of Pay</a:t>
            </a:r>
          </a:p>
          <a:p>
            <a:pPr>
              <a:buFont typeface="Wingdings" panose="05000000000000000000" pitchFamily="2" charset="2"/>
              <a:buChar char="v"/>
            </a:pPr>
            <a:r>
              <a:rPr lang="en-US" sz="2800" b="1" dirty="0">
                <a:ln/>
                <a:solidFill>
                  <a:srgbClr val="002060"/>
                </a:solidFill>
                <a:latin typeface="Calibri" panose="020F0502020204030204" pitchFamily="34" charset="0"/>
              </a:rPr>
              <a:t> Documentation</a:t>
            </a:r>
          </a:p>
          <a:p>
            <a:pPr>
              <a:buFont typeface="Wingdings" panose="05000000000000000000" pitchFamily="2" charset="2"/>
              <a:buChar char="v"/>
            </a:pPr>
            <a:r>
              <a:rPr lang="en-US" sz="2800" b="1" dirty="0">
                <a:ln/>
                <a:solidFill>
                  <a:srgbClr val="002060"/>
                </a:solidFill>
                <a:latin typeface="Calibri" panose="020F0502020204030204" pitchFamily="34" charset="0"/>
              </a:rPr>
              <a:t> Suspicions of PSST Abuse</a:t>
            </a:r>
          </a:p>
          <a:p>
            <a:pPr>
              <a:buFont typeface="Wingdings" panose="05000000000000000000" pitchFamily="2" charset="2"/>
              <a:buChar char="v"/>
            </a:pPr>
            <a:r>
              <a:rPr lang="en-US" sz="2800" b="1" dirty="0">
                <a:ln/>
                <a:solidFill>
                  <a:srgbClr val="002060"/>
                </a:solidFill>
                <a:latin typeface="Calibri" panose="020F0502020204030204" pitchFamily="34" charset="0"/>
              </a:rPr>
              <a:t> Seasonal Employee</a:t>
            </a:r>
          </a:p>
          <a:p>
            <a:pPr>
              <a:buFont typeface="Wingdings" panose="05000000000000000000" pitchFamily="2" charset="2"/>
              <a:buChar char="v"/>
            </a:pPr>
            <a:r>
              <a:rPr lang="en-US" sz="2800" b="1" dirty="0">
                <a:ln/>
                <a:solidFill>
                  <a:srgbClr val="002060"/>
                </a:solidFill>
                <a:latin typeface="Calibri" panose="020F0502020204030204" pitchFamily="34" charset="0"/>
              </a:rPr>
              <a:t> Occasional Basis Employee</a:t>
            </a:r>
          </a:p>
          <a:p>
            <a:pPr>
              <a:buFont typeface="Wingdings" panose="05000000000000000000" pitchFamily="2" charset="2"/>
              <a:buChar char="v"/>
            </a:pPr>
            <a:r>
              <a:rPr lang="en-US" sz="2800" b="1" dirty="0">
                <a:ln/>
                <a:solidFill>
                  <a:srgbClr val="002060"/>
                </a:solidFill>
                <a:latin typeface="Calibri" panose="020F0502020204030204" pitchFamily="34" charset="0"/>
              </a:rPr>
              <a:t> Waiver</a:t>
            </a:r>
          </a:p>
          <a:p>
            <a:pPr>
              <a:buFont typeface="Wingdings" panose="05000000000000000000" pitchFamily="2" charset="2"/>
              <a:buChar char="v"/>
            </a:pPr>
            <a:r>
              <a:rPr lang="en-US" sz="2800" b="1" dirty="0">
                <a:ln/>
                <a:solidFill>
                  <a:srgbClr val="002060"/>
                </a:solidFill>
                <a:latin typeface="Calibri" panose="020F0502020204030204" pitchFamily="34" charset="0"/>
              </a:rPr>
              <a:t> Cash out</a:t>
            </a:r>
          </a:p>
        </p:txBody>
      </p:sp>
      <p:sp>
        <p:nvSpPr>
          <p:cNvPr id="4" name="Date Placeholder 3">
            <a:extLst>
              <a:ext uri="{FF2B5EF4-FFF2-40B4-BE49-F238E27FC236}">
                <a16:creationId xmlns:a16="http://schemas.microsoft.com/office/drawing/2014/main" id="{980D09EE-308C-44AF-9313-8F383AD0F32A}"/>
              </a:ext>
            </a:extLst>
          </p:cNvPr>
          <p:cNvSpPr>
            <a:spLocks noGrp="1"/>
          </p:cNvSpPr>
          <p:nvPr>
            <p:ph type="dt" sz="half" idx="10"/>
          </p:nvPr>
        </p:nvSpPr>
        <p:spPr/>
        <p:txBody>
          <a:bodyPr/>
          <a:lstStyle/>
          <a:p>
            <a:fld id="{816CDCBE-620B-4437-8DD7-BE1C90069918}" type="datetime1">
              <a:rPr lang="en-US" smtClean="0"/>
              <a:t>8/7/2017</a:t>
            </a:fld>
            <a:endParaRPr lang="en-US" dirty="0"/>
          </a:p>
        </p:txBody>
      </p:sp>
    </p:spTree>
    <p:extLst>
      <p:ext uri="{BB962C8B-B14F-4D97-AF65-F5344CB8AC3E}">
        <p14:creationId xmlns:p14="http://schemas.microsoft.com/office/powerpoint/2010/main" val="366142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 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636599"/>
          </a:xfrm>
        </p:spPr>
        <p:txBody>
          <a:bodyPr anchor="ctr">
            <a:normAutofit fontScale="25000" lnSpcReduction="20000"/>
          </a:bodyPr>
          <a:lstStyle/>
          <a:p>
            <a:pPr>
              <a:spcBef>
                <a:spcPts val="0"/>
              </a:spcBef>
              <a:spcAft>
                <a:spcPts val="1200"/>
              </a:spcAft>
              <a:buFont typeface="Wingdings" panose="05000000000000000000" pitchFamily="2" charset="2"/>
              <a:buChar char="v"/>
            </a:pPr>
            <a:r>
              <a:rPr lang="en-US" sz="80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Joint Employers</a:t>
            </a:r>
          </a:p>
          <a:p>
            <a:pPr lvl="1">
              <a:spcBef>
                <a:spcPts val="0"/>
              </a:spcBef>
              <a:spcAft>
                <a:spcPts val="1200"/>
              </a:spcAft>
              <a:buFont typeface="Wingdings" panose="05000000000000000000" pitchFamily="2" charset="2"/>
              <a:buChar char="§"/>
            </a:pPr>
            <a:r>
              <a:rPr lang="en-US" sz="7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Both staffing agency &amp; client can be joint employers of a temp employee</a:t>
            </a:r>
          </a:p>
          <a:p>
            <a:pPr>
              <a:spcBef>
                <a:spcPts val="0"/>
              </a:spcBef>
              <a:spcAft>
                <a:spcPts val="1200"/>
              </a:spcAft>
              <a:buFont typeface="Wingdings" panose="05000000000000000000" pitchFamily="2" charset="2"/>
              <a:buChar char="v"/>
            </a:pPr>
            <a:r>
              <a:rPr lang="en-US" sz="8000"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Benefit Year</a:t>
            </a:r>
          </a:p>
          <a:p>
            <a:pPr lvl="1">
              <a:spcBef>
                <a:spcPts val="0"/>
              </a:spcBef>
              <a:spcAft>
                <a:spcPts val="1200"/>
              </a:spcAft>
              <a:buFont typeface="Wingdings" panose="05000000000000000000" pitchFamily="2" charset="2"/>
              <a:buChar char="§"/>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Employers must use a consistent 12 month consecutive period (e.g. calendar year, fiscal year, anniversary date, but not rolling year) for accrual, use and carry over</a:t>
            </a:r>
          </a:p>
          <a:p>
            <a:pPr>
              <a:spcBef>
                <a:spcPts val="0"/>
              </a:spcBef>
              <a:spcAft>
                <a:spcPts val="1200"/>
              </a:spcAft>
              <a:buFont typeface="Wingdings" panose="05000000000000000000" pitchFamily="2" charset="2"/>
              <a:buChar char="v"/>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Accrual</a:t>
            </a:r>
          </a:p>
          <a:p>
            <a:pPr lvl="1">
              <a:spcBef>
                <a:spcPts val="0"/>
              </a:spcBef>
              <a:spcAft>
                <a:spcPts val="1200"/>
              </a:spcAft>
              <a:buFont typeface="Wingdings" panose="05000000000000000000" pitchFamily="2" charset="2"/>
              <a:buChar char="§"/>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Accrual depends on employer tier size; there is no cap on accrual</a:t>
            </a:r>
          </a:p>
          <a:p>
            <a:pPr>
              <a:spcBef>
                <a:spcPts val="0"/>
              </a:spcBef>
              <a:spcAft>
                <a:spcPts val="1200"/>
              </a:spcAft>
              <a:buFont typeface="Wingdings" panose="05000000000000000000" pitchFamily="2" charset="2"/>
              <a:buChar char="v"/>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80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Use and Carry over</a:t>
            </a:r>
          </a:p>
          <a:p>
            <a:pPr lvl="1">
              <a:spcBef>
                <a:spcPts val="0"/>
              </a:spcBef>
              <a:spcAft>
                <a:spcPts val="1200"/>
              </a:spcAft>
              <a:buFont typeface="Wingdings" panose="05000000000000000000" pitchFamily="2" charset="2"/>
              <a:buChar char="§"/>
            </a:pPr>
            <a:r>
              <a:rPr lang="en-US" sz="80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Use and carry over depend on employer tier size</a:t>
            </a:r>
          </a:p>
        </p:txBody>
      </p:sp>
      <p:sp>
        <p:nvSpPr>
          <p:cNvPr id="6" name="Date Placeholder 5">
            <a:extLst>
              <a:ext uri="{FF2B5EF4-FFF2-40B4-BE49-F238E27FC236}">
                <a16:creationId xmlns:a16="http://schemas.microsoft.com/office/drawing/2014/main" id="{B783DBAD-8BC0-41D2-B3AD-5B9DD7314F13}"/>
              </a:ext>
            </a:extLst>
          </p:cNvPr>
          <p:cNvSpPr>
            <a:spLocks noGrp="1"/>
          </p:cNvSpPr>
          <p:nvPr>
            <p:ph type="dt" sz="half" idx="10"/>
          </p:nvPr>
        </p:nvSpPr>
        <p:spPr/>
        <p:txBody>
          <a:bodyPr/>
          <a:lstStyle/>
          <a:p>
            <a:fld id="{E7FC02C1-1F09-4011-B312-8C2E83CE02E3}" type="datetime1">
              <a:rPr lang="en-US" smtClean="0"/>
              <a:t>8/7/2017</a:t>
            </a:fld>
            <a:endParaRPr lang="en-US" dirty="0"/>
          </a:p>
        </p:txBody>
      </p:sp>
    </p:spTree>
    <p:extLst>
      <p:ext uri="{BB962C8B-B14F-4D97-AF65-F5344CB8AC3E}">
        <p14:creationId xmlns:p14="http://schemas.microsoft.com/office/powerpoint/2010/main" val="44259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742208"/>
            <a:ext cx="9603275" cy="497507"/>
          </a:xfrm>
        </p:spPr>
        <p:txBody>
          <a:bodyPr anchor="t">
            <a:normAutofit fontScale="90000"/>
          </a:bodyPr>
          <a:lstStyle/>
          <a:p>
            <a:pPr algn="ctr"/>
            <a:r>
              <a:rPr lang="en-US" sz="3600" b="1" dirty="0">
                <a:solidFill>
                  <a:srgbClr val="002060"/>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729762" y="1450732"/>
            <a:ext cx="10003783" cy="3851030"/>
          </a:xfrm>
        </p:spPr>
        <p:txBody>
          <a:bodyPr anchor="ctr">
            <a:noAutofit/>
          </a:bodyPr>
          <a:lstStyle/>
          <a:p>
            <a:pPr>
              <a:spcBef>
                <a:spcPts val="0"/>
              </a:spcBef>
              <a:spcAft>
                <a:spcPts val="1200"/>
              </a:spcAft>
              <a:buFont typeface="Wingdings" panose="05000000000000000000" pitchFamily="2" charset="2"/>
              <a:buChar char="v"/>
            </a:pPr>
            <a:endPar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endParaRPr>
          </a:p>
          <a:p>
            <a:pPr>
              <a:spcBef>
                <a:spcPts val="0"/>
              </a:spcBef>
              <a:spcAft>
                <a:spcPts val="1200"/>
              </a:spcAft>
              <a:buFont typeface="Wingdings" panose="05000000000000000000" pitchFamily="2" charset="2"/>
              <a:buChar char="v"/>
            </a:pP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Vacation and PTO</a:t>
            </a:r>
          </a:p>
          <a:p>
            <a:pPr lvl="1">
              <a:spcBef>
                <a:spcPts val="0"/>
              </a:spcBef>
              <a:spcAft>
                <a:spcPts val="1200"/>
              </a:spcAft>
              <a:buFont typeface="Wingdings" panose="05000000000000000000" pitchFamily="2" charset="2"/>
              <a:buChar char="§"/>
            </a:pP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Employers can use vacation and PTO to meet ordinance requirements, as long as the paid leave can be used in same manner as PSST</a:t>
            </a:r>
          </a:p>
          <a:p>
            <a:pPr lvl="1">
              <a:spcBef>
                <a:spcPts val="0"/>
              </a:spcBef>
              <a:spcAft>
                <a:spcPts val="1200"/>
              </a:spcAft>
              <a:buFont typeface="Wingdings" panose="05000000000000000000" pitchFamily="2" charset="2"/>
              <a:buChar char="§"/>
            </a:pP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Tier 3 employers with PTO have increased use and carry over requirements </a:t>
            </a:r>
          </a:p>
          <a:p>
            <a:pPr>
              <a:lnSpc>
                <a:spcPct val="100000"/>
              </a:lnSpc>
              <a:spcBef>
                <a:spcPts val="0"/>
              </a:spcBef>
              <a:spcAft>
                <a:spcPts val="1200"/>
              </a:spcAft>
              <a:buFont typeface="Wingdings" panose="05000000000000000000" pitchFamily="2" charset="2"/>
              <a:buChar char="v"/>
            </a:pPr>
            <a:r>
              <a:rPr lang="en-US" sz="2400"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Notification of available PSST hours</a:t>
            </a:r>
          </a:p>
          <a:p>
            <a:pPr lvl="1">
              <a:spcBef>
                <a:spcPts val="0"/>
              </a:spcBef>
              <a:spcAft>
                <a:spcPts val="1200"/>
              </a:spcAft>
              <a:buFont typeface="Wingdings" panose="05000000000000000000" pitchFamily="2" charset="2"/>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rPr>
              <a:t>Employers must provide notice of available PSST hours every pay period, usually on a paystub</a:t>
            </a:r>
          </a:p>
          <a:p>
            <a:pPr>
              <a:lnSpc>
                <a:spcPct val="100000"/>
              </a:lnSpc>
              <a:spcBef>
                <a:spcPts val="0"/>
              </a:spcBef>
              <a:buFont typeface="Wingdings" panose="05000000000000000000" pitchFamily="2" charset="2"/>
              <a:buChar char="v"/>
            </a:pP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Record Keeping </a:t>
            </a:r>
            <a:r>
              <a:rPr lang="en-US" sz="24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3 years</a:t>
            </a:r>
          </a:p>
          <a:p>
            <a:pPr>
              <a:spcBef>
                <a:spcPts val="0"/>
              </a:spcBef>
              <a:spcAft>
                <a:spcPts val="1200"/>
              </a:spcAft>
              <a:buFont typeface="Wingdings" panose="05000000000000000000" pitchFamily="2" charset="2"/>
              <a:buChar char="v"/>
            </a:pPr>
            <a:r>
              <a:rPr lang="en-US" sz="24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Protections against Retaliation </a:t>
            </a:r>
          </a:p>
        </p:txBody>
      </p:sp>
      <p:sp>
        <p:nvSpPr>
          <p:cNvPr id="6" name="Date Placeholder 5">
            <a:extLst>
              <a:ext uri="{FF2B5EF4-FFF2-40B4-BE49-F238E27FC236}">
                <a16:creationId xmlns:a16="http://schemas.microsoft.com/office/drawing/2014/main" id="{163029BB-19B2-42AA-A01D-1484715CE0CB}"/>
              </a:ext>
            </a:extLst>
          </p:cNvPr>
          <p:cNvSpPr>
            <a:spLocks noGrp="1"/>
          </p:cNvSpPr>
          <p:nvPr>
            <p:ph type="dt" sz="half" idx="10"/>
          </p:nvPr>
        </p:nvSpPr>
        <p:spPr/>
        <p:txBody>
          <a:bodyPr/>
          <a:lstStyle/>
          <a:p>
            <a:fld id="{4F661354-64D5-4940-89C5-5DB4C1DABA46}" type="datetime1">
              <a:rPr lang="en-US" smtClean="0"/>
              <a:t>8/7/2017</a:t>
            </a:fld>
            <a:endParaRPr lang="en-US" dirty="0"/>
          </a:p>
        </p:txBody>
      </p:sp>
    </p:spTree>
    <p:extLst>
      <p:ext uri="{BB962C8B-B14F-4D97-AF65-F5344CB8AC3E}">
        <p14:creationId xmlns:p14="http://schemas.microsoft.com/office/powerpoint/2010/main" val="15546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9676" y="91845"/>
            <a:ext cx="9603275" cy="553035"/>
          </a:xfrm>
        </p:spPr>
        <p:txBody>
          <a:bodyPr anchor="ctr">
            <a:normAutofit fontScale="90000"/>
          </a:bodyPr>
          <a:lstStyle/>
          <a:p>
            <a:pPr algn="ctr"/>
            <a:r>
              <a:rPr lang="en-US" sz="3600" b="1" dirty="0">
                <a:latin typeface="Calibri" panose="020F0502020204030204" pitchFamily="34" charset="0"/>
              </a:rPr>
              <a:t>OLS History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0243237"/>
              </p:ext>
            </p:extLst>
          </p:nvPr>
        </p:nvGraphicFramePr>
        <p:xfrm>
          <a:off x="435429" y="731519"/>
          <a:ext cx="11451771" cy="5939246"/>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1671565">
                  <a:extLst>
                    <a:ext uri="{9D8B030D-6E8A-4147-A177-3AD203B41FA5}">
                      <a16:colId xmlns:a16="http://schemas.microsoft.com/office/drawing/2014/main" val="2722088738"/>
                    </a:ext>
                  </a:extLst>
                </a:gridCol>
                <a:gridCol w="9780206">
                  <a:extLst>
                    <a:ext uri="{9D8B030D-6E8A-4147-A177-3AD203B41FA5}">
                      <a16:colId xmlns:a16="http://schemas.microsoft.com/office/drawing/2014/main" val="1664378340"/>
                    </a:ext>
                  </a:extLst>
                </a:gridCol>
              </a:tblGrid>
              <a:tr h="398580">
                <a:tc>
                  <a:txBody>
                    <a:bodyPr/>
                    <a:lstStyle/>
                    <a:p>
                      <a:pPr marL="0" marR="0" algn="ctr">
                        <a:lnSpc>
                          <a:spcPct val="115000"/>
                        </a:lnSpc>
                        <a:spcBef>
                          <a:spcPts val="0"/>
                        </a:spcBef>
                        <a:spcAft>
                          <a:spcPts val="0"/>
                        </a:spcAft>
                      </a:pPr>
                      <a:r>
                        <a:rPr lang="en-US" sz="2000" b="1" i="0" dirty="0">
                          <a:effectLst/>
                          <a:latin typeface="Calibri" panose="020F0502020204030204" pitchFamily="34" charset="0"/>
                        </a:rPr>
                        <a:t>2012</a:t>
                      </a:r>
                      <a:endParaRPr lang="en-US"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PSST</a:t>
                      </a:r>
                      <a:r>
                        <a:rPr lang="en-US" sz="2000" b="0" i="0" dirty="0">
                          <a:solidFill>
                            <a:srgbClr val="002060"/>
                          </a:solidFill>
                          <a:effectLst/>
                          <a:latin typeface="Calibri" panose="020F0502020204030204" pitchFamily="34" charset="0"/>
                        </a:rPr>
                        <a:t> - </a:t>
                      </a:r>
                      <a:r>
                        <a:rPr lang="en-US" sz="2000" b="0" i="0" dirty="0">
                          <a:solidFill>
                            <a:schemeClr val="tx1"/>
                          </a:solidFill>
                          <a:effectLst/>
                          <a:latin typeface="Calibri" panose="020F0502020204030204" pitchFamily="34" charset="0"/>
                        </a:rPr>
                        <a:t>Paid Sick and Safe Time Ordinance </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05580260"/>
                  </a:ext>
                </a:extLst>
              </a:tr>
              <a:tr h="398580">
                <a:tc>
                  <a:txBody>
                    <a:bodyPr/>
                    <a:lstStyle/>
                    <a:p>
                      <a:pPr marL="0" marR="0" algn="ctr">
                        <a:lnSpc>
                          <a:spcPct val="115000"/>
                        </a:lnSpc>
                        <a:spcBef>
                          <a:spcPts val="0"/>
                        </a:spcBef>
                        <a:spcAft>
                          <a:spcPts val="0"/>
                        </a:spcAft>
                      </a:pPr>
                      <a:r>
                        <a:rPr lang="en-US" sz="2000" b="1" i="0">
                          <a:effectLst/>
                          <a:latin typeface="Calibri" panose="020F0502020204030204" pitchFamily="34" charset="0"/>
                        </a:rPr>
                        <a:t>2013</a:t>
                      </a:r>
                      <a:endParaRPr lang="en-US" sz="2000" b="1" i="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FCE</a:t>
                      </a:r>
                      <a:r>
                        <a:rPr lang="en-US" sz="2000" b="0" i="0" dirty="0">
                          <a:solidFill>
                            <a:srgbClr val="002060"/>
                          </a:solidFill>
                          <a:effectLst/>
                          <a:latin typeface="Calibri" panose="020F0502020204030204" pitchFamily="34" charset="0"/>
                        </a:rPr>
                        <a:t> </a:t>
                      </a:r>
                      <a:r>
                        <a:rPr lang="en-US" sz="2000" b="0" i="0" dirty="0">
                          <a:effectLst/>
                          <a:latin typeface="Calibri" panose="020F0502020204030204" pitchFamily="34" charset="0"/>
                        </a:rPr>
                        <a:t>- Fair Chance Employment Ordinance </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6430067"/>
                  </a:ext>
                </a:extLst>
              </a:tr>
              <a:tr h="761026">
                <a:tc rowSpan="3">
                  <a:txBody>
                    <a:bodyPr/>
                    <a:lstStyle/>
                    <a:p>
                      <a:pPr marL="0" marR="0" algn="ctr">
                        <a:lnSpc>
                          <a:spcPct val="115000"/>
                        </a:lnSpc>
                        <a:spcBef>
                          <a:spcPts val="0"/>
                        </a:spcBef>
                        <a:spcAft>
                          <a:spcPts val="0"/>
                        </a:spcAft>
                      </a:pPr>
                      <a:r>
                        <a:rPr lang="en-US" sz="2000" b="1" i="0" dirty="0">
                          <a:effectLst/>
                          <a:latin typeface="Calibri" panose="020F0502020204030204" pitchFamily="34" charset="0"/>
                        </a:rPr>
                        <a:t>2014</a:t>
                      </a:r>
                      <a:endParaRPr lang="en-US"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Mayor convened Income Inequality Advisory Committee to craft minimum wage policies</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11357540"/>
                  </a:ext>
                </a:extLst>
              </a:tr>
              <a:tr h="1154368">
                <a:tc vMerge="1">
                  <a:txBody>
                    <a:bodyPr/>
                    <a:lstStyle/>
                    <a:p>
                      <a:endParaRPr lang="en-US"/>
                    </a:p>
                  </a:txBody>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Mayor and City Council convened Labor Standards Advisory Group to address wage theft and to suggest ways to strengthen labor standards implementation</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5796905"/>
                  </a:ext>
                </a:extLst>
              </a:tr>
              <a:tr h="809844">
                <a:tc vMerge="1">
                  <a:txBody>
                    <a:bodyPr/>
                    <a:lstStyle/>
                    <a:p>
                      <a:endParaRPr lang="en-US"/>
                    </a:p>
                  </a:txBody>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City Council passed legislation creating Office of Labor Standards as a new division within the Seattle Office for Civil Rights</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69358219"/>
                  </a:ext>
                </a:extLst>
              </a:tr>
              <a:tr h="809844">
                <a:tc>
                  <a:txBody>
                    <a:bodyPr/>
                    <a:lstStyle/>
                    <a:p>
                      <a:pPr marL="0" marR="0" algn="ctr">
                        <a:lnSpc>
                          <a:spcPct val="115000"/>
                        </a:lnSpc>
                        <a:spcBef>
                          <a:spcPts val="0"/>
                        </a:spcBef>
                        <a:spcAft>
                          <a:spcPts val="0"/>
                        </a:spcAft>
                      </a:pPr>
                      <a:r>
                        <a:rPr lang="en-US" sz="2000" b="1" i="0">
                          <a:effectLst/>
                          <a:latin typeface="Calibri" panose="020F0502020204030204" pitchFamily="34" charset="0"/>
                        </a:rPr>
                        <a:t>April 1, 2015</a:t>
                      </a:r>
                      <a:endParaRPr lang="en-US" sz="2000" b="1" i="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OLS birthday</a:t>
                      </a:r>
                    </a:p>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MW</a:t>
                      </a:r>
                      <a:r>
                        <a:rPr lang="en-US" sz="2000" b="1" i="0" baseline="0" dirty="0">
                          <a:solidFill>
                            <a:srgbClr val="002060"/>
                          </a:solidFill>
                          <a:effectLst/>
                          <a:latin typeface="Calibri" panose="020F0502020204030204" pitchFamily="34" charset="0"/>
                        </a:rPr>
                        <a:t> &amp; WT</a:t>
                      </a:r>
                      <a:r>
                        <a:rPr lang="en-US" sz="2000" b="1" i="0" baseline="0" dirty="0">
                          <a:solidFill>
                            <a:srgbClr val="0070C0"/>
                          </a:solidFill>
                          <a:effectLst/>
                          <a:latin typeface="Calibri" panose="020F0502020204030204" pitchFamily="34" charset="0"/>
                        </a:rPr>
                        <a:t> </a:t>
                      </a:r>
                      <a:r>
                        <a:rPr lang="en-US" sz="2000" b="0" i="0" baseline="0" dirty="0">
                          <a:effectLst/>
                          <a:latin typeface="Calibri" panose="020F0502020204030204" pitchFamily="34" charset="0"/>
                        </a:rPr>
                        <a:t>- </a:t>
                      </a:r>
                      <a:r>
                        <a:rPr lang="en-US" sz="2000" b="0" i="0" dirty="0">
                          <a:effectLst/>
                          <a:latin typeface="Calibri" panose="020F0502020204030204" pitchFamily="34" charset="0"/>
                        </a:rPr>
                        <a:t>Minimum Wage and Wage Theft Ordinances</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0400751"/>
                  </a:ext>
                </a:extLst>
              </a:tr>
              <a:tr h="398580">
                <a:tc rowSpan="2">
                  <a:txBody>
                    <a:bodyPr/>
                    <a:lstStyle/>
                    <a:p>
                      <a:pPr marL="0" marR="0" algn="ctr">
                        <a:lnSpc>
                          <a:spcPct val="115000"/>
                        </a:lnSpc>
                        <a:spcBef>
                          <a:spcPts val="0"/>
                        </a:spcBef>
                        <a:spcAft>
                          <a:spcPts val="0"/>
                        </a:spcAft>
                      </a:pPr>
                      <a:r>
                        <a:rPr lang="en-US" sz="2000" b="1" i="0">
                          <a:effectLst/>
                          <a:latin typeface="Calibri" panose="020F0502020204030204" pitchFamily="34" charset="0"/>
                        </a:rPr>
                        <a:t>2016</a:t>
                      </a:r>
                      <a:endParaRPr lang="en-US" sz="2000" b="1" i="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Wage Theft Prevention and Labor Standards Harmonization Ordinance </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55662846"/>
                  </a:ext>
                </a:extLst>
              </a:tr>
              <a:tr h="398580">
                <a:tc vMerge="1">
                  <a:txBody>
                    <a:bodyPr/>
                    <a:lstStyle/>
                    <a:p>
                      <a:endParaRPr lang="en-US"/>
                    </a:p>
                  </a:txBody>
                  <a:tcPr/>
                </a:tc>
                <a:tc>
                  <a:txBody>
                    <a:bodyPr/>
                    <a:lstStyle/>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HEHS</a:t>
                      </a:r>
                      <a:r>
                        <a:rPr lang="en-US" sz="2000" b="0" i="0" baseline="0" dirty="0">
                          <a:effectLst/>
                          <a:latin typeface="Calibri" panose="020F0502020204030204" pitchFamily="34" charset="0"/>
                        </a:rPr>
                        <a:t> - </a:t>
                      </a:r>
                      <a:r>
                        <a:rPr lang="en-US" sz="2000" b="0" i="0" dirty="0">
                          <a:effectLst/>
                          <a:latin typeface="Calibri" panose="020F0502020204030204" pitchFamily="34" charset="0"/>
                        </a:rPr>
                        <a:t>Hotel Employees Health and Safety Initiative</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5945954"/>
                  </a:ext>
                </a:extLst>
              </a:tr>
              <a:tr h="809844">
                <a:tc>
                  <a:txBody>
                    <a:bodyPr/>
                    <a:lstStyle/>
                    <a:p>
                      <a:pPr marL="0" marR="0" algn="ctr">
                        <a:lnSpc>
                          <a:spcPct val="115000"/>
                        </a:lnSpc>
                        <a:spcBef>
                          <a:spcPts val="0"/>
                        </a:spcBef>
                        <a:spcAft>
                          <a:spcPts val="0"/>
                        </a:spcAft>
                      </a:pPr>
                      <a:r>
                        <a:rPr lang="en-US" sz="2000" b="1" i="0" dirty="0">
                          <a:effectLst/>
                          <a:latin typeface="Calibri" panose="020F0502020204030204" pitchFamily="34" charset="0"/>
                        </a:rPr>
                        <a:t>2017</a:t>
                      </a:r>
                      <a:endParaRPr lang="en-US"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0" dirty="0">
                          <a:effectLst/>
                          <a:latin typeface="Calibri" panose="020F0502020204030204" pitchFamily="34" charset="0"/>
                        </a:rPr>
                        <a:t>OLS</a:t>
                      </a:r>
                      <a:r>
                        <a:rPr lang="en-US" sz="2000" b="0" i="0" baseline="0" dirty="0">
                          <a:effectLst/>
                          <a:latin typeface="Calibri" panose="020F0502020204030204" pitchFamily="34" charset="0"/>
                        </a:rPr>
                        <a:t> becomes an independent office </a:t>
                      </a:r>
                      <a:endParaRPr lang="en-US" sz="2000" b="0" i="0" dirty="0">
                        <a:effectLst/>
                        <a:latin typeface="Calibri" panose="020F0502020204030204" pitchFamily="34" charset="0"/>
                      </a:endParaRPr>
                    </a:p>
                    <a:p>
                      <a:pPr marL="0" marR="0">
                        <a:lnSpc>
                          <a:spcPct val="115000"/>
                        </a:lnSpc>
                        <a:spcBef>
                          <a:spcPts val="0"/>
                        </a:spcBef>
                        <a:spcAft>
                          <a:spcPts val="0"/>
                        </a:spcAft>
                      </a:pPr>
                      <a:r>
                        <a:rPr lang="en-US" sz="2000" b="1" i="0" dirty="0">
                          <a:solidFill>
                            <a:srgbClr val="002060"/>
                          </a:solidFill>
                          <a:effectLst/>
                          <a:latin typeface="Calibri" panose="020F0502020204030204" pitchFamily="34" charset="0"/>
                        </a:rPr>
                        <a:t>SS</a:t>
                      </a:r>
                      <a:r>
                        <a:rPr lang="en-US" sz="2000" b="0" i="0" dirty="0">
                          <a:effectLst/>
                          <a:latin typeface="Calibri" panose="020F0502020204030204" pitchFamily="34" charset="0"/>
                        </a:rPr>
                        <a:t> - Secure Scheduling Ordinance </a:t>
                      </a:r>
                      <a:endParaRPr lang="en-US" sz="20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98244383"/>
                  </a:ext>
                </a:extLst>
              </a:tr>
            </a:tbl>
          </a:graphicData>
        </a:graphic>
      </p:graphicFrame>
      <p:sp>
        <p:nvSpPr>
          <p:cNvPr id="4" name="Date Placeholder 3">
            <a:extLst>
              <a:ext uri="{FF2B5EF4-FFF2-40B4-BE49-F238E27FC236}">
                <a16:creationId xmlns:a16="http://schemas.microsoft.com/office/drawing/2014/main" id="{BE078B98-7A8C-40D6-ACE7-20B2323A77C8}"/>
              </a:ext>
            </a:extLst>
          </p:cNvPr>
          <p:cNvSpPr>
            <a:spLocks noGrp="1"/>
          </p:cNvSpPr>
          <p:nvPr>
            <p:ph type="dt" sz="half" idx="10"/>
          </p:nvPr>
        </p:nvSpPr>
        <p:spPr/>
        <p:txBody>
          <a:bodyPr/>
          <a:lstStyle/>
          <a:p>
            <a:fld id="{6AE33519-4ADF-43EE-8AAA-DFA74DCFAC40}" type="datetime1">
              <a:rPr lang="en-US" smtClean="0"/>
              <a:t>8/7/2017</a:t>
            </a:fld>
            <a:endParaRPr lang="en-US" dirty="0"/>
          </a:p>
        </p:txBody>
      </p:sp>
    </p:spTree>
    <p:extLst>
      <p:ext uri="{BB962C8B-B14F-4D97-AF65-F5344CB8AC3E}">
        <p14:creationId xmlns:p14="http://schemas.microsoft.com/office/powerpoint/2010/main" val="316692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572243"/>
          </a:xfrm>
        </p:spPr>
        <p:txBody>
          <a:bodyPr anchor="t">
            <a:normAutofit fontScale="90000"/>
          </a:bodyPr>
          <a:lstStyle/>
          <a:p>
            <a:pPr algn="ctr"/>
            <a:r>
              <a:rPr lang="en-US" sz="3600" b="1" dirty="0">
                <a:solidFill>
                  <a:srgbClr val="002060"/>
                </a:solidFill>
              </a:rPr>
              <a:t>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295400"/>
            <a:ext cx="9603275" cy="4636599"/>
          </a:xfrm>
        </p:spPr>
        <p:txBody>
          <a:bodyPr anchor="ctr">
            <a:normAutofit/>
          </a:bodyPr>
          <a:lstStyle/>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Written PSST Policy</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Employers must provide employees with written PSST policy starting April 1, 2016</a:t>
            </a:r>
          </a:p>
          <a:p>
            <a:pPr>
              <a:spcBef>
                <a:spcPts val="0"/>
              </a:spcBef>
              <a:spcAft>
                <a:spcPts val="1200"/>
              </a:spcAft>
              <a:buFont typeface="Wingdings" panose="05000000000000000000" pitchFamily="2" charset="2"/>
              <a:buChar char="v"/>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Waiting Period</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Employer can impose a waiting period of 180 calendar days from hire date</a:t>
            </a:r>
          </a:p>
          <a:p>
            <a:pPr>
              <a:spcBef>
                <a:spcPts val="0"/>
              </a:spcBef>
              <a:spcAft>
                <a:spcPts val="1200"/>
              </a:spcAft>
              <a:buFont typeface="Wingdings" panose="05000000000000000000" pitchFamily="2" charset="2"/>
              <a:buChar char="v"/>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Requesting PSST</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Employee must provide enough information to signal need for covered absence</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“I need to use PSST” or “My child is sick” </a:t>
            </a:r>
          </a:p>
          <a:p>
            <a:pPr>
              <a:spcBef>
                <a:spcPts val="0"/>
              </a:spcBef>
              <a:spcAft>
                <a:spcPts val="1200"/>
              </a:spcAft>
              <a:buFont typeface="Wingdings" panose="05000000000000000000" pitchFamily="2" charset="2"/>
              <a:buChar char="v"/>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15 minute increments of use</a:t>
            </a:r>
          </a:p>
          <a:p>
            <a:pPr lvl="2">
              <a:spcBef>
                <a:spcPts val="0"/>
              </a:spcBef>
              <a:spcAft>
                <a:spcPts val="1200"/>
              </a:spcAft>
              <a:buFont typeface="Wingdings" panose="05000000000000000000" pitchFamily="2" charset="2"/>
              <a:buChar char="§"/>
            </a:pPr>
            <a:r>
              <a:rPr lang="en-US" sz="1800" dirty="0">
                <a:latin typeface="Calibri" panose="020F0502020204030204" pitchFamily="34" charset="0"/>
                <a:ea typeface="Arial Unicode MS" panose="020B0604020202020204" pitchFamily="34" charset="-128"/>
                <a:cs typeface="Arial Unicode MS" panose="020B0604020202020204" pitchFamily="34" charset="-128"/>
              </a:rPr>
              <a:t> If feasible by employer’s payroll system, employers must permit hourly employees to use PSST in 15 minute increments</a:t>
            </a:r>
          </a:p>
        </p:txBody>
      </p:sp>
      <p:sp>
        <p:nvSpPr>
          <p:cNvPr id="6" name="Date Placeholder 5">
            <a:extLst>
              <a:ext uri="{FF2B5EF4-FFF2-40B4-BE49-F238E27FC236}">
                <a16:creationId xmlns:a16="http://schemas.microsoft.com/office/drawing/2014/main" id="{583B9DE8-48AF-4F11-85FC-BABC3A0301D9}"/>
              </a:ext>
            </a:extLst>
          </p:cNvPr>
          <p:cNvSpPr>
            <a:spLocks noGrp="1"/>
          </p:cNvSpPr>
          <p:nvPr>
            <p:ph type="dt" sz="half" idx="10"/>
          </p:nvPr>
        </p:nvSpPr>
        <p:spPr/>
        <p:txBody>
          <a:bodyPr/>
          <a:lstStyle/>
          <a:p>
            <a:fld id="{7D46F027-295D-478F-9D98-30A71B23BADD}" type="datetime1">
              <a:rPr lang="en-US" smtClean="0"/>
              <a:t>8/7/2017</a:t>
            </a:fld>
            <a:endParaRPr lang="en-US" dirty="0"/>
          </a:p>
        </p:txBody>
      </p:sp>
    </p:spTree>
    <p:extLst>
      <p:ext uri="{BB962C8B-B14F-4D97-AF65-F5344CB8AC3E}">
        <p14:creationId xmlns:p14="http://schemas.microsoft.com/office/powerpoint/2010/main" val="1213483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OTHER 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636599"/>
          </a:xfrm>
        </p:spPr>
        <p:txBody>
          <a:bodyPr anchor="ctr">
            <a:normAutofit fontScale="92500"/>
          </a:bodyPr>
          <a:lstStyle/>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Rate of Pay</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Employers must pay same rate of pay as employee would have earned while working the shift (exclude tips &amp; commissions, but meet Seattle minimum wage  requirements)</a:t>
            </a:r>
          </a:p>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Documentation for PSST</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 can ask for documentation after employee has used PSST for more than three consecutive work days</a:t>
            </a:r>
          </a:p>
          <a:p>
            <a:pPr>
              <a:spcBef>
                <a:spcPts val="0"/>
              </a:spcBef>
              <a:spcAft>
                <a:spcPts val="1200"/>
              </a:spcAft>
              <a:buFont typeface="Wingdings" panose="05000000000000000000" pitchFamily="2" charset="2"/>
              <a:buChar char="v"/>
            </a:pP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Suspicions of PSST abuse</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Employer can ask for early documentation or deny PSST if clear instance or pattern of abuse</a:t>
            </a:r>
          </a:p>
          <a:p>
            <a:pPr>
              <a:spcBef>
                <a:spcPts val="0"/>
              </a:spcBef>
              <a:spcAft>
                <a:spcPts val="1200"/>
              </a:spcAft>
              <a:buFont typeface="Wingdings" panose="05000000000000000000" pitchFamily="2" charset="2"/>
              <a:buChar char="v"/>
            </a:pPr>
            <a:r>
              <a:rPr lang="en-US" sz="1800"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 </a:t>
            </a:r>
            <a:r>
              <a:rPr lang="en-US" sz="1800" b="1" dirty="0">
                <a:solidFill>
                  <a:srgbClr val="002060"/>
                </a:solidFill>
                <a:latin typeface="Calibri" panose="020F0502020204030204" pitchFamily="34" charset="0"/>
                <a:ea typeface="Arial Unicode MS" panose="020B0604020202020204" pitchFamily="34" charset="-128"/>
                <a:cs typeface="Arial Unicode MS" panose="020B0604020202020204" pitchFamily="34" charset="-128"/>
              </a:rPr>
              <a:t>Seasonal employee</a:t>
            </a:r>
          </a:p>
          <a:p>
            <a:pPr lvl="2">
              <a:spcBef>
                <a:spcPts val="0"/>
              </a:spcBef>
              <a:spcAft>
                <a:spcPts val="1200"/>
              </a:spcAft>
              <a:buFont typeface="Wingdings" panose="05000000000000000000" pitchFamily="2" charset="2"/>
              <a:buChar char="§"/>
            </a:pPr>
            <a:r>
              <a:rPr lang="en-US" sz="1800" dirty="0">
                <a:solidFill>
                  <a:schemeClr val="bg2">
                    <a:lumMod val="10000"/>
                  </a:schemeClr>
                </a:solidFill>
                <a:latin typeface="Calibri" panose="020F0502020204030204" pitchFamily="34" charset="0"/>
                <a:ea typeface="Arial Unicode MS" panose="020B0604020202020204" pitchFamily="34" charset="-128"/>
                <a:cs typeface="Arial Unicode MS" panose="020B0604020202020204" pitchFamily="34" charset="-128"/>
              </a:rPr>
              <a:t> Employer must reinstate unused PSST hours if employee separates from work and returns within seven months</a:t>
            </a:r>
          </a:p>
        </p:txBody>
      </p:sp>
      <p:sp>
        <p:nvSpPr>
          <p:cNvPr id="6" name="Date Placeholder 5">
            <a:extLst>
              <a:ext uri="{FF2B5EF4-FFF2-40B4-BE49-F238E27FC236}">
                <a16:creationId xmlns:a16="http://schemas.microsoft.com/office/drawing/2014/main" id="{0D7DB673-7847-4CE5-B6BE-5FC689D915E5}"/>
              </a:ext>
            </a:extLst>
          </p:cNvPr>
          <p:cNvSpPr>
            <a:spLocks noGrp="1"/>
          </p:cNvSpPr>
          <p:nvPr>
            <p:ph type="dt" sz="half" idx="10"/>
          </p:nvPr>
        </p:nvSpPr>
        <p:spPr/>
        <p:txBody>
          <a:bodyPr/>
          <a:lstStyle/>
          <a:p>
            <a:fld id="{8E84324C-D5E4-4411-BA7C-6371E7796D94}" type="datetime1">
              <a:rPr lang="en-US" smtClean="0"/>
              <a:t>8/7/2017</a:t>
            </a:fld>
            <a:endParaRPr lang="en-US" dirty="0"/>
          </a:p>
        </p:txBody>
      </p:sp>
    </p:spTree>
    <p:extLst>
      <p:ext uri="{BB962C8B-B14F-4D97-AF65-F5344CB8AC3E}">
        <p14:creationId xmlns:p14="http://schemas.microsoft.com/office/powerpoint/2010/main" val="370852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sz="3600" b="1" dirty="0">
                <a:solidFill>
                  <a:srgbClr val="002060"/>
                </a:solidFill>
              </a:rPr>
              <a:t>OTHER REQUIREMENTS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362075"/>
            <a:ext cx="9603275" cy="4636599"/>
          </a:xfrm>
        </p:spPr>
        <p:txBody>
          <a:bodyPr anchor="t">
            <a:normAutofit/>
          </a:bodyPr>
          <a:lstStyle/>
          <a:p>
            <a:pPr>
              <a:spcBef>
                <a:spcPts val="0"/>
              </a:spcBef>
              <a:spcAft>
                <a:spcPts val="600"/>
              </a:spcAft>
              <a:buFont typeface="Wingdings" panose="05000000000000000000" pitchFamily="2" charset="2"/>
              <a:buChar char="v"/>
            </a:pPr>
            <a:r>
              <a:rPr lang="en-US" sz="1800" dirty="0">
                <a:solidFill>
                  <a:schemeClr val="bg2">
                    <a:lumMod val="10000"/>
                  </a:schemeClr>
                </a:solidFill>
                <a:latin typeface="Calibri" pitchFamily="34" charset="0"/>
              </a:rPr>
              <a:t> </a:t>
            </a:r>
            <a:r>
              <a:rPr lang="en-US" sz="1800" b="1" dirty="0">
                <a:solidFill>
                  <a:schemeClr val="bg2">
                    <a:lumMod val="10000"/>
                  </a:schemeClr>
                </a:solidFill>
                <a:latin typeface="Calibri" pitchFamily="34" charset="0"/>
              </a:rPr>
              <a:t>Occasional Basis Employees</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Employees who are typically based outside of Seattle and work in Seattle on an irregular basis, must work 240 hours in a calendar year to qualify for PSST</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After meeting this threshold requirement, employee is covered by ordinance for duration of employment for employer and all previous hours worked in Seattle accrue PSST</a:t>
            </a:r>
          </a:p>
          <a:p>
            <a:pPr>
              <a:spcBef>
                <a:spcPts val="0"/>
              </a:spcBef>
              <a:spcAft>
                <a:spcPts val="600"/>
              </a:spcAft>
              <a:buFont typeface="Wingdings" panose="05000000000000000000" pitchFamily="2" charset="2"/>
              <a:buChar char="v"/>
            </a:pPr>
            <a:r>
              <a:rPr lang="en-US" sz="1800" b="1" dirty="0">
                <a:solidFill>
                  <a:schemeClr val="bg2">
                    <a:lumMod val="10000"/>
                  </a:schemeClr>
                </a:solidFill>
                <a:latin typeface="Calibri" pitchFamily="34" charset="0"/>
              </a:rPr>
              <a:t> Waiver</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Waiver is prohibited for individual employees</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Waiver is permitted for employees represented by union; waiver must be CBA</a:t>
            </a:r>
          </a:p>
          <a:p>
            <a:pPr>
              <a:spcBef>
                <a:spcPts val="0"/>
              </a:spcBef>
              <a:spcAft>
                <a:spcPts val="600"/>
              </a:spcAft>
              <a:buFont typeface="Wingdings" panose="05000000000000000000" pitchFamily="2" charset="2"/>
              <a:buChar char="v"/>
            </a:pPr>
            <a:r>
              <a:rPr lang="en-US" sz="1800" b="1" dirty="0">
                <a:solidFill>
                  <a:schemeClr val="bg2">
                    <a:lumMod val="10000"/>
                  </a:schemeClr>
                </a:solidFill>
                <a:latin typeface="Calibri" pitchFamily="34" charset="0"/>
              </a:rPr>
              <a:t> Cash out</a:t>
            </a:r>
          </a:p>
          <a:p>
            <a:pPr lvl="2">
              <a:spcBef>
                <a:spcPts val="0"/>
              </a:spcBef>
              <a:spcAft>
                <a:spcPts val="600"/>
              </a:spcAft>
              <a:buFont typeface="Wingdings" panose="05000000000000000000" pitchFamily="2" charset="2"/>
              <a:buChar char="§"/>
            </a:pPr>
            <a:r>
              <a:rPr lang="en-US" sz="1800" dirty="0">
                <a:solidFill>
                  <a:schemeClr val="bg2">
                    <a:lumMod val="10000"/>
                  </a:schemeClr>
                </a:solidFill>
                <a:latin typeface="Calibri" pitchFamily="34" charset="0"/>
              </a:rPr>
              <a:t> Cash out is not required; it is discretionary</a:t>
            </a:r>
          </a:p>
        </p:txBody>
      </p:sp>
      <p:sp>
        <p:nvSpPr>
          <p:cNvPr id="6" name="Date Placeholder 5">
            <a:extLst>
              <a:ext uri="{FF2B5EF4-FFF2-40B4-BE49-F238E27FC236}">
                <a16:creationId xmlns:a16="http://schemas.microsoft.com/office/drawing/2014/main" id="{1F8CD83D-26F2-449B-A3CC-7D84A6B3906D}"/>
              </a:ext>
            </a:extLst>
          </p:cNvPr>
          <p:cNvSpPr>
            <a:spLocks noGrp="1"/>
          </p:cNvSpPr>
          <p:nvPr>
            <p:ph type="dt" sz="half" idx="10"/>
          </p:nvPr>
        </p:nvSpPr>
        <p:spPr/>
        <p:txBody>
          <a:bodyPr/>
          <a:lstStyle/>
          <a:p>
            <a:fld id="{C86996E9-4823-41D5-9472-2109E5F9D0B2}" type="datetime1">
              <a:rPr lang="en-US" smtClean="0"/>
              <a:t>8/7/2017</a:t>
            </a:fld>
            <a:endParaRPr lang="en-US" dirty="0"/>
          </a:p>
        </p:txBody>
      </p:sp>
    </p:spTree>
    <p:extLst>
      <p:ext uri="{BB962C8B-B14F-4D97-AF65-F5344CB8AC3E}">
        <p14:creationId xmlns:p14="http://schemas.microsoft.com/office/powerpoint/2010/main" val="1641653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61" y="945913"/>
            <a:ext cx="10120294" cy="2618554"/>
          </a:xfrm>
        </p:spPr>
        <p:txBody>
          <a:bodyPr vert="horz" lIns="91440" tIns="45720" rIns="91440" bIns="0" rtlCol="0" anchor="t">
            <a:normAutofit/>
          </a:bodyPr>
          <a:lstStyle/>
          <a:p>
            <a:pPr>
              <a:lnSpc>
                <a:spcPct val="80000"/>
              </a:lnSpc>
            </a:pPr>
            <a:r>
              <a:rPr lang="en-US" sz="4800" b="1" dirty="0">
                <a:ln w="9525">
                  <a:solidFill>
                    <a:schemeClr val="bg1"/>
                  </a:solidFill>
                  <a:prstDash val="solid"/>
                </a:ln>
                <a:latin typeface="Calibri" panose="020F0502020204030204" pitchFamily="34" charset="0"/>
              </a:rPr>
              <a:t>WAS JOB OR PAY DENIED DUE TO CONVICTION OR ARREST RECORDS?</a:t>
            </a:r>
          </a:p>
        </p:txBody>
      </p:sp>
      <p:sp>
        <p:nvSpPr>
          <p:cNvPr id="3" name="Text Placeholder 2"/>
          <p:cNvSpPr>
            <a:spLocks noGrp="1"/>
          </p:cNvSpPr>
          <p:nvPr>
            <p:ph type="body" idx="1"/>
          </p:nvPr>
        </p:nvSpPr>
        <p:spPr>
          <a:xfrm>
            <a:off x="1125460" y="4041611"/>
            <a:ext cx="9502565" cy="1340995"/>
          </a:xfrm>
        </p:spPr>
        <p:txBody>
          <a:bodyPr vert="horz" lIns="91440" tIns="91440" rIns="91440" bIns="91440" rtlCol="0" anchor="ctr">
            <a:normAutofit fontScale="70000" lnSpcReduction="20000"/>
          </a:bodyPr>
          <a:lstStyle/>
          <a:p>
            <a:pPr algn="r"/>
            <a:r>
              <a:rPr lang="en-US" sz="7700" b="1" dirty="0">
                <a:ln w="0"/>
                <a:solidFill>
                  <a:schemeClr val="accent1"/>
                </a:solidFill>
                <a:effectLst>
                  <a:outerShdw blurRad="38100" dist="25400" dir="5400000" algn="ctr" rotWithShape="0">
                    <a:srgbClr val="6E747A">
                      <a:alpha val="43000"/>
                    </a:srgbClr>
                  </a:outerShdw>
                </a:effectLst>
              </a:rPr>
              <a:t>FAIR CHANCE </a:t>
            </a:r>
            <a:r>
              <a:rPr lang="en-US" sz="7100" b="1" dirty="0">
                <a:ln w="0"/>
                <a:solidFill>
                  <a:schemeClr val="accent1"/>
                </a:solidFill>
                <a:effectLst>
                  <a:outerShdw blurRad="38100" dist="25400" dir="5400000" algn="ctr" rotWithShape="0">
                    <a:srgbClr val="6E747A">
                      <a:alpha val="43000"/>
                    </a:srgbClr>
                  </a:outerShdw>
                </a:effectLst>
              </a:rPr>
              <a:t>EMPLOYMENT</a:t>
            </a:r>
          </a:p>
        </p:txBody>
      </p:sp>
      <p:sp>
        <p:nvSpPr>
          <p:cNvPr id="16" name="Date Placeholder 15">
            <a:extLst>
              <a:ext uri="{FF2B5EF4-FFF2-40B4-BE49-F238E27FC236}">
                <a16:creationId xmlns:a16="http://schemas.microsoft.com/office/drawing/2014/main" id="{7F816CE9-EAC9-4E49-9384-2EFAB94767C0}"/>
              </a:ext>
            </a:extLst>
          </p:cNvPr>
          <p:cNvSpPr>
            <a:spLocks noGrp="1"/>
          </p:cNvSpPr>
          <p:nvPr>
            <p:ph type="dt" sz="half" idx="10"/>
          </p:nvPr>
        </p:nvSpPr>
        <p:spPr/>
        <p:txBody>
          <a:bodyPr/>
          <a:lstStyle/>
          <a:p>
            <a:fld id="{B40559BC-6851-4685-A392-09DDCEB69763}" type="datetime1">
              <a:rPr lang="en-US" smtClean="0"/>
              <a:t>8/7/2017</a:t>
            </a:fld>
            <a:endParaRPr lang="en-US" dirty="0"/>
          </a:p>
        </p:txBody>
      </p:sp>
    </p:spTree>
    <p:extLst>
      <p:ext uri="{BB962C8B-B14F-4D97-AF65-F5344CB8AC3E}">
        <p14:creationId xmlns:p14="http://schemas.microsoft.com/office/powerpoint/2010/main" val="3980945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261257" y="2116184"/>
            <a:ext cx="9457507" cy="38840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366713" marR="0" lvl="1" indent="0" algn="ctr" defTabSz="914400" eaLnBrk="1" fontAlgn="auto" latinLnBrk="0" hangingPunct="1">
              <a:lnSpc>
                <a:spcPct val="100000"/>
              </a:lnSpc>
              <a:spcBef>
                <a:spcPts val="0"/>
              </a:spcBef>
              <a:spcAft>
                <a:spcPts val="1200"/>
              </a:spcAft>
              <a:buClr>
                <a:srgbClr val="3EB87F"/>
              </a:buClr>
              <a:buSzPct val="100000"/>
              <a:buFont typeface="Helvetica"/>
              <a:buNone/>
              <a:tabLst/>
              <a:defRPr/>
            </a:pPr>
            <a:r>
              <a:rPr kumimoji="0" lang="en-US" sz="3900" u="sng" strike="noStrike" kern="0" cap="none" spc="150" normalizeH="0" baseline="0" noProof="0" dirty="0">
                <a:ln>
                  <a:noFill/>
                </a:ln>
                <a:solidFill>
                  <a:schemeClr val="bg1"/>
                </a:solidFill>
                <a:effectLst/>
                <a:uLnTx/>
                <a:uFillTx/>
                <a:latin typeface="Calibri" panose="020F0502020204030204" pitchFamily="34" charset="0"/>
                <a:cs typeface="Times New Roman" panose="02020603050405020304" pitchFamily="18" charset="0"/>
                <a:sym typeface="Franklin Gothic Medium"/>
              </a:rPr>
              <a:t>The </a:t>
            </a:r>
            <a:r>
              <a:rPr lang="en-US" sz="3900" u="sng" kern="0" noProof="0" dirty="0">
                <a:solidFill>
                  <a:schemeClr val="bg1"/>
                </a:solidFill>
                <a:latin typeface="Calibri" panose="020F0502020204030204" pitchFamily="34" charset="0"/>
                <a:cs typeface="Times New Roman" panose="02020603050405020304" pitchFamily="18" charset="0"/>
              </a:rPr>
              <a:t>Issue Impacts Us All</a:t>
            </a:r>
            <a:endParaRPr kumimoji="0" lang="en-US" sz="3600" u="none" strike="noStrike" kern="0" cap="none" spc="150" normalizeH="0" baseline="0" noProof="0" dirty="0">
              <a:ln>
                <a:noFill/>
              </a:ln>
              <a:solidFill>
                <a:schemeClr val="bg1"/>
              </a:solidFill>
              <a:effectLst/>
              <a:uLnTx/>
              <a:uFillTx/>
              <a:latin typeface="Calibri" panose="020F0502020204030204" pitchFamily="34" charset="0"/>
              <a:cs typeface="Times New Roman" panose="02020603050405020304" pitchFamily="18" charset="0"/>
              <a:sym typeface="Franklin Gothic Medium"/>
            </a:endParaRPr>
          </a:p>
          <a:p>
            <a:pPr marL="366713" marR="0" lvl="1" indent="0" defTabSz="914400" eaLnBrk="1" fontAlgn="auto" latinLnBrk="0" hangingPunct="1">
              <a:lnSpc>
                <a:spcPct val="100000"/>
              </a:lnSpc>
              <a:spcBef>
                <a:spcPts val="0"/>
              </a:spcBef>
              <a:spcAft>
                <a:spcPts val="1200"/>
              </a:spcAft>
              <a:buClr>
                <a:srgbClr val="3EB87F"/>
              </a:buClr>
              <a:buSzPct val="100000"/>
              <a:buFont typeface="Helvetica"/>
              <a:buNone/>
              <a:tabLst/>
              <a:defRPr/>
            </a:pPr>
            <a:r>
              <a:rPr kumimoji="0" lang="en-US" sz="3500" u="none" strike="noStrike" kern="0" cap="none" spc="150" normalizeH="0" baseline="0" noProof="0" dirty="0">
                <a:ln>
                  <a:noFill/>
                </a:ln>
                <a:solidFill>
                  <a:schemeClr val="bg1"/>
                </a:solidFill>
                <a:effectLst/>
                <a:uLnTx/>
                <a:uFillTx/>
                <a:latin typeface="Calibri" panose="020F0502020204030204" pitchFamily="34" charset="0"/>
                <a:cs typeface="Times New Roman" panose="02020603050405020304" pitchFamily="18" charset="0"/>
                <a:sym typeface="Franklin Gothic Medium"/>
              </a:rPr>
              <a:t>Refusing to hire people because they have a conviction or arrest record has a significant impact on families and businesses in every community.</a:t>
            </a:r>
          </a:p>
          <a:p>
            <a:pPr marL="568959" marR="0" lvl="1" indent="-203198" defTabSz="914400" eaLnBrk="1" fontAlgn="auto" latinLnBrk="0" hangingPunct="1">
              <a:lnSpc>
                <a:spcPct val="100000"/>
              </a:lnSpc>
              <a:spcBef>
                <a:spcPts val="0"/>
              </a:spcBef>
              <a:spcAft>
                <a:spcPts val="1200"/>
              </a:spcAft>
              <a:buClr>
                <a:srgbClr val="3EB87F"/>
              </a:buClr>
              <a:buSzPct val="100000"/>
              <a:buFont typeface="Helvetica"/>
              <a:buChar char="▪"/>
              <a:tabLst/>
              <a:defRPr/>
            </a:pPr>
            <a:endParaRPr kumimoji="0" lang="en-US" sz="24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65761" marR="0" lvl="1" indent="0" defTabSz="914400" eaLnBrk="1" fontAlgn="auto" latinLnBrk="0" hangingPunct="1">
              <a:lnSpc>
                <a:spcPct val="100000"/>
              </a:lnSpc>
              <a:spcBef>
                <a:spcPts val="0"/>
              </a:spcBef>
              <a:spcAft>
                <a:spcPts val="1000"/>
              </a:spcAft>
              <a:buClr>
                <a:srgbClr val="3EB87F"/>
              </a:buClr>
              <a:buSzPct val="100000"/>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66713" marR="0" lvl="1" indent="0" defTabSz="914400" eaLnBrk="1" fontAlgn="auto" latinLnBrk="0" hangingPunct="1">
              <a:lnSpc>
                <a:spcPct val="100000"/>
              </a:lnSpc>
              <a:spcBef>
                <a:spcPts val="0"/>
              </a:spcBef>
              <a:spcAft>
                <a:spcPts val="600"/>
              </a:spcAft>
              <a:buClr>
                <a:srgbClr val="3EB87F"/>
              </a:buClr>
              <a:buSzPct val="100000"/>
              <a:buFont typeface="Helvetica"/>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65761" marR="0" lvl="1" indent="0" defTabSz="914400" eaLnBrk="1" fontAlgn="auto" latinLnBrk="0" hangingPunct="1">
              <a:lnSpc>
                <a:spcPct val="100000"/>
              </a:lnSpc>
              <a:spcBef>
                <a:spcPts val="0"/>
              </a:spcBef>
              <a:spcAft>
                <a:spcPts val="1000"/>
              </a:spcAft>
              <a:buClr>
                <a:srgbClr val="3EB87F"/>
              </a:buClr>
              <a:buSzPct val="100000"/>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274320" marR="0" lvl="0" indent="-228600" defTabSz="914400" eaLnBrk="1" fontAlgn="auto" latinLnBrk="0" hangingPunct="1">
              <a:lnSpc>
                <a:spcPct val="100000"/>
              </a:lnSpc>
              <a:spcBef>
                <a:spcPts val="0"/>
              </a:spcBef>
              <a:spcAft>
                <a:spcPts val="1000"/>
              </a:spcAft>
              <a:buClr>
                <a:srgbClr val="3EB87F"/>
              </a:buClr>
              <a:buSzPct val="100000"/>
              <a:buFont typeface="Helvetica"/>
              <a:buChar char="◼"/>
              <a:tabLst/>
              <a:defRPr/>
            </a:pPr>
            <a:endParaRPr kumimoji="0" lang="en-US" sz="24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274320" marR="0" lvl="0" indent="-228600" defTabSz="914400" eaLnBrk="1" fontAlgn="auto" latinLnBrk="0" hangingPunct="1">
              <a:lnSpc>
                <a:spcPct val="100000"/>
              </a:lnSpc>
              <a:spcBef>
                <a:spcPts val="400"/>
              </a:spcBef>
              <a:spcAft>
                <a:spcPts val="0"/>
              </a:spcAft>
              <a:buClr>
                <a:srgbClr val="3EB87F"/>
              </a:buClr>
              <a:buSzPct val="100000"/>
              <a:buFont typeface="Helvetica"/>
              <a:buChar char="◼"/>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320675" marR="0" lvl="1" indent="0" defTabSz="914400" eaLnBrk="1" fontAlgn="auto" latinLnBrk="0" hangingPunct="1">
              <a:lnSpc>
                <a:spcPct val="100000"/>
              </a:lnSpc>
              <a:spcBef>
                <a:spcPts val="400"/>
              </a:spcBef>
              <a:spcAft>
                <a:spcPts val="0"/>
              </a:spcAft>
              <a:buClr>
                <a:srgbClr val="3EB87F"/>
              </a:buClr>
              <a:buSzPct val="100000"/>
              <a:buFont typeface="Helvetica"/>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a:p>
            <a:pPr marL="0" marR="0" lvl="0" indent="0" defTabSz="914400" eaLnBrk="1" fontAlgn="auto" latinLnBrk="0" hangingPunct="1">
              <a:lnSpc>
                <a:spcPct val="100000"/>
              </a:lnSpc>
              <a:spcBef>
                <a:spcPts val="400"/>
              </a:spcBef>
              <a:spcAft>
                <a:spcPts val="0"/>
              </a:spcAft>
              <a:buClr>
                <a:srgbClr val="3EB87F"/>
              </a:buClr>
              <a:buSzPct val="100000"/>
              <a:buFont typeface="Helvetica"/>
              <a:buNone/>
              <a:tabLst/>
              <a:defRPr/>
            </a:pPr>
            <a:endParaRPr kumimoji="0" lang="en-US" sz="2000" b="1" i="0" u="none" strike="noStrike" kern="0" cap="none" spc="150" normalizeH="0" baseline="0" noProof="0" dirty="0">
              <a:ln>
                <a:noFill/>
              </a:ln>
              <a:solidFill>
                <a:schemeClr val="bg1"/>
              </a:solidFill>
              <a:effectLst/>
              <a:uLnTx/>
              <a:uFillTx/>
              <a:latin typeface="Calibri" panose="020F0502020204030204" pitchFamily="34" charset="0"/>
              <a:sym typeface="Franklin Gothic Medium"/>
            </a:endParaRPr>
          </a:p>
        </p:txBody>
      </p:sp>
      <p:sp>
        <p:nvSpPr>
          <p:cNvPr id="3" name="Date Placeholder 2">
            <a:extLst>
              <a:ext uri="{FF2B5EF4-FFF2-40B4-BE49-F238E27FC236}">
                <a16:creationId xmlns:a16="http://schemas.microsoft.com/office/drawing/2014/main" id="{E273523F-6EB8-447E-92AA-6C3E84E9841A}"/>
              </a:ext>
            </a:extLst>
          </p:cNvPr>
          <p:cNvSpPr>
            <a:spLocks noGrp="1"/>
          </p:cNvSpPr>
          <p:nvPr>
            <p:ph type="dt" sz="half" idx="10"/>
          </p:nvPr>
        </p:nvSpPr>
        <p:spPr/>
        <p:txBody>
          <a:bodyPr/>
          <a:lstStyle/>
          <a:p>
            <a:fld id="{B913E0E2-A844-4C5A-BAC0-CE44BF871EE1}" type="datetime1">
              <a:rPr lang="en-US" smtClean="0"/>
              <a:t>8/7/2017</a:t>
            </a:fld>
            <a:endParaRPr lang="en-US" dirty="0"/>
          </a:p>
        </p:txBody>
      </p:sp>
    </p:spTree>
    <p:extLst>
      <p:ext uri="{BB962C8B-B14F-4D97-AF65-F5344CB8AC3E}">
        <p14:creationId xmlns:p14="http://schemas.microsoft.com/office/powerpoint/2010/main" val="18043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004930" y="141218"/>
            <a:ext cx="5983357" cy="3570357"/>
          </a:xfrm>
          <a:prstGeom prst="roundRect">
            <a:avLst/>
          </a:prstGeom>
          <a:solidFill>
            <a:srgbClr val="83786F"/>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wrap="square" lIns="457200" tIns="457200" rIns="457200" bIns="457200" numCol="1" anchor="ctr"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prstClr val="white"/>
                </a:solidFill>
              </a:rPr>
              <a:t>With an estimated 70 million adults in U.S. with a record, or nearly 1 in 3 adults, anyone can have a record. Some examples: Martha Stewart, George W. Bush, Bill Gates, and Sir Richard Branson (founder of Virgin Group).  </a:t>
            </a:r>
          </a:p>
        </p:txBody>
      </p:sp>
      <p:sp>
        <p:nvSpPr>
          <p:cNvPr id="3" name="Isosceles Triangle 2"/>
          <p:cNvSpPr/>
          <p:nvPr/>
        </p:nvSpPr>
        <p:spPr>
          <a:xfrm rot="10800000">
            <a:off x="7670801" y="3711575"/>
            <a:ext cx="603250" cy="612775"/>
          </a:xfrm>
          <a:prstGeom prst="triangle">
            <a:avLst/>
          </a:prstGeom>
          <a:solidFill>
            <a:srgbClr val="83786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 name="TextBox 11"/>
          <p:cNvSpPr txBox="1">
            <a:spLocks noChangeArrowheads="1"/>
          </p:cNvSpPr>
          <p:nvPr/>
        </p:nvSpPr>
        <p:spPr bwMode="auto">
          <a:xfrm>
            <a:off x="7670800" y="4541936"/>
            <a:ext cx="275590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solidFill>
                  <a:prstClr val="white"/>
                </a:solidFill>
                <a:cs typeface="+mn-cs"/>
              </a:rPr>
              <a:t>www.nelp.org</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851" y="3833018"/>
            <a:ext cx="6413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788" y="3833017"/>
            <a:ext cx="6397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500" y="3822004"/>
            <a:ext cx="6413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ELP_Logo_RGBRed+Blac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550" y="4924425"/>
            <a:ext cx="19621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3369295" y="5479453"/>
            <a:ext cx="5254625" cy="5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dirty="0">
                <a:solidFill>
                  <a:prstClr val="black"/>
                </a:solidFill>
                <a:cs typeface="+mn-cs"/>
              </a:rPr>
              <a:t>SOURCE: NELP, “Advancing a Federal Fair Hiring Agenda” (2015), available at www.nelp.org</a:t>
            </a:r>
          </a:p>
        </p:txBody>
      </p:sp>
      <p:sp>
        <p:nvSpPr>
          <p:cNvPr id="11" name="Date Placeholder 10">
            <a:extLst>
              <a:ext uri="{FF2B5EF4-FFF2-40B4-BE49-F238E27FC236}">
                <a16:creationId xmlns:a16="http://schemas.microsoft.com/office/drawing/2014/main" id="{B2C92C8D-108F-4307-A6D0-53A1F14E1397}"/>
              </a:ext>
            </a:extLst>
          </p:cNvPr>
          <p:cNvSpPr>
            <a:spLocks noGrp="1"/>
          </p:cNvSpPr>
          <p:nvPr>
            <p:ph type="dt" sz="half" idx="10"/>
          </p:nvPr>
        </p:nvSpPr>
        <p:spPr/>
        <p:txBody>
          <a:bodyPr/>
          <a:lstStyle/>
          <a:p>
            <a:fld id="{65AE17DD-DD08-4B9A-8B89-32742BF500F6}" type="datetime1">
              <a:rPr lang="en-US" smtClean="0"/>
              <a:t>8/7/2017</a:t>
            </a:fld>
            <a:endParaRPr lang="en-US" dirty="0"/>
          </a:p>
        </p:txBody>
      </p:sp>
    </p:spTree>
    <p:extLst>
      <p:ext uri="{BB962C8B-B14F-4D97-AF65-F5344CB8AC3E}">
        <p14:creationId xmlns:p14="http://schemas.microsoft.com/office/powerpoint/2010/main" val="292087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BA93F1-C821-4058-A8F7-AD2E9C33E68E}"/>
              </a:ext>
            </a:extLst>
          </p:cNvPr>
          <p:cNvPicPr>
            <a:picLocks noChangeAspect="1"/>
          </p:cNvPicPr>
          <p:nvPr/>
        </p:nvPicPr>
        <p:blipFill>
          <a:blip r:embed="rId2"/>
          <a:stretch>
            <a:fillRect/>
          </a:stretch>
        </p:blipFill>
        <p:spPr>
          <a:xfrm>
            <a:off x="829313" y="217900"/>
            <a:ext cx="10407256" cy="6420291"/>
          </a:xfrm>
          <a:prstGeom prst="rect">
            <a:avLst/>
          </a:prstGeom>
          <a:ln>
            <a:noFill/>
          </a:ln>
          <a:effectLst>
            <a:softEdge rad="112500"/>
          </a:effectLst>
        </p:spPr>
      </p:pic>
      <p:sp>
        <p:nvSpPr>
          <p:cNvPr id="9" name="Date Placeholder 8">
            <a:extLst>
              <a:ext uri="{FF2B5EF4-FFF2-40B4-BE49-F238E27FC236}">
                <a16:creationId xmlns:a16="http://schemas.microsoft.com/office/drawing/2014/main" id="{121B8A0F-565D-4D21-8608-59A12DF8B5B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880DAB-F331-45B8-8776-9995D15EC3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91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7"/>
            <a:ext cx="9603275" cy="1049235"/>
          </a:xfrm>
        </p:spPr>
        <p:txBody>
          <a:bodyPr anchor="t">
            <a:normAutofit/>
          </a:bodyPr>
          <a:lstStyle/>
          <a:p>
            <a:pPr algn="ctr"/>
            <a:r>
              <a:rPr lang="en-US" b="1" dirty="0">
                <a:solidFill>
                  <a:srgbClr val="002060"/>
                </a:solidFill>
                <a:latin typeface="Calibri" panose="020F0502020204030204" pitchFamily="34" charset="0"/>
              </a:rPr>
              <a:t>LIMITS ON USE OF CONVICTION &amp; ARREST RECORDS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57249" y="1457325"/>
            <a:ext cx="10201275" cy="4846149"/>
          </a:xfrm>
        </p:spPr>
        <p:txBody>
          <a:bodyPr anchor="t">
            <a:noAutofit/>
          </a:bodyPr>
          <a:lstStyle/>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No job ads that prohibit conviction or arrest records</a:t>
            </a:r>
          </a:p>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No background checks until after the employer screens applicant for minimum qualifications</a:t>
            </a:r>
          </a:p>
          <a:p>
            <a:pPr marL="1154431" lvl="2" indent="-514350">
              <a:lnSpc>
                <a:spcPct val="100000"/>
              </a:lnSpc>
              <a:spcBef>
                <a:spcPts val="600"/>
              </a:spcBef>
              <a:spcAft>
                <a:spcPts val="600"/>
              </a:spcAft>
              <a:buClr>
                <a:srgbClr val="C00000"/>
              </a:buClr>
              <a:buFont typeface="Wingdings" panose="05000000000000000000" pitchFamily="2" charset="2"/>
              <a:buChar char="v"/>
            </a:pPr>
            <a:r>
              <a:rPr lang="en-US" sz="2400" b="1" dirty="0">
                <a:solidFill>
                  <a:srgbClr val="C00000"/>
                </a:solidFill>
                <a:latin typeface="Calibri" panose="020F0502020204030204" pitchFamily="34" charset="0"/>
                <a:cs typeface="Arial" panose="020B0604020202020204" pitchFamily="34" charset="0"/>
              </a:rPr>
              <a:t>No job applications with questions about conviction and arrest records</a:t>
            </a:r>
          </a:p>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Before denying job based solely on background check, employer must provide applicant opportunity to explain and/or correct conviction arrest records</a:t>
            </a:r>
          </a:p>
          <a:p>
            <a:pPr marL="560070" indent="-514350">
              <a:lnSpc>
                <a:spcPct val="100000"/>
              </a:lnSpc>
              <a:spcBef>
                <a:spcPts val="600"/>
              </a:spcBef>
              <a:spcAft>
                <a:spcPts val="600"/>
              </a:spcAft>
              <a:buClr>
                <a:srgbClr val="C00000"/>
              </a:buClr>
              <a:buFont typeface="+mj-lt"/>
              <a:buAutoNum type="arabicPeriod"/>
            </a:pPr>
            <a:r>
              <a:rPr lang="en-US" sz="2400" b="1" dirty="0">
                <a:solidFill>
                  <a:srgbClr val="002060"/>
                </a:solidFill>
                <a:latin typeface="Calibri" panose="020F0502020204030204" pitchFamily="34" charset="0"/>
                <a:cs typeface="Arial" panose="020B0604020202020204" pitchFamily="34" charset="0"/>
              </a:rPr>
              <a:t>Employer must have a “legitimate business reason” to support denial of job (6 factors)</a:t>
            </a:r>
          </a:p>
        </p:txBody>
      </p:sp>
      <p:sp>
        <p:nvSpPr>
          <p:cNvPr id="6" name="Date Placeholder 5">
            <a:extLst>
              <a:ext uri="{FF2B5EF4-FFF2-40B4-BE49-F238E27FC236}">
                <a16:creationId xmlns:a16="http://schemas.microsoft.com/office/drawing/2014/main" id="{5E33649B-91DA-481D-9BC5-C262B5E09723}"/>
              </a:ext>
            </a:extLst>
          </p:cNvPr>
          <p:cNvSpPr>
            <a:spLocks noGrp="1"/>
          </p:cNvSpPr>
          <p:nvPr>
            <p:ph type="dt" sz="half" idx="10"/>
          </p:nvPr>
        </p:nvSpPr>
        <p:spPr/>
        <p:txBody>
          <a:bodyPr/>
          <a:lstStyle/>
          <a:p>
            <a:fld id="{B07277F2-1D73-40C4-B752-E49DDF096821}" type="datetime1">
              <a:rPr lang="en-US" smtClean="0"/>
              <a:t>8/7/2017</a:t>
            </a:fld>
            <a:endParaRPr lang="en-US" dirty="0"/>
          </a:p>
        </p:txBody>
      </p:sp>
    </p:spTree>
    <p:extLst>
      <p:ext uri="{BB962C8B-B14F-4D97-AF65-F5344CB8AC3E}">
        <p14:creationId xmlns:p14="http://schemas.microsoft.com/office/powerpoint/2010/main" val="2309087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JOB ADS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856508"/>
            <a:ext cx="10201275" cy="5589261"/>
          </a:xfrm>
        </p:spPr>
        <p:txBody>
          <a:bodyPr anchor="ctr">
            <a:noAutofit/>
          </a:bodyPr>
          <a:lstStyle/>
          <a:p>
            <a:pPr marL="388620" indent="-342900">
              <a:lnSpc>
                <a:spcPct val="100000"/>
              </a:lnSpc>
              <a:spcBef>
                <a:spcPts val="600"/>
              </a:spcBef>
              <a:spcAft>
                <a:spcPts val="600"/>
              </a:spcAft>
              <a:buClr>
                <a:srgbClr val="C00000"/>
              </a:buClr>
              <a:buFont typeface="Wingdings" panose="05000000000000000000" pitchFamily="2" charset="2"/>
              <a:buChar char="v"/>
            </a:pPr>
            <a:r>
              <a:rPr lang="en-US" sz="2800" b="1" dirty="0">
                <a:solidFill>
                  <a:srgbClr val="002060"/>
                </a:solidFill>
                <a:latin typeface="Calibri" panose="020F0502020204030204" pitchFamily="34" charset="0"/>
                <a:cs typeface="Arial" panose="020B0604020202020204" pitchFamily="34" charset="0"/>
              </a:rPr>
              <a:t>No exclusionary Statement in job ads</a:t>
            </a:r>
          </a:p>
          <a:p>
            <a:pPr marL="502920" lvl="1" indent="0">
              <a:lnSpc>
                <a:spcPct val="100000"/>
              </a:lnSpc>
              <a:spcBef>
                <a:spcPts val="600"/>
              </a:spcBef>
              <a:spcAft>
                <a:spcPts val="600"/>
              </a:spcAft>
              <a:buClr>
                <a:srgbClr val="002060"/>
              </a:buClr>
              <a:buNone/>
            </a:pPr>
            <a:r>
              <a:rPr lang="en-US" sz="2800" dirty="0">
                <a:solidFill>
                  <a:schemeClr val="accent1"/>
                </a:solidFill>
                <a:latin typeface="Calibri" pitchFamily="34" charset="0"/>
                <a:sym typeface="Wingdings"/>
              </a:rPr>
              <a:t></a:t>
            </a:r>
            <a:r>
              <a:rPr lang="en-US" sz="2800" dirty="0">
                <a:solidFill>
                  <a:schemeClr val="bg2">
                    <a:lumMod val="10000"/>
                  </a:schemeClr>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Felons need not apply</a:t>
            </a:r>
          </a:p>
          <a:p>
            <a:pPr marL="502920" lvl="1" indent="0">
              <a:lnSpc>
                <a:spcPct val="100000"/>
              </a:lnSpc>
              <a:spcBef>
                <a:spcPts val="600"/>
              </a:spcBef>
              <a:spcAft>
                <a:spcPts val="600"/>
              </a:spcAft>
              <a:buClr>
                <a:srgbClr val="002060"/>
              </a:buClr>
              <a:buNone/>
            </a:pPr>
            <a:r>
              <a:rPr lang="en-US" sz="2800" dirty="0">
                <a:solidFill>
                  <a:schemeClr val="accent1"/>
                </a:solidFill>
                <a:latin typeface="Calibri" pitchFamily="34" charset="0"/>
                <a:sym typeface="Wingdings"/>
              </a:rPr>
              <a:t></a:t>
            </a:r>
            <a:r>
              <a:rPr lang="en-US" sz="2800" dirty="0">
                <a:solidFill>
                  <a:srgbClr val="C00000"/>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No criminal background </a:t>
            </a:r>
          </a:p>
          <a:p>
            <a:pPr marL="960120" lvl="1" indent="-457200">
              <a:lnSpc>
                <a:spcPct val="100000"/>
              </a:lnSpc>
              <a:spcBef>
                <a:spcPts val="600"/>
              </a:spcBef>
              <a:spcAft>
                <a:spcPts val="600"/>
              </a:spcAft>
              <a:buClr>
                <a:srgbClr val="002060"/>
              </a:buClr>
              <a:buFont typeface="Wingdings" panose="05000000000000000000" pitchFamily="2" charset="2"/>
              <a:buChar char="û"/>
            </a:pPr>
            <a:r>
              <a:rPr lang="en-US" sz="2800" b="1" dirty="0">
                <a:solidFill>
                  <a:srgbClr val="002060"/>
                </a:solidFill>
                <a:latin typeface="Calibri" panose="020F0502020204030204" pitchFamily="34" charset="0"/>
                <a:cs typeface="Arial" panose="020B0604020202020204" pitchFamily="34" charset="0"/>
              </a:rPr>
              <a:t>Must have clean criminal record</a:t>
            </a:r>
          </a:p>
          <a:p>
            <a:pPr marL="960120" lvl="1" indent="-457200">
              <a:lnSpc>
                <a:spcPct val="100000"/>
              </a:lnSpc>
              <a:spcBef>
                <a:spcPts val="600"/>
              </a:spcBef>
              <a:spcAft>
                <a:spcPts val="600"/>
              </a:spcAft>
              <a:buClr>
                <a:srgbClr val="002060"/>
              </a:buClr>
              <a:buFont typeface="Wingdings" panose="05000000000000000000" pitchFamily="2" charset="2"/>
              <a:buChar char="û"/>
            </a:pPr>
            <a:r>
              <a:rPr lang="en-US" sz="2800" b="1" dirty="0">
                <a:solidFill>
                  <a:srgbClr val="002060"/>
                </a:solidFill>
                <a:latin typeface="Calibri" panose="020F0502020204030204" pitchFamily="34" charset="0"/>
                <a:cs typeface="Arial" panose="020B0604020202020204" pitchFamily="34" charset="0"/>
              </a:rPr>
              <a:t>Must have clean driving record</a:t>
            </a:r>
          </a:p>
          <a:p>
            <a:pPr marL="502920" lvl="1" indent="0">
              <a:lnSpc>
                <a:spcPct val="100000"/>
              </a:lnSpc>
              <a:spcBef>
                <a:spcPts val="600"/>
              </a:spcBef>
              <a:spcAft>
                <a:spcPts val="600"/>
              </a:spcAft>
              <a:buClr>
                <a:srgbClr val="002060"/>
              </a:buClr>
              <a:buNone/>
            </a:pPr>
            <a:r>
              <a:rPr lang="en-US" sz="2800" b="1" dirty="0">
                <a:solidFill>
                  <a:srgbClr val="C00000"/>
                </a:solidFill>
                <a:latin typeface="Calibri" pitchFamily="34" charset="0"/>
                <a:sym typeface="Wingdings"/>
              </a:rPr>
              <a:t>?</a:t>
            </a:r>
            <a:r>
              <a:rPr lang="en-US" sz="2800" dirty="0">
                <a:solidFill>
                  <a:srgbClr val="C00000"/>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Must pass background check</a:t>
            </a:r>
          </a:p>
          <a:p>
            <a:pPr marL="502920" lvl="1" indent="0">
              <a:lnSpc>
                <a:spcPct val="100000"/>
              </a:lnSpc>
              <a:spcBef>
                <a:spcPts val="600"/>
              </a:spcBef>
              <a:spcAft>
                <a:spcPts val="600"/>
              </a:spcAft>
              <a:buClr>
                <a:srgbClr val="002060"/>
              </a:buClr>
              <a:buNone/>
            </a:pPr>
            <a:r>
              <a:rPr lang="en-US" sz="2800" b="1" dirty="0">
                <a:solidFill>
                  <a:srgbClr val="C00000"/>
                </a:solidFill>
                <a:latin typeface="Calibri" pitchFamily="34" charset="0"/>
                <a:sym typeface="Wingdings"/>
              </a:rPr>
              <a:t>?</a:t>
            </a:r>
            <a:r>
              <a:rPr lang="en-US" sz="2800" dirty="0">
                <a:solidFill>
                  <a:srgbClr val="C00000"/>
                </a:solidFill>
                <a:latin typeface="Calibri" pitchFamily="34" charset="0"/>
                <a:sym typeface="Wingdings"/>
              </a:rPr>
              <a:t> </a:t>
            </a:r>
            <a:r>
              <a:rPr lang="en-US" sz="2800" b="1" dirty="0">
                <a:solidFill>
                  <a:srgbClr val="002060"/>
                </a:solidFill>
                <a:latin typeface="Calibri" panose="020F0502020204030204" pitchFamily="34" charset="0"/>
                <a:cs typeface="Arial" panose="020B0604020202020204" pitchFamily="34" charset="0"/>
              </a:rPr>
              <a:t>Must successfully clear background check</a:t>
            </a:r>
          </a:p>
        </p:txBody>
      </p:sp>
      <p:sp>
        <p:nvSpPr>
          <p:cNvPr id="6" name="Date Placeholder 5">
            <a:extLst>
              <a:ext uri="{FF2B5EF4-FFF2-40B4-BE49-F238E27FC236}">
                <a16:creationId xmlns:a16="http://schemas.microsoft.com/office/drawing/2014/main" id="{58381D36-427B-440E-B626-BC23827F746C}"/>
              </a:ext>
            </a:extLst>
          </p:cNvPr>
          <p:cNvSpPr>
            <a:spLocks noGrp="1"/>
          </p:cNvSpPr>
          <p:nvPr>
            <p:ph type="dt" sz="half" idx="10"/>
          </p:nvPr>
        </p:nvSpPr>
        <p:spPr/>
        <p:txBody>
          <a:bodyPr/>
          <a:lstStyle/>
          <a:p>
            <a:fld id="{BD0AA419-A80C-4186-9353-66FAE4BCDEF4}" type="datetime1">
              <a:rPr lang="en-US" smtClean="0"/>
              <a:t>8/7/2017</a:t>
            </a:fld>
            <a:endParaRPr lang="en-US" dirty="0"/>
          </a:p>
        </p:txBody>
      </p:sp>
    </p:spTree>
    <p:extLst>
      <p:ext uri="{BB962C8B-B14F-4D97-AF65-F5344CB8AC3E}">
        <p14:creationId xmlns:p14="http://schemas.microsoft.com/office/powerpoint/2010/main" val="239545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JOB ADS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1753849"/>
            <a:ext cx="10201275" cy="4532651"/>
          </a:xfrm>
        </p:spPr>
        <p:txBody>
          <a:bodyPr anchor="ctr">
            <a:noAutofit/>
          </a:bodyPr>
          <a:lstStyle/>
          <a:p>
            <a:pPr marL="388620" indent="-342900">
              <a:lnSpc>
                <a:spcPct val="100000"/>
              </a:lnSpc>
              <a:spcBef>
                <a:spcPts val="600"/>
              </a:spcBef>
              <a:spcAft>
                <a:spcPts val="600"/>
              </a:spcAft>
              <a:buClr>
                <a:srgbClr val="C00000"/>
              </a:buClr>
              <a:buFont typeface="Wingdings" panose="05000000000000000000" pitchFamily="2" charset="2"/>
              <a:buChar char="v"/>
            </a:pPr>
            <a:r>
              <a:rPr lang="en-US" sz="2800" b="1" dirty="0">
                <a:solidFill>
                  <a:srgbClr val="C00000"/>
                </a:solidFill>
                <a:latin typeface="Calibri" panose="020F0502020204030204" pitchFamily="34" charset="0"/>
                <a:cs typeface="Arial" panose="020B0604020202020204" pitchFamily="34" charset="0"/>
              </a:rPr>
              <a:t> Model Statements</a:t>
            </a:r>
          </a:p>
          <a:p>
            <a:pPr marL="650238" lvl="1" indent="-284479">
              <a:lnSpc>
                <a:spcPct val="100000"/>
              </a:lnSpc>
              <a:spcBef>
                <a:spcPts val="600"/>
              </a:spcBef>
              <a:spcAft>
                <a:spcPts val="1200"/>
              </a:spcAft>
              <a:buClr>
                <a:srgbClr val="C00000"/>
              </a:buClr>
              <a:buFont typeface="Wingdings" panose="05000000000000000000" pitchFamily="2" charset="2"/>
              <a:buChar char="ü"/>
            </a:pPr>
            <a:r>
              <a:rPr lang="en-US" sz="2200" b="1" kern="0" spc="150" dirty="0">
                <a:latin typeface="Calibri" pitchFamily="34" charset="0"/>
                <a:sym typeface="Franklin Gothic Medium"/>
              </a:rPr>
              <a:t>Hiring process involves background check regarding conviction and arrest records in compliance with Seattle’s Fair Chance Employment Ordinance, SMC 14.17. Applicants will be provided an opportunity to explain or correct background information and provide verifiable information of good conduct and rehabilitation.</a:t>
            </a:r>
          </a:p>
          <a:p>
            <a:pPr marL="650238" lvl="1" indent="-284479">
              <a:lnSpc>
                <a:spcPct val="100000"/>
              </a:lnSpc>
              <a:spcBef>
                <a:spcPts val="600"/>
              </a:spcBef>
              <a:spcAft>
                <a:spcPts val="1200"/>
              </a:spcAft>
              <a:buClr>
                <a:srgbClr val="C00000"/>
              </a:buClr>
              <a:buFont typeface="Wingdings" panose="05000000000000000000" pitchFamily="2" charset="2"/>
              <a:buChar char="ü"/>
            </a:pPr>
            <a:r>
              <a:rPr lang="en-US" sz="2200" b="1" kern="0" spc="150" dirty="0">
                <a:latin typeface="Calibri" pitchFamily="34" charset="0"/>
                <a:sym typeface="Wingdings"/>
              </a:rPr>
              <a:t>Job offer is contingent upon review of driving records, subject to compliance with Seattle’s Fair Chance Employment Ordinance, SMC 14.17, regarding use of conviction and arrest records in employment decisions.</a:t>
            </a:r>
            <a:endParaRPr lang="en-US" sz="2200" b="1" kern="0" spc="150" dirty="0">
              <a:latin typeface="Calibri" pitchFamily="34" charset="0"/>
              <a:sym typeface="Franklin Gothic Medium"/>
            </a:endParaRPr>
          </a:p>
          <a:p>
            <a:pPr marL="960120" lvl="1" indent="-457200">
              <a:lnSpc>
                <a:spcPct val="100000"/>
              </a:lnSpc>
              <a:spcBef>
                <a:spcPts val="600"/>
              </a:spcBef>
              <a:spcAft>
                <a:spcPts val="600"/>
              </a:spcAft>
              <a:buClr>
                <a:srgbClr val="002060"/>
              </a:buClr>
              <a:buFont typeface="Wingdings" panose="05000000000000000000" pitchFamily="2" charset="2"/>
              <a:buChar char="ü"/>
            </a:pPr>
            <a:endParaRPr lang="en-US" sz="2800" b="1" dirty="0">
              <a:solidFill>
                <a:srgbClr val="002060"/>
              </a:solidFill>
              <a:latin typeface="Calibri" panose="020F050202020403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E30B25DC-E5A8-42B2-866D-899C01A21EC7}"/>
              </a:ext>
            </a:extLst>
          </p:cNvPr>
          <p:cNvSpPr>
            <a:spLocks noGrp="1"/>
          </p:cNvSpPr>
          <p:nvPr>
            <p:ph type="dt" sz="half" idx="10"/>
          </p:nvPr>
        </p:nvSpPr>
        <p:spPr/>
        <p:txBody>
          <a:bodyPr/>
          <a:lstStyle/>
          <a:p>
            <a:fld id="{7B36C86C-534F-40ED-BEF8-A588CAACBECE}" type="datetime1">
              <a:rPr lang="en-US" smtClean="0"/>
              <a:t>8/7/2017</a:t>
            </a:fld>
            <a:endParaRPr lang="en-US" dirty="0"/>
          </a:p>
        </p:txBody>
      </p:sp>
    </p:spTree>
    <p:extLst>
      <p:ext uri="{BB962C8B-B14F-4D97-AF65-F5344CB8AC3E}">
        <p14:creationId xmlns:p14="http://schemas.microsoft.com/office/powerpoint/2010/main" val="94098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887" y="83202"/>
            <a:ext cx="2633864" cy="494336"/>
          </a:xfrm>
        </p:spPr>
        <p:txBody>
          <a:bodyPr>
            <a:noAutofit/>
          </a:bodyPr>
          <a:lstStyle/>
          <a:p>
            <a:pPr algn="ctr"/>
            <a:r>
              <a:rPr lang="en-US" sz="3600" b="1" dirty="0">
                <a:latin typeface="Calibri" panose="020F0502020204030204" pitchFamily="34" charset="0"/>
              </a:rPr>
              <a:t>OLS STAFF</a:t>
            </a:r>
          </a:p>
        </p:txBody>
      </p:sp>
      <p:sp>
        <p:nvSpPr>
          <p:cNvPr id="6" name="Content Placeholder 5">
            <a:extLst>
              <a:ext uri="{FF2B5EF4-FFF2-40B4-BE49-F238E27FC236}">
                <a16:creationId xmlns:a16="http://schemas.microsoft.com/office/drawing/2014/main" id="{0E7714CC-A980-4429-B6B3-55761FBD9C87}"/>
              </a:ext>
            </a:extLst>
          </p:cNvPr>
          <p:cNvSpPr>
            <a:spLocks noGrp="1"/>
          </p:cNvSpPr>
          <p:nvPr>
            <p:ph sz="half" idx="1"/>
          </p:nvPr>
        </p:nvSpPr>
        <p:spPr>
          <a:xfrm>
            <a:off x="1530580" y="1528314"/>
            <a:ext cx="4645152" cy="3293852"/>
          </a:xfrm>
        </p:spPr>
        <p:txBody>
          <a:bodyPr>
            <a:normAutofit lnSpcReduction="10000"/>
          </a:bodyPr>
          <a:lstStyle/>
          <a:p>
            <a:pPr>
              <a:buClr>
                <a:srgbClr val="C00000"/>
              </a:buClr>
              <a:buFont typeface="Wingdings" panose="05000000000000000000" pitchFamily="2" charset="2"/>
              <a:buChar char="§"/>
            </a:pPr>
            <a:r>
              <a:rPr lang="en-US" sz="2400" dirty="0">
                <a:latin typeface="Calibri" panose="020F0502020204030204" pitchFamily="34" charset="0"/>
              </a:rPr>
              <a:t>Dylan Orr, Director</a:t>
            </a:r>
          </a:p>
          <a:p>
            <a:pPr>
              <a:buClr>
                <a:srgbClr val="C00000"/>
              </a:buClr>
              <a:buFont typeface="Wingdings" panose="05000000000000000000" pitchFamily="2" charset="2"/>
              <a:buChar char="§"/>
            </a:pPr>
            <a:r>
              <a:rPr lang="en-US" sz="2400" dirty="0">
                <a:latin typeface="Calibri" panose="020F0502020204030204" pitchFamily="34" charset="0"/>
              </a:rPr>
              <a:t>Policy Manager</a:t>
            </a:r>
          </a:p>
          <a:p>
            <a:pPr>
              <a:buClr>
                <a:srgbClr val="C00000"/>
              </a:buClr>
              <a:buFont typeface="Wingdings" panose="05000000000000000000" pitchFamily="2" charset="2"/>
              <a:buChar char="§"/>
            </a:pPr>
            <a:r>
              <a:rPr lang="en-US" sz="2400" dirty="0">
                <a:latin typeface="Calibri" panose="020F0502020204030204" pitchFamily="34" charset="0"/>
              </a:rPr>
              <a:t>Communications Manager</a:t>
            </a:r>
          </a:p>
          <a:p>
            <a:pPr>
              <a:buClr>
                <a:srgbClr val="C00000"/>
              </a:buClr>
              <a:buFont typeface="Wingdings" panose="05000000000000000000" pitchFamily="2" charset="2"/>
              <a:buChar char="§"/>
            </a:pPr>
            <a:r>
              <a:rPr lang="en-US" sz="2400" dirty="0">
                <a:latin typeface="Calibri" panose="020F0502020204030204" pitchFamily="34" charset="0"/>
              </a:rPr>
              <a:t>Finance Operations Manager</a:t>
            </a:r>
          </a:p>
          <a:p>
            <a:pPr>
              <a:buClr>
                <a:srgbClr val="C00000"/>
              </a:buClr>
              <a:buFont typeface="Wingdings" panose="05000000000000000000" pitchFamily="2" charset="2"/>
              <a:buChar char="§"/>
            </a:pPr>
            <a:r>
              <a:rPr lang="en-US" sz="2400" dirty="0">
                <a:latin typeface="Calibri" panose="020F0502020204030204" pitchFamily="34" charset="0"/>
              </a:rPr>
              <a:t>2 Business Liaisons</a:t>
            </a:r>
          </a:p>
          <a:p>
            <a:pPr>
              <a:buClr>
                <a:srgbClr val="C00000"/>
              </a:buClr>
              <a:buFont typeface="Wingdings" panose="05000000000000000000" pitchFamily="2" charset="2"/>
              <a:buChar char="§"/>
            </a:pPr>
            <a:r>
              <a:rPr lang="en-US" sz="2400" dirty="0">
                <a:latin typeface="Calibri" panose="020F0502020204030204" pitchFamily="34" charset="0"/>
              </a:rPr>
              <a:t>Community Liaison</a:t>
            </a:r>
          </a:p>
        </p:txBody>
      </p:sp>
      <p:sp>
        <p:nvSpPr>
          <p:cNvPr id="8" name="Content Placeholder 7">
            <a:extLst>
              <a:ext uri="{FF2B5EF4-FFF2-40B4-BE49-F238E27FC236}">
                <a16:creationId xmlns:a16="http://schemas.microsoft.com/office/drawing/2014/main" id="{F0F372E9-DC1F-488A-816C-5CDE70516D3F}"/>
              </a:ext>
            </a:extLst>
          </p:cNvPr>
          <p:cNvSpPr>
            <a:spLocks noGrp="1"/>
          </p:cNvSpPr>
          <p:nvPr>
            <p:ph sz="half" idx="2"/>
          </p:nvPr>
        </p:nvSpPr>
        <p:spPr>
          <a:xfrm>
            <a:off x="6447298" y="1535072"/>
            <a:ext cx="4645152" cy="3287094"/>
          </a:xfrm>
        </p:spPr>
        <p:txBody>
          <a:bodyPr>
            <a:normAutofit/>
          </a:bodyPr>
          <a:lstStyle/>
          <a:p>
            <a:pPr>
              <a:buClr>
                <a:srgbClr val="C00000"/>
              </a:buClr>
              <a:buFont typeface="Wingdings" panose="05000000000000000000" pitchFamily="2" charset="2"/>
              <a:buChar char="§"/>
            </a:pPr>
            <a:r>
              <a:rPr lang="en-US" sz="2400" dirty="0">
                <a:latin typeface="Calibri" panose="020F0502020204030204" pitchFamily="34" charset="0"/>
              </a:rPr>
              <a:t>Enforcement Supervisor</a:t>
            </a:r>
          </a:p>
          <a:p>
            <a:pPr>
              <a:buClr>
                <a:srgbClr val="C00000"/>
              </a:buClr>
              <a:buFont typeface="Wingdings" panose="05000000000000000000" pitchFamily="2" charset="2"/>
              <a:buChar char="§"/>
            </a:pPr>
            <a:r>
              <a:rPr lang="en-US" sz="2400" dirty="0">
                <a:latin typeface="Calibri" panose="020F0502020204030204" pitchFamily="34" charset="0"/>
              </a:rPr>
              <a:t>6 Investigators</a:t>
            </a:r>
          </a:p>
          <a:p>
            <a:pPr>
              <a:buClr>
                <a:srgbClr val="C00000"/>
              </a:buClr>
              <a:buFont typeface="Wingdings" panose="05000000000000000000" pitchFamily="2" charset="2"/>
              <a:buChar char="§"/>
            </a:pPr>
            <a:r>
              <a:rPr lang="en-US" sz="2400" dirty="0">
                <a:latin typeface="Calibri" panose="020F0502020204030204" pitchFamily="34" charset="0"/>
              </a:rPr>
              <a:t>Intake investigator</a:t>
            </a:r>
          </a:p>
          <a:p>
            <a:pPr>
              <a:buClr>
                <a:srgbClr val="C00000"/>
              </a:buClr>
              <a:buFont typeface="Wingdings" panose="05000000000000000000" pitchFamily="2" charset="2"/>
              <a:buChar char="§"/>
            </a:pPr>
            <a:r>
              <a:rPr lang="en-US" sz="2400" dirty="0">
                <a:latin typeface="Calibri" panose="020F0502020204030204" pitchFamily="34" charset="0"/>
              </a:rPr>
              <a:t>Paralegal</a:t>
            </a:r>
          </a:p>
          <a:p>
            <a:pPr>
              <a:buClr>
                <a:srgbClr val="C00000"/>
              </a:buClr>
              <a:buFont typeface="Wingdings" panose="05000000000000000000" pitchFamily="2" charset="2"/>
              <a:buChar char="§"/>
            </a:pPr>
            <a:r>
              <a:rPr lang="en-US" sz="2400" dirty="0">
                <a:latin typeface="Calibri" panose="020F0502020204030204" pitchFamily="34" charset="0"/>
              </a:rPr>
              <a:t>Executive Assistant</a:t>
            </a:r>
          </a:p>
        </p:txBody>
      </p:sp>
      <p:sp>
        <p:nvSpPr>
          <p:cNvPr id="4" name="Date Placeholder 3">
            <a:extLst>
              <a:ext uri="{FF2B5EF4-FFF2-40B4-BE49-F238E27FC236}">
                <a16:creationId xmlns:a16="http://schemas.microsoft.com/office/drawing/2014/main" id="{9C847A90-D6B2-48A5-8C32-399605FB6390}"/>
              </a:ext>
            </a:extLst>
          </p:cNvPr>
          <p:cNvSpPr>
            <a:spLocks noGrp="1"/>
          </p:cNvSpPr>
          <p:nvPr>
            <p:ph type="dt" sz="half" idx="10"/>
          </p:nvPr>
        </p:nvSpPr>
        <p:spPr/>
        <p:txBody>
          <a:bodyPr/>
          <a:lstStyle/>
          <a:p>
            <a:fld id="{BBA6475C-0A28-4726-BCDD-771A1000E5D2}" type="datetime1">
              <a:rPr lang="en-US" smtClean="0"/>
              <a:t>8/7/2017</a:t>
            </a:fld>
            <a:endParaRPr lang="en-US" dirty="0"/>
          </a:p>
        </p:txBody>
      </p:sp>
      <p:pic>
        <p:nvPicPr>
          <p:cNvPr id="7"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47" name="Content Placeholder 2"/>
          <p:cNvSpPr txBox="1">
            <a:spLocks/>
          </p:cNvSpPr>
          <p:nvPr/>
        </p:nvSpPr>
        <p:spPr>
          <a:xfrm>
            <a:off x="6109524" y="1992600"/>
            <a:ext cx="2388784" cy="329457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a:p>
            <a:endParaRPr lang="en-US" dirty="0"/>
          </a:p>
          <a:p>
            <a:endParaRPr lang="en-US" dirty="0"/>
          </a:p>
          <a:p>
            <a:endParaRPr lang="en-US" dirty="0"/>
          </a:p>
        </p:txBody>
      </p:sp>
      <p:sp>
        <p:nvSpPr>
          <p:cNvPr id="3" name="Rectangle 2">
            <a:extLst>
              <a:ext uri="{FF2B5EF4-FFF2-40B4-BE49-F238E27FC236}">
                <a16:creationId xmlns:a16="http://schemas.microsoft.com/office/drawing/2014/main" id="{1EAF1A60-143B-4857-88F4-5346B884F017}"/>
              </a:ext>
            </a:extLst>
          </p:cNvPr>
          <p:cNvSpPr/>
          <p:nvPr/>
        </p:nvSpPr>
        <p:spPr>
          <a:xfrm>
            <a:off x="3990702" y="897422"/>
            <a:ext cx="4209807" cy="584775"/>
          </a:xfrm>
          <a:prstGeom prst="rect">
            <a:avLst/>
          </a:prstGeom>
        </p:spPr>
        <p:txBody>
          <a:bodyPr wrap="none">
            <a:spAutoFit/>
          </a:bodyPr>
          <a:lstStyle/>
          <a:p>
            <a:pPr defTabSz="914400"/>
            <a:r>
              <a:rPr lang="en-US" sz="3200" kern="0" dirty="0">
                <a:solidFill>
                  <a:srgbClr val="000000"/>
                </a:solidFill>
                <a:latin typeface="Calibri" panose="020F0502020204030204" pitchFamily="34" charset="0"/>
              </a:rPr>
              <a:t>July 2017 - 17 Core Staff</a:t>
            </a:r>
          </a:p>
        </p:txBody>
      </p:sp>
      <p:sp>
        <p:nvSpPr>
          <p:cNvPr id="5" name="Rectangle 4">
            <a:extLst>
              <a:ext uri="{FF2B5EF4-FFF2-40B4-BE49-F238E27FC236}">
                <a16:creationId xmlns:a16="http://schemas.microsoft.com/office/drawing/2014/main" id="{A016F9D5-40A5-4616-9CB3-8B59EB76E407}"/>
              </a:ext>
            </a:extLst>
          </p:cNvPr>
          <p:cNvSpPr/>
          <p:nvPr/>
        </p:nvSpPr>
        <p:spPr>
          <a:xfrm>
            <a:off x="185592" y="4818130"/>
            <a:ext cx="11368453" cy="338554"/>
          </a:xfrm>
          <a:prstGeom prst="rect">
            <a:avLst/>
          </a:prstGeom>
        </p:spPr>
        <p:txBody>
          <a:bodyPr wrap="square">
            <a:spAutoFit/>
          </a:bodyPr>
          <a:lstStyle/>
          <a:p>
            <a:pPr marL="365759" lvl="1" defTabSz="914400">
              <a:buClr>
                <a:srgbClr val="C00000"/>
              </a:buClr>
            </a:pPr>
            <a:r>
              <a:rPr lang="en-US" sz="1600" kern="0" dirty="0" err="1">
                <a:solidFill>
                  <a:srgbClr val="C00000"/>
                </a:solidFill>
                <a:latin typeface="Calibri" panose="020F0502020204030204" pitchFamily="34" charset="0"/>
              </a:rPr>
              <a:t>OLS</a:t>
            </a:r>
            <a:r>
              <a:rPr lang="en-US" sz="1600" kern="0" dirty="0">
                <a:solidFill>
                  <a:srgbClr val="C00000"/>
                </a:solidFill>
                <a:latin typeface="Calibri" panose="020F0502020204030204" pitchFamily="34" charset="0"/>
              </a:rPr>
              <a:t> will hire 6 additional staff by the end of 2017 (Policy analyst, three investigators, admin assist, and enforcement manager)</a:t>
            </a:r>
          </a:p>
        </p:txBody>
      </p:sp>
    </p:spTree>
    <p:extLst>
      <p:ext uri="{BB962C8B-B14F-4D97-AF65-F5344CB8AC3E}">
        <p14:creationId xmlns:p14="http://schemas.microsoft.com/office/powerpoint/2010/main" val="55724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JOB APPLICATIONS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709530"/>
            <a:ext cx="9902274" cy="4576970"/>
          </a:xfrm>
        </p:spPr>
        <p:txBody>
          <a:bodyPr anchor="t">
            <a:noAutofit/>
          </a:bodyPr>
          <a:lstStyle/>
          <a:p>
            <a:pPr marL="365758" lvl="0" indent="-320038">
              <a:lnSpc>
                <a:spcPct val="100000"/>
              </a:lnSpc>
              <a:spcBef>
                <a:spcPts val="600"/>
              </a:spcBef>
              <a:buClr>
                <a:srgbClr val="C00000"/>
              </a:buClr>
              <a:buFont typeface="Wingdings" panose="05000000000000000000" pitchFamily="2" charset="2"/>
              <a:buChar char="v"/>
            </a:pPr>
            <a:r>
              <a:rPr lang="en-US" sz="2800" b="1" dirty="0">
                <a:solidFill>
                  <a:srgbClr val="002060"/>
                </a:solidFill>
                <a:latin typeface="Calibri" panose="020F0502020204030204" pitchFamily="34" charset="0"/>
                <a:cs typeface="Arial" panose="020B0604020202020204" pitchFamily="34" charset="0"/>
              </a:rPr>
              <a:t> </a:t>
            </a:r>
            <a:r>
              <a:rPr lang="en-US" sz="2800" b="1" kern="0" spc="150" dirty="0">
                <a:solidFill>
                  <a:srgbClr val="CDD7D9">
                    <a:lumMod val="10000"/>
                  </a:srgbClr>
                </a:solidFill>
                <a:latin typeface="Calibri" pitchFamily="34" charset="0"/>
                <a:sym typeface="Franklin Gothic Medium"/>
              </a:rPr>
              <a:t> No questions about convictions and arrests on job applications (unless the employer has already screened the applicant for minimum qualifications)</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46E616CA-7688-427F-92BD-7CA242EF3827}"/>
              </a:ext>
            </a:extLst>
          </p:cNvPr>
          <p:cNvSpPr>
            <a:spLocks noGrp="1"/>
          </p:cNvSpPr>
          <p:nvPr>
            <p:ph type="dt" sz="half" idx="10"/>
          </p:nvPr>
        </p:nvSpPr>
        <p:spPr/>
        <p:txBody>
          <a:bodyPr/>
          <a:lstStyle/>
          <a:p>
            <a:fld id="{64617727-A87A-4FE0-AADE-7AED11A00EA0}" type="datetime1">
              <a:rPr lang="en-US" smtClean="0"/>
              <a:t>8/7/2017</a:t>
            </a:fld>
            <a:endParaRPr lang="en-US" dirty="0"/>
          </a:p>
        </p:txBody>
      </p:sp>
    </p:spTree>
    <p:extLst>
      <p:ext uri="{BB962C8B-B14F-4D97-AF65-F5344CB8AC3E}">
        <p14:creationId xmlns:p14="http://schemas.microsoft.com/office/powerpoint/2010/main" val="39125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DELAY BACKGROUND CHECKS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616765"/>
            <a:ext cx="9603275" cy="4669735"/>
          </a:xfrm>
        </p:spPr>
        <p:txBody>
          <a:bodyPr anchor="t">
            <a:noAutofit/>
          </a:bodyPr>
          <a:lstStyle/>
          <a:p>
            <a:pPr marL="457200" lvl="1" indent="-457200">
              <a:lnSpc>
                <a:spcPct val="100000"/>
              </a:lnSpc>
              <a:spcBef>
                <a:spcPts val="700"/>
              </a:spcBef>
              <a:spcAft>
                <a:spcPts val="12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Delay background checks until </a:t>
            </a:r>
            <a:r>
              <a:rPr lang="en-US" sz="2400" b="1" u="sng" kern="0" spc="150" dirty="0">
                <a:solidFill>
                  <a:srgbClr val="CDD7D9">
                    <a:lumMod val="10000"/>
                  </a:srgbClr>
                </a:solidFill>
                <a:latin typeface="Calibri" pitchFamily="34" charset="0"/>
                <a:sym typeface="Franklin Gothic Medium"/>
              </a:rPr>
              <a:t>after</a:t>
            </a:r>
            <a:r>
              <a:rPr lang="en-US" sz="2400" b="1" kern="0" spc="150" dirty="0">
                <a:solidFill>
                  <a:srgbClr val="CDD7D9">
                    <a:lumMod val="10000"/>
                  </a:srgbClr>
                </a:solidFill>
                <a:latin typeface="Calibri" pitchFamily="34" charset="0"/>
                <a:sym typeface="Franklin Gothic Medium"/>
              </a:rPr>
              <a:t> an initial screening, usually during or after the interview</a:t>
            </a:r>
          </a:p>
          <a:p>
            <a:pPr marL="731837" lvl="2" indent="-457200">
              <a:lnSpc>
                <a:spcPct val="100000"/>
              </a:lnSpc>
              <a:spcBef>
                <a:spcPts val="700"/>
              </a:spcBef>
              <a:spcAft>
                <a:spcPts val="1200"/>
              </a:spcAft>
              <a:buClr>
                <a:srgbClr val="C00000"/>
              </a:buClr>
              <a:buFont typeface="+mj-lt"/>
              <a:buAutoNum type="arabicPeriod"/>
            </a:pPr>
            <a:r>
              <a:rPr lang="en-US" sz="2400" b="1" kern="0" dirty="0">
                <a:ln w="38100"/>
                <a:solidFill>
                  <a:srgbClr val="C00000"/>
                </a:solidFill>
                <a:latin typeface="Calibri" pitchFamily="34" charset="0"/>
                <a:sym typeface="Franklin Gothic Medium"/>
              </a:rPr>
              <a:t>First</a:t>
            </a:r>
            <a:r>
              <a:rPr lang="en-US" sz="2400" b="1" kern="0" spc="150" dirty="0">
                <a:solidFill>
                  <a:srgbClr val="CDD7D9">
                    <a:lumMod val="10000"/>
                  </a:srgbClr>
                </a:solidFill>
                <a:latin typeface="Calibri" pitchFamily="34" charset="0"/>
                <a:sym typeface="Franklin Gothic Medium"/>
              </a:rPr>
              <a:t> - review applicant’s skills &amp; experience </a:t>
            </a:r>
          </a:p>
          <a:p>
            <a:pPr marL="731837" lvl="2" indent="-457200">
              <a:lnSpc>
                <a:spcPct val="100000"/>
              </a:lnSpc>
              <a:spcBef>
                <a:spcPts val="700"/>
              </a:spcBef>
              <a:spcAft>
                <a:spcPts val="1200"/>
              </a:spcAft>
              <a:buClr>
                <a:srgbClr val="C00000"/>
              </a:buClr>
              <a:buFont typeface="+mj-lt"/>
              <a:buAutoNum type="arabicPeriod"/>
            </a:pPr>
            <a:r>
              <a:rPr lang="en-US" sz="2400" b="1" kern="0" dirty="0">
                <a:ln w="38100"/>
                <a:solidFill>
                  <a:srgbClr val="C00000"/>
                </a:solidFill>
                <a:latin typeface="Calibri" pitchFamily="34" charset="0"/>
                <a:sym typeface="Franklin Gothic Medium"/>
              </a:rPr>
              <a:t>Second</a:t>
            </a:r>
            <a:r>
              <a:rPr lang="en-US" sz="2400" b="1" kern="0" spc="150" dirty="0">
                <a:solidFill>
                  <a:srgbClr val="002060"/>
                </a:solidFill>
                <a:latin typeface="Calibri" pitchFamily="34" charset="0"/>
                <a:sym typeface="Franklin Gothic Medium"/>
              </a:rPr>
              <a:t> </a:t>
            </a:r>
            <a:r>
              <a:rPr lang="en-US" sz="2400" b="1" kern="0" spc="150" dirty="0">
                <a:solidFill>
                  <a:srgbClr val="CDD7D9">
                    <a:lumMod val="10000"/>
                  </a:srgbClr>
                </a:solidFill>
                <a:latin typeface="Calibri" pitchFamily="34" charset="0"/>
                <a:sym typeface="Franklin Gothic Medium"/>
              </a:rPr>
              <a:t>- determine that applicant meets minimum job qualifications</a:t>
            </a:r>
          </a:p>
          <a:p>
            <a:pPr marL="731837" lvl="2" indent="-457200">
              <a:lnSpc>
                <a:spcPct val="100000"/>
              </a:lnSpc>
              <a:spcBef>
                <a:spcPts val="700"/>
              </a:spcBef>
              <a:spcAft>
                <a:spcPts val="1200"/>
              </a:spcAft>
              <a:buClr>
                <a:srgbClr val="C00000"/>
              </a:buClr>
              <a:buFont typeface="+mj-lt"/>
              <a:buAutoNum type="arabicPeriod"/>
            </a:pPr>
            <a:r>
              <a:rPr lang="en-US" sz="2400" b="1" kern="0" dirty="0">
                <a:ln w="0"/>
                <a:solidFill>
                  <a:srgbClr val="C00000"/>
                </a:solidFill>
                <a:latin typeface="Calibri" pitchFamily="34" charset="0"/>
                <a:sym typeface="Franklin Gothic Medium"/>
              </a:rPr>
              <a:t>Third</a:t>
            </a:r>
            <a:r>
              <a:rPr lang="en-US" sz="2400" b="1" kern="0" spc="150" dirty="0">
                <a:solidFill>
                  <a:srgbClr val="CDD7D9">
                    <a:lumMod val="10000"/>
                  </a:srgbClr>
                </a:solidFill>
                <a:latin typeface="Calibri" pitchFamily="34" charset="0"/>
                <a:sym typeface="Franklin Gothic Medium"/>
              </a:rPr>
              <a:t> - ask questions about conviction and arrest records; conduct background checks. </a:t>
            </a:r>
          </a:p>
          <a:p>
            <a:pPr marL="457200" lvl="1" indent="-457200">
              <a:lnSpc>
                <a:spcPct val="100000"/>
              </a:lnSpc>
              <a:spcBef>
                <a:spcPts val="700"/>
              </a:spcBef>
              <a:spcAft>
                <a:spcPts val="1200"/>
              </a:spcAft>
              <a:buClr>
                <a:srgbClr val="C00000"/>
              </a:buClr>
              <a:buFont typeface="Wingdings" panose="05000000000000000000" pitchFamily="2" charset="2"/>
              <a:buChar char="v"/>
            </a:pPr>
            <a:r>
              <a:rPr lang="en-US" sz="2400" b="1" i="1" kern="0" spc="150" dirty="0">
                <a:solidFill>
                  <a:srgbClr val="CDD7D9">
                    <a:lumMod val="10000"/>
                  </a:srgbClr>
                </a:solidFill>
                <a:latin typeface="Calibri" pitchFamily="34" charset="0"/>
                <a:sym typeface="Franklin Gothic Medium"/>
              </a:rPr>
              <a:t>This process allows applicants to have a fair chance at being considered for the job</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21C72E2E-D850-4CFC-A73D-6A058FA3ECFA}"/>
              </a:ext>
            </a:extLst>
          </p:cNvPr>
          <p:cNvSpPr>
            <a:spLocks noGrp="1"/>
          </p:cNvSpPr>
          <p:nvPr>
            <p:ph type="dt" sz="half" idx="10"/>
          </p:nvPr>
        </p:nvSpPr>
        <p:spPr/>
        <p:txBody>
          <a:bodyPr/>
          <a:lstStyle/>
          <a:p>
            <a:fld id="{1F99F332-E31A-4CB4-A22C-60F56F18A4FE}" type="datetime1">
              <a:rPr lang="en-US" smtClean="0"/>
              <a:t>8/7/2017</a:t>
            </a:fld>
            <a:endParaRPr lang="en-US" dirty="0"/>
          </a:p>
        </p:txBody>
      </p:sp>
    </p:spTree>
    <p:extLst>
      <p:ext uri="{BB962C8B-B14F-4D97-AF65-F5344CB8AC3E}">
        <p14:creationId xmlns:p14="http://schemas.microsoft.com/office/powerpoint/2010/main" val="270769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OPPORTUNITY TO EXPLAIN &amp; CORRECT</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987826"/>
            <a:ext cx="9603275" cy="4298674"/>
          </a:xfrm>
        </p:spPr>
        <p:txBody>
          <a:bodyPr anchor="ctr">
            <a:noAutofit/>
          </a:bodyPr>
          <a:lstStyle/>
          <a:p>
            <a:pPr marL="388620" lvl="0" indent="-342900">
              <a:lnSpc>
                <a:spcPct val="100000"/>
              </a:lnSpc>
              <a:spcBef>
                <a:spcPts val="0"/>
              </a:spcBef>
              <a:spcAft>
                <a:spcPts val="18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Hold job open for 2 business days</a:t>
            </a:r>
          </a:p>
          <a:p>
            <a:pPr marL="388620" lvl="0" indent="-342900">
              <a:lnSpc>
                <a:spcPct val="100000"/>
              </a:lnSpc>
              <a:spcBef>
                <a:spcPts val="0"/>
              </a:spcBef>
              <a:spcAft>
                <a:spcPts val="18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Identify conviction and arrest records</a:t>
            </a:r>
          </a:p>
          <a:p>
            <a:pPr marL="388620" lvl="0" indent="-342900">
              <a:lnSpc>
                <a:spcPct val="100000"/>
              </a:lnSpc>
              <a:spcBef>
                <a:spcPts val="0"/>
              </a:spcBef>
              <a:spcAft>
                <a:spcPts val="1800"/>
              </a:spcAft>
              <a:buClr>
                <a:srgbClr val="C0000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Consider explanation, corrections and verifiable information of good conduct &amp; rehabilitation</a:t>
            </a:r>
          </a:p>
          <a:p>
            <a:pPr marL="708659" lvl="1" indent="-342900">
              <a:lnSpc>
                <a:spcPct val="100000"/>
              </a:lnSpc>
              <a:spcBef>
                <a:spcPts val="0"/>
              </a:spcBef>
              <a:spcAft>
                <a:spcPts val="1800"/>
              </a:spcAft>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Written or oral statement from applicant or employee, parole or probation officer, clergy member, social worker, etc.</a:t>
            </a:r>
          </a:p>
          <a:p>
            <a:pPr marL="708659" lvl="1" indent="-342900">
              <a:lnSpc>
                <a:spcPct val="100000"/>
              </a:lnSpc>
              <a:spcBef>
                <a:spcPts val="0"/>
              </a:spcBef>
              <a:spcAft>
                <a:spcPts val="1800"/>
              </a:spcAft>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Certificate of rehabilitation, completion or enrollment in an educational or vocational training program, etc.</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2BBD19AD-CF39-46E2-BEC2-C17D5ACA2DF4}"/>
              </a:ext>
            </a:extLst>
          </p:cNvPr>
          <p:cNvSpPr>
            <a:spLocks noGrp="1"/>
          </p:cNvSpPr>
          <p:nvPr>
            <p:ph type="dt" sz="half" idx="10"/>
          </p:nvPr>
        </p:nvSpPr>
        <p:spPr/>
        <p:txBody>
          <a:bodyPr/>
          <a:lstStyle/>
          <a:p>
            <a:fld id="{D2959C29-F695-45D2-9DE5-DFED0DD73A1B}" type="datetime1">
              <a:rPr lang="en-US" smtClean="0"/>
              <a:t>8/7/2017</a:t>
            </a:fld>
            <a:endParaRPr lang="en-US" dirty="0"/>
          </a:p>
        </p:txBody>
      </p:sp>
    </p:spTree>
    <p:extLst>
      <p:ext uri="{BB962C8B-B14F-4D97-AF65-F5344CB8AC3E}">
        <p14:creationId xmlns:p14="http://schemas.microsoft.com/office/powerpoint/2010/main" val="1452864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LEGITIMATE BUSINESS REASON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1476375"/>
            <a:ext cx="10201275" cy="4810125"/>
          </a:xfrm>
        </p:spPr>
        <p:txBody>
          <a:bodyPr anchor="ctr">
            <a:noAutofit/>
          </a:bodyPr>
          <a:lstStyle/>
          <a:p>
            <a:pPr marL="0" lvl="0" indent="228600">
              <a:lnSpc>
                <a:spcPct val="100000"/>
              </a:lnSpc>
              <a:spcBef>
                <a:spcPts val="600"/>
              </a:spcBef>
              <a:buClr>
                <a:srgbClr val="002060"/>
              </a:buClr>
              <a:buFont typeface="Wingdings" panose="05000000000000000000" pitchFamily="2" charset="2"/>
              <a:buChar char="v"/>
            </a:pPr>
            <a:r>
              <a:rPr lang="en-US" sz="2400" b="1" kern="0" spc="150" dirty="0">
                <a:solidFill>
                  <a:srgbClr val="CDD7D9">
                    <a:lumMod val="10000"/>
                  </a:srgbClr>
                </a:solidFill>
                <a:latin typeface="Calibri" pitchFamily="34" charset="0"/>
                <a:sym typeface="Franklin Gothic Medium"/>
              </a:rPr>
              <a:t> Employer believes in good faith that nature of criminal conduct </a:t>
            </a:r>
          </a:p>
          <a:p>
            <a:pPr marL="365758" lvl="0" indent="-320038">
              <a:lnSpc>
                <a:spcPct val="100000"/>
              </a:lnSpc>
              <a:spcBef>
                <a:spcPts val="600"/>
              </a:spcBef>
              <a:buClr>
                <a:srgbClr val="3EB87F"/>
              </a:buClr>
              <a:buNone/>
            </a:pPr>
            <a:endParaRPr lang="en-US" sz="2400" b="1" kern="0" spc="150" dirty="0">
              <a:solidFill>
                <a:srgbClr val="CDD7D9">
                  <a:lumMod val="10000"/>
                </a:srgbClr>
              </a:solidFill>
              <a:latin typeface="Calibri" pitchFamily="34" charset="0"/>
              <a:sym typeface="Franklin Gothic Medium"/>
            </a:endParaRPr>
          </a:p>
          <a:p>
            <a:pPr marL="650238" lvl="1" indent="-284479">
              <a:lnSpc>
                <a:spcPct val="100000"/>
              </a:lnSpc>
              <a:spcBef>
                <a:spcPts val="600"/>
              </a:spcBef>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Will have a negative impact on the employee's or applicant's fitness or ability to perform the position sought or held, or</a:t>
            </a:r>
          </a:p>
          <a:p>
            <a:pPr marL="650238" lvl="1" indent="-284479">
              <a:lnSpc>
                <a:spcPct val="100000"/>
              </a:lnSpc>
              <a:spcBef>
                <a:spcPts val="600"/>
              </a:spcBef>
              <a:buClr>
                <a:srgbClr val="002060"/>
              </a:buClr>
              <a:buFont typeface="Wingdings" panose="05000000000000000000" pitchFamily="2" charset="2"/>
              <a:buChar char="§"/>
            </a:pPr>
            <a:endParaRPr lang="en-US" sz="2400" kern="0" spc="150" dirty="0">
              <a:solidFill>
                <a:srgbClr val="CDD7D9">
                  <a:lumMod val="10000"/>
                </a:srgbClr>
              </a:solidFill>
              <a:latin typeface="Calibri" pitchFamily="34" charset="0"/>
              <a:sym typeface="Franklin Gothic Medium"/>
            </a:endParaRPr>
          </a:p>
          <a:p>
            <a:pPr marL="650238" lvl="1" indent="-284479">
              <a:lnSpc>
                <a:spcPct val="100000"/>
              </a:lnSpc>
              <a:spcBef>
                <a:spcPts val="600"/>
              </a:spcBef>
              <a:buClr>
                <a:srgbClr val="002060"/>
              </a:buClr>
              <a:buFont typeface="Wingdings" panose="05000000000000000000" pitchFamily="2" charset="2"/>
              <a:buChar char="§"/>
            </a:pPr>
            <a:r>
              <a:rPr lang="en-US" sz="2400" kern="0" spc="150" dirty="0">
                <a:solidFill>
                  <a:srgbClr val="CDD7D9">
                    <a:lumMod val="10000"/>
                  </a:srgbClr>
                </a:solidFill>
                <a:latin typeface="Calibri" pitchFamily="34" charset="0"/>
                <a:sym typeface="Franklin Gothic Medium"/>
              </a:rPr>
              <a:t>Will harm or cause injury to people, property, business reputation, or business assets</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73D021EF-0A50-4D75-81E3-32F07B4441D7}"/>
              </a:ext>
            </a:extLst>
          </p:cNvPr>
          <p:cNvSpPr>
            <a:spLocks noGrp="1"/>
          </p:cNvSpPr>
          <p:nvPr>
            <p:ph type="dt" sz="half" idx="10"/>
          </p:nvPr>
        </p:nvSpPr>
        <p:spPr/>
        <p:txBody>
          <a:bodyPr/>
          <a:lstStyle/>
          <a:p>
            <a:fld id="{E8C357CF-A711-4908-B159-27894D590855}" type="datetime1">
              <a:rPr lang="en-US" smtClean="0"/>
              <a:t>8/7/2017</a:t>
            </a:fld>
            <a:endParaRPr lang="en-US" dirty="0"/>
          </a:p>
        </p:txBody>
      </p:sp>
    </p:spTree>
    <p:extLst>
      <p:ext uri="{BB962C8B-B14F-4D97-AF65-F5344CB8AC3E}">
        <p14:creationId xmlns:p14="http://schemas.microsoft.com/office/powerpoint/2010/main" val="330937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oAutofit/>
          </a:bodyPr>
          <a:lstStyle/>
          <a:p>
            <a:pPr algn="ctr"/>
            <a:r>
              <a:rPr lang="en-US" b="1" dirty="0">
                <a:solidFill>
                  <a:schemeClr val="bg1"/>
                </a:solidFill>
                <a:latin typeface="Calibri" panose="020F0502020204030204" pitchFamily="34" charset="0"/>
              </a:rPr>
              <a:t>LEGITIMATE BUSINESS REASON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831269" y="1476375"/>
            <a:ext cx="10201275" cy="4810125"/>
          </a:xfrm>
        </p:spPr>
        <p:txBody>
          <a:bodyPr anchor="ctr">
            <a:noAutofit/>
          </a:bodyPr>
          <a:lstStyle/>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Seriousness of crime </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Number and types of convictions or pending charges;</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Time that has elapsed since conviction or pending charges, excluding periods of incarceration;</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Verifiable information re: good conduct &amp; rehab;</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Specific duties and responsibilities of the position; and</a:t>
            </a:r>
          </a:p>
          <a:p>
            <a:pPr marL="560070" lvl="0" indent="-514350">
              <a:lnSpc>
                <a:spcPct val="100000"/>
              </a:lnSpc>
              <a:spcBef>
                <a:spcPts val="0"/>
              </a:spcBef>
              <a:spcAft>
                <a:spcPts val="1800"/>
              </a:spcAft>
              <a:buClr>
                <a:srgbClr val="FF0000"/>
              </a:buClr>
              <a:buFont typeface="+mj-lt"/>
              <a:buAutoNum type="arabicPeriod"/>
            </a:pPr>
            <a:r>
              <a:rPr lang="en-US" sz="2400" b="1" kern="0" spc="150" dirty="0">
                <a:solidFill>
                  <a:sysClr val="windowText" lastClr="000000"/>
                </a:solidFill>
                <a:latin typeface="Calibri" panose="020F0502020204030204" pitchFamily="34" charset="0"/>
                <a:sym typeface="Franklin Gothic Medium"/>
              </a:rPr>
              <a:t>Place and manner in which the position will be performed.</a:t>
            </a:r>
          </a:p>
          <a:p>
            <a:pPr marL="45720" indent="0">
              <a:lnSpc>
                <a:spcPct val="100000"/>
              </a:lnSpc>
              <a:spcBef>
                <a:spcPts val="600"/>
              </a:spcBef>
              <a:spcAft>
                <a:spcPts val="600"/>
              </a:spcAft>
              <a:buClr>
                <a:srgbClr val="002060"/>
              </a:buClr>
              <a:buNone/>
            </a:pPr>
            <a:endParaRPr lang="en-US" sz="2800" b="1" dirty="0">
              <a:solidFill>
                <a:srgbClr val="002060"/>
              </a:solidFill>
              <a:latin typeface="Calibri" panose="020F050202020403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6B95F3F-D511-428B-BCF3-6398E2B3567A}"/>
              </a:ext>
            </a:extLst>
          </p:cNvPr>
          <p:cNvSpPr>
            <a:spLocks noGrp="1"/>
          </p:cNvSpPr>
          <p:nvPr>
            <p:ph type="dt" sz="half" idx="10"/>
          </p:nvPr>
        </p:nvSpPr>
        <p:spPr/>
        <p:txBody>
          <a:bodyPr/>
          <a:lstStyle/>
          <a:p>
            <a:fld id="{1D1637FE-1D5B-4465-B22B-340ECF6BFB87}" type="datetime1">
              <a:rPr lang="en-US" smtClean="0"/>
              <a:t>8/7/2017</a:t>
            </a:fld>
            <a:endParaRPr lang="en-US" dirty="0"/>
          </a:p>
        </p:txBody>
      </p:sp>
    </p:spTree>
    <p:extLst>
      <p:ext uri="{BB962C8B-B14F-4D97-AF65-F5344CB8AC3E}">
        <p14:creationId xmlns:p14="http://schemas.microsoft.com/office/powerpoint/2010/main" val="3911871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22225">
                  <a:solidFill>
                    <a:sysClr val="windowText" lastClr="000000"/>
                  </a:solidFill>
                  <a:prstDash val="solid"/>
                </a:ln>
                <a:solidFill>
                  <a:srgbClr val="FFFF00"/>
                </a:solidFill>
                <a:latin typeface="Calibri" panose="020F0502020204030204" pitchFamily="34" charset="0"/>
              </a:rPr>
              <a:t>NEW</a:t>
            </a:r>
            <a:r>
              <a:rPr lang="en-US" sz="4800" b="1" dirty="0">
                <a:ln w="9525">
                  <a:solidFill>
                    <a:schemeClr val="bg1"/>
                  </a:solidFill>
                  <a:prstDash val="solid"/>
                </a:ln>
                <a:latin typeface="Calibri" panose="020F0502020204030204" pitchFamily="34" charset="0"/>
              </a:rPr>
              <a:t> LABOR STANDARD</a:t>
            </a:r>
          </a:p>
        </p:txBody>
      </p:sp>
      <p:sp>
        <p:nvSpPr>
          <p:cNvPr id="3" name="Text Placeholder 2"/>
          <p:cNvSpPr>
            <a:spLocks noGrp="1"/>
          </p:cNvSpPr>
          <p:nvPr>
            <p:ph type="body" idx="1"/>
          </p:nvPr>
        </p:nvSpPr>
        <p:spPr>
          <a:xfrm>
            <a:off x="1125460" y="3711468"/>
            <a:ext cx="9610344" cy="2014775"/>
          </a:xfrm>
        </p:spPr>
        <p:txBody>
          <a:bodyPr vert="horz" lIns="91440" tIns="91440" rIns="91440" bIns="91440" rtlCol="0" anchor="ctr">
            <a:normAutofit fontScale="32500" lnSpcReduction="20000"/>
          </a:bodyPr>
          <a:lstStyle/>
          <a:p>
            <a:pPr algn="r"/>
            <a:r>
              <a:rPr lang="en-US" sz="12600" b="1" dirty="0">
                <a:ln w="0"/>
                <a:solidFill>
                  <a:schemeClr val="accent1"/>
                </a:solidFill>
                <a:latin typeface="Calibri" panose="020F0502020204030204" pitchFamily="34" charset="0"/>
              </a:rPr>
              <a:t>HOTEL EMPLOYEE HEALTH &amp; SAFETY</a:t>
            </a:r>
          </a:p>
          <a:p>
            <a:pPr algn="r"/>
            <a:r>
              <a:rPr lang="en-US" sz="7400" b="1" dirty="0">
                <a:ln w="0"/>
                <a:latin typeface="Calibri" panose="020F0502020204030204" pitchFamily="34" charset="0"/>
              </a:rPr>
              <a:t>effective</a:t>
            </a:r>
            <a:r>
              <a:rPr lang="en-US" sz="7400" b="1" dirty="0">
                <a:ln w="0"/>
                <a:effectLst>
                  <a:outerShdw blurRad="38100" dist="19050" dir="2700000" algn="tl" rotWithShape="0">
                    <a:schemeClr val="dk1">
                      <a:alpha val="40000"/>
                    </a:schemeClr>
                  </a:outerShdw>
                </a:effectLst>
                <a:latin typeface="Calibri" panose="020F0502020204030204" pitchFamily="34" charset="0"/>
              </a:rPr>
              <a:t> November 30, 2016</a:t>
            </a:r>
          </a:p>
        </p:txBody>
      </p:sp>
      <p:sp>
        <p:nvSpPr>
          <p:cNvPr id="16" name="Date Placeholder 15">
            <a:extLst>
              <a:ext uri="{FF2B5EF4-FFF2-40B4-BE49-F238E27FC236}">
                <a16:creationId xmlns:a16="http://schemas.microsoft.com/office/drawing/2014/main" id="{5F6B4F22-96D0-4699-A409-C0F6213AA39B}"/>
              </a:ext>
            </a:extLst>
          </p:cNvPr>
          <p:cNvSpPr>
            <a:spLocks noGrp="1"/>
          </p:cNvSpPr>
          <p:nvPr>
            <p:ph type="dt" sz="half" idx="10"/>
          </p:nvPr>
        </p:nvSpPr>
        <p:spPr/>
        <p:txBody>
          <a:bodyPr/>
          <a:lstStyle/>
          <a:p>
            <a:fld id="{55D701A8-6000-49E1-A926-A9215FDC1722}" type="datetime1">
              <a:rPr lang="en-US" smtClean="0"/>
              <a:t>8/7/2017</a:t>
            </a:fld>
            <a:endParaRPr lang="en-US" dirty="0"/>
          </a:p>
        </p:txBody>
      </p:sp>
    </p:spTree>
    <p:extLst>
      <p:ext uri="{BB962C8B-B14F-4D97-AF65-F5344CB8AC3E}">
        <p14:creationId xmlns:p14="http://schemas.microsoft.com/office/powerpoint/2010/main" val="2623185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HOTEL EMPLOYEES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pic>
        <p:nvPicPr>
          <p:cNvPr id="4" name="Content Placeholder 3"/>
          <p:cNvPicPr>
            <a:picLocks noGrp="1" noChangeAspect="1"/>
          </p:cNvPicPr>
          <p:nvPr>
            <p:ph idx="1"/>
          </p:nvPr>
        </p:nvPicPr>
        <p:blipFill>
          <a:blip r:embed="rId3"/>
          <a:stretch>
            <a:fillRect/>
          </a:stretch>
        </p:blipFill>
        <p:spPr>
          <a:xfrm>
            <a:off x="1207201" y="1207181"/>
            <a:ext cx="2133785" cy="2139881"/>
          </a:xfrm>
          <a:prstGeom prst="rect">
            <a:avLst/>
          </a:prstGeom>
        </p:spPr>
      </p:pic>
      <p:pic>
        <p:nvPicPr>
          <p:cNvPr id="6" name="Picture 5"/>
          <p:cNvPicPr>
            <a:picLocks noChangeAspect="1"/>
          </p:cNvPicPr>
          <p:nvPr/>
        </p:nvPicPr>
        <p:blipFill>
          <a:blip r:embed="rId4"/>
          <a:stretch>
            <a:fillRect/>
          </a:stretch>
        </p:blipFill>
        <p:spPr>
          <a:xfrm>
            <a:off x="1207201" y="3697736"/>
            <a:ext cx="2139881" cy="2133785"/>
          </a:xfrm>
          <a:prstGeom prst="rect">
            <a:avLst/>
          </a:prstGeom>
        </p:spPr>
      </p:pic>
      <p:sp>
        <p:nvSpPr>
          <p:cNvPr id="7" name="Text Placeholder 1"/>
          <p:cNvSpPr txBox="1">
            <a:spLocks/>
          </p:cNvSpPr>
          <p:nvPr/>
        </p:nvSpPr>
        <p:spPr>
          <a:xfrm>
            <a:off x="4027968" y="1579074"/>
            <a:ext cx="5638060" cy="44196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R="0" lvl="0" defTabSz="914400" eaLnBrk="1" fontAlgn="auto" latinLnBrk="0" hangingPunct="1">
              <a:lnSpc>
                <a:spcPct val="100000"/>
              </a:lnSpc>
              <a:spcBef>
                <a:spcPts val="600"/>
              </a:spcBef>
              <a:spcAft>
                <a:spcPts val="1200"/>
              </a:spcAft>
              <a:buClr>
                <a:srgbClr val="C00000"/>
              </a:buClr>
              <a:buSzPct val="100000"/>
              <a:buFont typeface="Wingdings" panose="05000000000000000000" pitchFamily="2" charset="2"/>
              <a:buChar char="v"/>
              <a:tabLst/>
              <a:defRPr/>
            </a:pPr>
            <a:r>
              <a:rPr kumimoji="0" lang="en-US" sz="3200" b="1" i="0" u="none" strike="noStrike" kern="0" cap="none" spc="150" normalizeH="0" baseline="0" noProof="0" dirty="0">
                <a:ln>
                  <a:noFill/>
                </a:ln>
                <a:solidFill>
                  <a:srgbClr val="CDD7D9">
                    <a:lumMod val="10000"/>
                  </a:srgbClr>
                </a:solidFill>
                <a:effectLst/>
                <a:uLnTx/>
                <a:uFillTx/>
                <a:latin typeface="Calibri" pitchFamily="34" charset="0"/>
                <a:sym typeface="Franklin Gothic Medium"/>
              </a:rPr>
              <a:t> Hotels = 60+ rooms</a:t>
            </a:r>
          </a:p>
          <a:p>
            <a:pPr marR="0" lvl="0" defTabSz="914400" eaLnBrk="1" fontAlgn="auto" latinLnBrk="0" hangingPunct="1">
              <a:lnSpc>
                <a:spcPct val="100000"/>
              </a:lnSpc>
              <a:spcBef>
                <a:spcPts val="600"/>
              </a:spcBef>
              <a:spcAft>
                <a:spcPts val="1200"/>
              </a:spcAft>
              <a:buClr>
                <a:srgbClr val="C00000"/>
              </a:buClr>
              <a:buSzPct val="100000"/>
              <a:buFont typeface="Wingdings" panose="05000000000000000000" pitchFamily="2" charset="2"/>
              <a:buChar char="v"/>
              <a:tabLst/>
              <a:defRPr/>
            </a:pPr>
            <a:r>
              <a:rPr lang="en-US" sz="3200" kern="0" dirty="0">
                <a:solidFill>
                  <a:srgbClr val="CDD7D9">
                    <a:lumMod val="10000"/>
                  </a:srgbClr>
                </a:solidFill>
                <a:latin typeface="Calibri" pitchFamily="34" charset="0"/>
              </a:rPr>
              <a:t> </a:t>
            </a:r>
            <a:r>
              <a:rPr kumimoji="0" lang="en-US" sz="3200" b="1" i="0" u="none" strike="noStrike" kern="0" cap="none" spc="150" normalizeH="0" baseline="0" noProof="0" dirty="0">
                <a:ln>
                  <a:noFill/>
                </a:ln>
                <a:solidFill>
                  <a:srgbClr val="CDD7D9">
                    <a:lumMod val="10000"/>
                  </a:srgbClr>
                </a:solidFill>
                <a:effectLst/>
                <a:uLnTx/>
                <a:uFillTx/>
                <a:latin typeface="Calibri" pitchFamily="34" charset="0"/>
                <a:sym typeface="Franklin Gothic Medium"/>
              </a:rPr>
              <a:t>Large hotels = 100+ rooms</a:t>
            </a:r>
          </a:p>
          <a:p>
            <a:pPr marL="45720" marR="0" lvl="0" indent="0" defTabSz="914400" eaLnBrk="1" fontAlgn="auto" latinLnBrk="0" hangingPunct="1">
              <a:lnSpc>
                <a:spcPct val="100000"/>
              </a:lnSpc>
              <a:spcBef>
                <a:spcPts val="600"/>
              </a:spcBef>
              <a:spcAft>
                <a:spcPts val="1200"/>
              </a:spcAft>
              <a:buClr>
                <a:srgbClr val="C00000"/>
              </a:buClr>
              <a:buSzPct val="100000"/>
              <a:buNone/>
              <a:tabLst/>
              <a:defRPr/>
            </a:pPr>
            <a:endParaRPr lang="en-US" sz="2400" kern="0" dirty="0">
              <a:solidFill>
                <a:srgbClr val="CDD7D9">
                  <a:lumMod val="10000"/>
                </a:srgbClr>
              </a:solidFill>
              <a:latin typeface="Calibri" pitchFamily="34" charset="0"/>
            </a:endParaRPr>
          </a:p>
          <a:p>
            <a:pPr marR="0" lvl="0" defTabSz="914400" eaLnBrk="1" fontAlgn="auto" latinLnBrk="0" hangingPunct="1">
              <a:lnSpc>
                <a:spcPct val="100000"/>
              </a:lnSpc>
              <a:spcBef>
                <a:spcPts val="600"/>
              </a:spcBef>
              <a:spcAft>
                <a:spcPts val="1200"/>
              </a:spcAft>
              <a:buClr>
                <a:srgbClr val="C00000"/>
              </a:buClr>
              <a:buSzPct val="100000"/>
              <a:buFont typeface="Wingdings" panose="05000000000000000000" pitchFamily="2" charset="2"/>
              <a:buChar char="v"/>
              <a:tabLst/>
              <a:defRPr/>
            </a:pPr>
            <a:r>
              <a:rPr lang="en-US" sz="2400" kern="0" dirty="0">
                <a:solidFill>
                  <a:srgbClr val="CDD7D9">
                    <a:lumMod val="10000"/>
                  </a:srgbClr>
                </a:solidFill>
                <a:latin typeface="Calibri" pitchFamily="34" charset="0"/>
              </a:rPr>
              <a:t> </a:t>
            </a:r>
            <a:r>
              <a:rPr kumimoji="0" lang="en-US" sz="32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Employees = Hourly,           non-supervisory employees</a:t>
            </a:r>
            <a:endParaRPr kumimoji="0" lang="en-US" sz="32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endParaRPr>
          </a:p>
          <a:p>
            <a:pPr marL="365758" marR="0" lvl="0" indent="-320038" defTabSz="914400" eaLnBrk="1" fontAlgn="auto" latinLnBrk="0" hangingPunct="1">
              <a:lnSpc>
                <a:spcPct val="100000"/>
              </a:lnSpc>
              <a:spcBef>
                <a:spcPts val="600"/>
              </a:spcBef>
              <a:spcAft>
                <a:spcPts val="0"/>
              </a:spcAft>
              <a:buClr>
                <a:srgbClr val="3EB87F"/>
              </a:buClr>
              <a:buSzPct val="100000"/>
              <a:buFont typeface="Helvetica"/>
              <a:buChar char="◼"/>
              <a:tabLst/>
              <a:defRPr/>
            </a:pPr>
            <a:endParaRPr kumimoji="0" lang="en-US" sz="2800" b="1" i="0" u="none" strike="noStrike" kern="0" cap="none" spc="150" normalizeH="0" baseline="0" noProof="0" dirty="0">
              <a:ln>
                <a:noFill/>
              </a:ln>
              <a:solidFill>
                <a:sysClr val="windowText" lastClr="000000"/>
              </a:solidFill>
              <a:effectLst/>
              <a:uLnTx/>
              <a:uFillTx/>
              <a:latin typeface="Franklin Gothic Medium"/>
              <a:sym typeface="Franklin Gothic Medium"/>
            </a:endParaRPr>
          </a:p>
        </p:txBody>
      </p:sp>
      <p:sp>
        <p:nvSpPr>
          <p:cNvPr id="8" name="Date Placeholder 7">
            <a:extLst>
              <a:ext uri="{FF2B5EF4-FFF2-40B4-BE49-F238E27FC236}">
                <a16:creationId xmlns:a16="http://schemas.microsoft.com/office/drawing/2014/main" id="{C2D665FB-B10C-4787-B321-266E37A4787C}"/>
              </a:ext>
            </a:extLst>
          </p:cNvPr>
          <p:cNvSpPr>
            <a:spLocks noGrp="1"/>
          </p:cNvSpPr>
          <p:nvPr>
            <p:ph type="dt" sz="half" idx="10"/>
          </p:nvPr>
        </p:nvSpPr>
        <p:spPr/>
        <p:txBody>
          <a:bodyPr/>
          <a:lstStyle/>
          <a:p>
            <a:fld id="{7441B39F-7ABF-41AF-8ED0-63314C21E5FE}" type="datetime1">
              <a:rPr lang="en-US" smtClean="0"/>
              <a:t>8/7/2017</a:t>
            </a:fld>
            <a:endParaRPr lang="en-US" dirty="0"/>
          </a:p>
        </p:txBody>
      </p:sp>
    </p:spTree>
    <p:extLst>
      <p:ext uri="{BB962C8B-B14F-4D97-AF65-F5344CB8AC3E}">
        <p14:creationId xmlns:p14="http://schemas.microsoft.com/office/powerpoint/2010/main" val="105018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8" name="Text Placeholder 1"/>
          <p:cNvSpPr txBox="1">
            <a:spLocks/>
          </p:cNvSpPr>
          <p:nvPr/>
        </p:nvSpPr>
        <p:spPr>
          <a:xfrm>
            <a:off x="4498972" y="375092"/>
            <a:ext cx="6426693" cy="57912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45720" marR="0" lvl="0" indent="0" algn="l" defTabSz="914400" eaLnBrk="1" fontAlgn="auto" latinLnBrk="0" hangingPunct="1">
              <a:lnSpc>
                <a:spcPct val="100000"/>
              </a:lnSpc>
              <a:spcBef>
                <a:spcPts val="600"/>
              </a:spcBef>
              <a:spcAft>
                <a:spcPts val="600"/>
              </a:spcAft>
              <a:buClr>
                <a:srgbClr val="3EB87F"/>
              </a:buClr>
              <a:buSzPct val="100000"/>
              <a:buFont typeface="Helvetica"/>
              <a:buNone/>
              <a:tabLst/>
              <a:defRPr/>
            </a:pPr>
            <a:endParaRPr kumimoji="0" lang="en-US" sz="3200" b="1" i="0" u="none" strike="noStrike" kern="0" cap="none" spc="150" normalizeH="0" baseline="0" noProof="0" dirty="0">
              <a:ln>
                <a:noFill/>
              </a:ln>
              <a:solidFill>
                <a:srgbClr val="FFFFFF">
                  <a:lumMod val="50000"/>
                </a:srgbClr>
              </a:solidFill>
              <a:effectLst/>
              <a:uLnTx/>
              <a:uFillTx/>
              <a:latin typeface="Calibri" panose="020F0502020204030204" pitchFamily="34" charset="0"/>
              <a:sym typeface="Franklin Gothic Medium"/>
            </a:endParaRP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Protection from violent assault and sexual harassment</a:t>
            </a: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Protection from workplace injuries</a:t>
            </a: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Access to medical care for low wage employees</a:t>
            </a:r>
          </a:p>
          <a:p>
            <a:pPr marL="560070" marR="0" lvl="0" indent="-514350" algn="l" defTabSz="914400" eaLnBrk="1" fontAlgn="auto" latinLnBrk="0" hangingPunct="1">
              <a:lnSpc>
                <a:spcPct val="100000"/>
              </a:lnSpc>
              <a:spcBef>
                <a:spcPts val="600"/>
              </a:spcBef>
              <a:spcAft>
                <a:spcPts val="2400"/>
              </a:spcAft>
              <a:buClr>
                <a:srgbClr val="C00000"/>
              </a:buClr>
              <a:buSzPct val="100000"/>
              <a:buFont typeface="+mj-lt"/>
              <a:buAutoNum type="arabicPeriod"/>
              <a:tabLst/>
              <a:defRPr/>
            </a:pPr>
            <a:r>
              <a:rPr kumimoji="0" lang="en-US" sz="28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Job security during changes of control</a:t>
            </a:r>
          </a:p>
        </p:txBody>
      </p:sp>
      <p:pic>
        <p:nvPicPr>
          <p:cNvPr id="9" name="Picture 8"/>
          <p:cNvPicPr>
            <a:picLocks noChangeAspect="1"/>
          </p:cNvPicPr>
          <p:nvPr/>
        </p:nvPicPr>
        <p:blipFill>
          <a:blip r:embed="rId3"/>
          <a:stretch>
            <a:fillRect/>
          </a:stretch>
        </p:blipFill>
        <p:spPr>
          <a:xfrm>
            <a:off x="680485" y="964924"/>
            <a:ext cx="2158408" cy="2585346"/>
          </a:xfrm>
          <a:prstGeom prst="rect">
            <a:avLst/>
          </a:prstGeom>
        </p:spPr>
      </p:pic>
      <p:pic>
        <p:nvPicPr>
          <p:cNvPr id="10" name="Picture 9"/>
          <p:cNvPicPr>
            <a:picLocks noChangeAspect="1"/>
          </p:cNvPicPr>
          <p:nvPr/>
        </p:nvPicPr>
        <p:blipFill>
          <a:blip r:embed="rId4"/>
          <a:stretch>
            <a:fillRect/>
          </a:stretch>
        </p:blipFill>
        <p:spPr>
          <a:xfrm>
            <a:off x="2296633" y="2135337"/>
            <a:ext cx="1960078" cy="1968829"/>
          </a:xfrm>
          <a:prstGeom prst="rect">
            <a:avLst/>
          </a:prstGeom>
        </p:spPr>
      </p:pic>
      <p:pic>
        <p:nvPicPr>
          <p:cNvPr id="11" name="Picture 10"/>
          <p:cNvPicPr>
            <a:picLocks noChangeAspect="1"/>
          </p:cNvPicPr>
          <p:nvPr/>
        </p:nvPicPr>
        <p:blipFill>
          <a:blip r:embed="rId5"/>
          <a:stretch>
            <a:fillRect/>
          </a:stretch>
        </p:blipFill>
        <p:spPr>
          <a:xfrm>
            <a:off x="510307" y="2995104"/>
            <a:ext cx="1393787" cy="1516049"/>
          </a:xfrm>
          <a:prstGeom prst="rect">
            <a:avLst/>
          </a:prstGeom>
        </p:spPr>
      </p:pic>
      <p:pic>
        <p:nvPicPr>
          <p:cNvPr id="12" name="Picture 11"/>
          <p:cNvPicPr>
            <a:picLocks noChangeAspect="1"/>
          </p:cNvPicPr>
          <p:nvPr/>
        </p:nvPicPr>
        <p:blipFill>
          <a:blip r:embed="rId6"/>
          <a:stretch>
            <a:fillRect/>
          </a:stretch>
        </p:blipFill>
        <p:spPr>
          <a:xfrm>
            <a:off x="1959821" y="4520780"/>
            <a:ext cx="1368169" cy="1368169"/>
          </a:xfrm>
          <a:prstGeom prst="rect">
            <a:avLst/>
          </a:prstGeom>
        </p:spPr>
      </p:pic>
      <p:sp>
        <p:nvSpPr>
          <p:cNvPr id="4" name="Date Placeholder 3">
            <a:extLst>
              <a:ext uri="{FF2B5EF4-FFF2-40B4-BE49-F238E27FC236}">
                <a16:creationId xmlns:a16="http://schemas.microsoft.com/office/drawing/2014/main" id="{1D5C0072-2B9D-4568-8168-277AB61ACC38}"/>
              </a:ext>
            </a:extLst>
          </p:cNvPr>
          <p:cNvSpPr>
            <a:spLocks noGrp="1"/>
          </p:cNvSpPr>
          <p:nvPr>
            <p:ph type="dt" sz="half" idx="10"/>
          </p:nvPr>
        </p:nvSpPr>
        <p:spPr/>
        <p:txBody>
          <a:bodyPr/>
          <a:lstStyle/>
          <a:p>
            <a:fld id="{0DDD1114-7E57-479F-818C-1B59AE73AD1F}" type="datetime1">
              <a:rPr lang="en-US" smtClean="0"/>
              <a:t>8/7/2017</a:t>
            </a:fld>
            <a:endParaRPr lang="en-US" dirty="0"/>
          </a:p>
        </p:txBody>
      </p:sp>
    </p:spTree>
    <p:extLst>
      <p:ext uri="{BB962C8B-B14F-4D97-AF65-F5344CB8AC3E}">
        <p14:creationId xmlns:p14="http://schemas.microsoft.com/office/powerpoint/2010/main" val="1886208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1125459" y="945913"/>
            <a:ext cx="10120295" cy="2618554"/>
          </a:xfrm>
        </p:spPr>
        <p:txBody>
          <a:bodyPr vert="horz" lIns="91440" tIns="45720" rIns="91440" bIns="0" rtlCol="0" anchor="t">
            <a:normAutofit/>
          </a:bodyPr>
          <a:lstStyle/>
          <a:p>
            <a:pPr>
              <a:lnSpc>
                <a:spcPct val="80000"/>
              </a:lnSpc>
            </a:pPr>
            <a:r>
              <a:rPr lang="en-US" sz="4800" b="1" dirty="0">
                <a:ln w="22225">
                  <a:solidFill>
                    <a:sysClr val="windowText" lastClr="000000"/>
                  </a:solidFill>
                  <a:prstDash val="solid"/>
                </a:ln>
                <a:solidFill>
                  <a:srgbClr val="FFFF00"/>
                </a:solidFill>
                <a:latin typeface="Calibri" panose="020F0502020204030204" pitchFamily="34" charset="0"/>
              </a:rPr>
              <a:t>NEW</a:t>
            </a:r>
            <a:r>
              <a:rPr lang="en-US" sz="4800" b="1" dirty="0">
                <a:ln w="9525">
                  <a:solidFill>
                    <a:schemeClr val="bg1"/>
                  </a:solidFill>
                  <a:prstDash val="solid"/>
                </a:ln>
                <a:latin typeface="Calibri" panose="020F0502020204030204" pitchFamily="34" charset="0"/>
              </a:rPr>
              <a:t> LABOR STANDARD</a:t>
            </a:r>
          </a:p>
        </p:txBody>
      </p:sp>
      <p:sp>
        <p:nvSpPr>
          <p:cNvPr id="3" name="Text Placeholder 2"/>
          <p:cNvSpPr>
            <a:spLocks noGrp="1"/>
          </p:cNvSpPr>
          <p:nvPr>
            <p:ph type="body" idx="1"/>
          </p:nvPr>
        </p:nvSpPr>
        <p:spPr>
          <a:xfrm>
            <a:off x="1777313" y="4041611"/>
            <a:ext cx="8745782" cy="1684632"/>
          </a:xfrm>
        </p:spPr>
        <p:txBody>
          <a:bodyPr vert="horz" lIns="91440" tIns="91440" rIns="91440" bIns="91440" rtlCol="0" anchor="ctr">
            <a:normAutofit fontScale="62500" lnSpcReduction="20000"/>
          </a:bodyPr>
          <a:lstStyle/>
          <a:p>
            <a:pPr algn="r"/>
            <a:r>
              <a:rPr lang="en-US" sz="9600" b="1" dirty="0">
                <a:ln w="0"/>
                <a:solidFill>
                  <a:schemeClr val="accent1"/>
                </a:solidFill>
                <a:latin typeface="Calibri" panose="020F0502020204030204" pitchFamily="34" charset="0"/>
              </a:rPr>
              <a:t>SECURE SCHEDULING</a:t>
            </a:r>
          </a:p>
          <a:p>
            <a:pPr algn="r"/>
            <a:r>
              <a:rPr lang="en-US" sz="3800" b="1" dirty="0">
                <a:ln w="0"/>
                <a:effectLst>
                  <a:outerShdw blurRad="38100" dist="19050" dir="2700000" algn="tl" rotWithShape="0">
                    <a:schemeClr val="dk1">
                      <a:alpha val="40000"/>
                    </a:schemeClr>
                  </a:outerShdw>
                </a:effectLst>
                <a:latin typeface="Calibri" panose="020F0502020204030204" pitchFamily="34" charset="0"/>
              </a:rPr>
              <a:t>effective July 1, 2017</a:t>
            </a:r>
          </a:p>
        </p:txBody>
      </p:sp>
      <p:sp>
        <p:nvSpPr>
          <p:cNvPr id="16" name="Date Placeholder 15">
            <a:extLst>
              <a:ext uri="{FF2B5EF4-FFF2-40B4-BE49-F238E27FC236}">
                <a16:creationId xmlns:a16="http://schemas.microsoft.com/office/drawing/2014/main" id="{E2BD049C-6FAF-447E-A598-9F90B761CE69}"/>
              </a:ext>
            </a:extLst>
          </p:cNvPr>
          <p:cNvSpPr>
            <a:spLocks noGrp="1"/>
          </p:cNvSpPr>
          <p:nvPr>
            <p:ph type="dt" sz="half" idx="10"/>
          </p:nvPr>
        </p:nvSpPr>
        <p:spPr/>
        <p:txBody>
          <a:bodyPr/>
          <a:lstStyle/>
          <a:p>
            <a:fld id="{CA3EE848-9D59-4B89-9886-3DA5D4A84840}" type="datetime1">
              <a:rPr lang="en-US" smtClean="0"/>
              <a:t>8/7/2017</a:t>
            </a:fld>
            <a:endParaRPr lang="en-US" dirty="0"/>
          </a:p>
        </p:txBody>
      </p:sp>
    </p:spTree>
    <p:extLst>
      <p:ext uri="{BB962C8B-B14F-4D97-AF65-F5344CB8AC3E}">
        <p14:creationId xmlns:p14="http://schemas.microsoft.com/office/powerpoint/2010/main" val="2706988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HOURLY EMPLOYEES</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010" y="946150"/>
            <a:ext cx="7568250" cy="5052524"/>
          </a:xfrm>
          <a:prstGeom prst="rect">
            <a:avLst/>
          </a:prstGeom>
        </p:spPr>
      </p:pic>
      <p:sp>
        <p:nvSpPr>
          <p:cNvPr id="4" name="Date Placeholder 3">
            <a:extLst>
              <a:ext uri="{FF2B5EF4-FFF2-40B4-BE49-F238E27FC236}">
                <a16:creationId xmlns:a16="http://schemas.microsoft.com/office/drawing/2014/main" id="{237761A2-D8A6-4466-AC10-76EF0119EF7E}"/>
              </a:ext>
            </a:extLst>
          </p:cNvPr>
          <p:cNvSpPr>
            <a:spLocks noGrp="1"/>
          </p:cNvSpPr>
          <p:nvPr>
            <p:ph type="dt" sz="half" idx="10"/>
          </p:nvPr>
        </p:nvSpPr>
        <p:spPr/>
        <p:txBody>
          <a:bodyPr/>
          <a:lstStyle/>
          <a:p>
            <a:fld id="{C92D3E7F-E783-4AF8-BEC3-62986BC916D2}" type="datetime1">
              <a:rPr lang="en-US" smtClean="0"/>
              <a:t>8/7/2017</a:t>
            </a:fld>
            <a:endParaRPr lang="en-US" dirty="0"/>
          </a:p>
        </p:txBody>
      </p:sp>
    </p:spTree>
    <p:extLst>
      <p:ext uri="{BB962C8B-B14F-4D97-AF65-F5344CB8AC3E}">
        <p14:creationId xmlns:p14="http://schemas.microsoft.com/office/powerpoint/2010/main" val="223305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80" y="1098910"/>
            <a:ext cx="5815581" cy="3878991"/>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103" y="1098909"/>
            <a:ext cx="5954506" cy="3878991"/>
          </a:xfrm>
          <a:prstGeom prst="rect">
            <a:avLst/>
          </a:prstGeom>
          <a:ln>
            <a:noFill/>
          </a:ln>
          <a:effectLst>
            <a:outerShdw blurRad="190500" algn="tl" rotWithShape="0">
              <a:srgbClr val="000000">
                <a:alpha val="70000"/>
              </a:srgbClr>
            </a:outerShdw>
          </a:effectLst>
        </p:spPr>
      </p:pic>
      <p:pic>
        <p:nvPicPr>
          <p:cNvPr id="4" name="Content Placeholder 3"/>
          <p:cNvPicPr>
            <a:picLocks noChangeAspect="1"/>
          </p:cNvPicPr>
          <p:nvPr/>
        </p:nvPicPr>
        <p:blipFill>
          <a:blip r:embed="rId4"/>
          <a:stretch>
            <a:fillRect/>
          </a:stretch>
        </p:blipFill>
        <p:spPr>
          <a:xfrm>
            <a:off x="10980135" y="5038070"/>
            <a:ext cx="1052474" cy="1036930"/>
          </a:xfrm>
          <a:prstGeom prst="rect">
            <a:avLst/>
          </a:prstGeom>
        </p:spPr>
      </p:pic>
      <p:sp>
        <p:nvSpPr>
          <p:cNvPr id="6" name="Rectangle 5"/>
          <p:cNvSpPr/>
          <p:nvPr/>
        </p:nvSpPr>
        <p:spPr>
          <a:xfrm>
            <a:off x="509517" y="191096"/>
            <a:ext cx="6096000" cy="769441"/>
          </a:xfrm>
          <a:prstGeom prst="rect">
            <a:avLst/>
          </a:prstGeom>
        </p:spPr>
        <p:txBody>
          <a:bodyPr>
            <a:spAutoFit/>
          </a:bodyPr>
          <a:lstStyle/>
          <a:p>
            <a:r>
              <a:rPr lang="en-US" sz="4400" b="1" dirty="0">
                <a:latin typeface="Calibri" panose="020F0502020204030204" pitchFamily="34" charset="0"/>
                <a:ea typeface="+mj-ea"/>
                <a:cs typeface="+mj-cs"/>
              </a:rPr>
              <a:t>OLS STAFF</a:t>
            </a:r>
            <a:endParaRPr lang="en-US" sz="4400" b="1" dirty="0">
              <a:latin typeface="Calibri" panose="020F0502020204030204" pitchFamily="34" charset="0"/>
            </a:endParaRPr>
          </a:p>
        </p:txBody>
      </p:sp>
      <p:sp>
        <p:nvSpPr>
          <p:cNvPr id="7" name="Date Placeholder 6">
            <a:extLst>
              <a:ext uri="{FF2B5EF4-FFF2-40B4-BE49-F238E27FC236}">
                <a16:creationId xmlns:a16="http://schemas.microsoft.com/office/drawing/2014/main" id="{87060C13-C354-432B-90BD-0AD13B534AF7}"/>
              </a:ext>
            </a:extLst>
          </p:cNvPr>
          <p:cNvSpPr>
            <a:spLocks noGrp="1"/>
          </p:cNvSpPr>
          <p:nvPr>
            <p:ph type="dt" sz="half" idx="10"/>
          </p:nvPr>
        </p:nvSpPr>
        <p:spPr/>
        <p:txBody>
          <a:bodyPr/>
          <a:lstStyle/>
          <a:p>
            <a:fld id="{A3B723EC-7109-42FA-9745-F237FD370DD2}" type="datetime1">
              <a:rPr lang="en-US" smtClean="0"/>
              <a:t>8/7/2017</a:t>
            </a:fld>
            <a:endParaRPr lang="en-US" dirty="0"/>
          </a:p>
        </p:txBody>
      </p:sp>
    </p:spTree>
    <p:extLst>
      <p:ext uri="{BB962C8B-B14F-4D97-AF65-F5344CB8AC3E}">
        <p14:creationId xmlns:p14="http://schemas.microsoft.com/office/powerpoint/2010/main" val="2696954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LARGE FOOD SERVICES &amp; RETAIL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8" name="Text Placeholder 1"/>
          <p:cNvSpPr txBox="1">
            <a:spLocks/>
          </p:cNvSpPr>
          <p:nvPr/>
        </p:nvSpPr>
        <p:spPr>
          <a:xfrm>
            <a:off x="3273170" y="531061"/>
            <a:ext cx="7658591" cy="443068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45720" marR="0" lvl="0" indent="0" algn="l" defTabSz="914400" rtl="0" eaLnBrk="1" fontAlgn="auto" latinLnBrk="0" hangingPunct="1">
              <a:lnSpc>
                <a:spcPct val="100000"/>
              </a:lnSpc>
              <a:spcBef>
                <a:spcPts val="600"/>
              </a:spcBef>
              <a:spcAft>
                <a:spcPts val="600"/>
              </a:spcAft>
              <a:buClr>
                <a:srgbClr val="3EB87F"/>
              </a:buClr>
              <a:buSzPct val="100000"/>
              <a:buFont typeface="Helvetica"/>
              <a:buNone/>
              <a:tabLst/>
              <a:defRPr/>
            </a:pPr>
            <a:endParaRPr kumimoji="0" lang="en-US" sz="3200" b="1" i="0" u="none" strike="noStrike" kern="0" cap="none" spc="150" normalizeH="0" baseline="0" noProof="0" dirty="0">
              <a:ln>
                <a:noFill/>
              </a:ln>
              <a:solidFill>
                <a:srgbClr val="FFFFFF">
                  <a:lumMod val="50000"/>
                </a:srgbClr>
              </a:solidFill>
              <a:effectLst/>
              <a:uLnTx/>
              <a:uFillTx/>
              <a:latin typeface="Calibri" panose="020F0502020204030204" pitchFamily="34" charset="0"/>
              <a:sym typeface="Franklin Gothic Medium"/>
            </a:endParaRPr>
          </a:p>
          <a:p>
            <a:pPr marL="365758" marR="0" lvl="0" indent="-320038" algn="l" defTabSz="457200" rtl="0" eaLnBrk="1" fontAlgn="auto" latinLnBrk="0" hangingPunct="1">
              <a:lnSpc>
                <a:spcPct val="100000"/>
              </a:lnSpc>
              <a:spcBef>
                <a:spcPts val="0"/>
              </a:spcBef>
              <a:spcAft>
                <a:spcPts val="1800"/>
              </a:spcAft>
              <a:buClr>
                <a:srgbClr val="C00000"/>
              </a:buClr>
              <a:buSzPct val="100000"/>
              <a:buFont typeface="Wingdings" panose="05000000000000000000" pitchFamily="2" charset="2"/>
              <a:buChar char="v"/>
              <a:tabLst/>
              <a:defRPr/>
            </a:pPr>
            <a:r>
              <a:rPr kumimoji="0" lang="en-US" sz="2800" b="1" i="0" u="none" strike="noStrike" kern="1200" cap="none" spc="150" normalizeH="0" baseline="0" noProof="0" dirty="0">
                <a:ln>
                  <a:noFill/>
                </a:ln>
                <a:solidFill>
                  <a:srgbClr val="DCDCE0">
                    <a:lumMod val="10000"/>
                  </a:srgbClr>
                </a:solidFill>
                <a:effectLst/>
                <a:uLnTx/>
                <a:uFillTx/>
                <a:latin typeface="Calibri" pitchFamily="34" charset="0"/>
                <a:sym typeface="Franklin Gothic Medium"/>
              </a:rPr>
              <a:t> Large food service &amp; retail employers</a:t>
            </a:r>
            <a:endParaRPr kumimoji="0" lang="en-US" sz="2800" b="0" i="0" u="none" strike="noStrike" kern="1200" cap="none" spc="150" normalizeH="0" baseline="0" noProof="0" dirty="0">
              <a:ln>
                <a:noFill/>
              </a:ln>
              <a:solidFill>
                <a:srgbClr val="DCDCE0">
                  <a:lumMod val="10000"/>
                </a:srgbClr>
              </a:solidFill>
              <a:effectLst/>
              <a:uLnTx/>
              <a:uFillTx/>
              <a:latin typeface="Calibri" pitchFamily="34" charset="0"/>
              <a:sym typeface="Franklin Gothic Medium"/>
            </a:endParaRPr>
          </a:p>
          <a:p>
            <a:pPr marL="365758" marR="0" lvl="0" indent="-320038" algn="l" defTabSz="457200" rtl="0" eaLnBrk="1" fontAlgn="auto" latinLnBrk="0" hangingPunct="1">
              <a:lnSpc>
                <a:spcPct val="100000"/>
              </a:lnSpc>
              <a:spcBef>
                <a:spcPts val="0"/>
              </a:spcBef>
              <a:spcAft>
                <a:spcPts val="1800"/>
              </a:spcAft>
              <a:buClr>
                <a:srgbClr val="C00000"/>
              </a:buClr>
              <a:buSzPct val="100000"/>
              <a:buFont typeface="Wingdings" panose="05000000000000000000" pitchFamily="2" charset="2"/>
              <a:buChar char="v"/>
              <a:tabLst/>
              <a:defRPr/>
            </a:pPr>
            <a:r>
              <a:rPr kumimoji="0" lang="en-US" sz="2800" b="1" i="0" u="none" strike="noStrike" kern="1200" cap="none" spc="150" normalizeH="0" baseline="0" noProof="0" dirty="0">
                <a:ln>
                  <a:noFill/>
                </a:ln>
                <a:solidFill>
                  <a:prstClr val="black"/>
                </a:solidFill>
                <a:effectLst/>
                <a:uLnTx/>
                <a:uFillTx/>
                <a:latin typeface="Calibri" panose="020F0502020204030204" pitchFamily="34" charset="0"/>
                <a:sym typeface="Franklin Gothic Medium"/>
              </a:rPr>
              <a:t> Retail </a:t>
            </a:r>
            <a:r>
              <a:rPr kumimoji="0" lang="en-US" sz="2800" b="0" i="0" u="none" strike="noStrike" kern="1200" cap="none" spc="150" normalizeH="0" baseline="0" noProof="0" dirty="0">
                <a:ln>
                  <a:noFill/>
                </a:ln>
                <a:solidFill>
                  <a:prstClr val="black"/>
                </a:solidFill>
                <a:effectLst/>
                <a:uLnTx/>
                <a:uFillTx/>
                <a:latin typeface="Calibri" panose="020F0502020204030204" pitchFamily="34" charset="0"/>
                <a:sym typeface="Franklin Gothic Medium"/>
              </a:rPr>
              <a:t>= 2012 NAICS code 441-453998</a:t>
            </a:r>
          </a:p>
          <a:p>
            <a:pPr marL="365758" marR="0" lvl="0" indent="-320038" algn="l" defTabSz="457200" rtl="0" eaLnBrk="1" fontAlgn="auto" latinLnBrk="0" hangingPunct="1">
              <a:lnSpc>
                <a:spcPct val="100000"/>
              </a:lnSpc>
              <a:spcBef>
                <a:spcPts val="0"/>
              </a:spcBef>
              <a:spcAft>
                <a:spcPts val="1800"/>
              </a:spcAft>
              <a:buClr>
                <a:srgbClr val="C00000"/>
              </a:buClr>
              <a:buSzPct val="100000"/>
              <a:buFont typeface="Wingdings" panose="05000000000000000000" pitchFamily="2" charset="2"/>
              <a:buChar char="v"/>
              <a:tabLst/>
              <a:defRPr/>
            </a:pPr>
            <a:r>
              <a:rPr kumimoji="0" lang="en-US" sz="2800" b="1" i="0" u="none" strike="noStrike" kern="1200" cap="none" spc="150" normalizeH="0" baseline="0" noProof="0" dirty="0">
                <a:ln>
                  <a:noFill/>
                </a:ln>
                <a:solidFill>
                  <a:prstClr val="black"/>
                </a:solidFill>
                <a:effectLst/>
                <a:uLnTx/>
                <a:uFillTx/>
                <a:latin typeface="Calibri" panose="020F0502020204030204" pitchFamily="34" charset="0"/>
                <a:sym typeface="Franklin Gothic Medium"/>
              </a:rPr>
              <a:t> Food Service </a:t>
            </a:r>
            <a:r>
              <a:rPr kumimoji="0" lang="en-US" sz="2800" b="0" i="0" u="none" strike="noStrike" kern="1200" cap="none" spc="150" normalizeH="0" baseline="0" noProof="0" dirty="0">
                <a:ln>
                  <a:noFill/>
                </a:ln>
                <a:solidFill>
                  <a:prstClr val="black"/>
                </a:solidFill>
                <a:effectLst/>
                <a:uLnTx/>
                <a:uFillTx/>
                <a:latin typeface="Calibri" panose="020F0502020204030204" pitchFamily="34" charset="0"/>
                <a:sym typeface="Franklin Gothic Medium"/>
              </a:rPr>
              <a:t>= 2012 NAICS code 722</a:t>
            </a:r>
          </a:p>
          <a:p>
            <a:pPr marL="365758" marR="0" lvl="0" indent="-320038" algn="l" defTabSz="457200" rtl="0" eaLnBrk="1" fontAlgn="auto" latinLnBrk="0" hangingPunct="1">
              <a:lnSpc>
                <a:spcPct val="100000"/>
              </a:lnSpc>
              <a:spcBef>
                <a:spcPts val="0"/>
              </a:spcBef>
              <a:spcAft>
                <a:spcPts val="1800"/>
              </a:spcAft>
              <a:buClr>
                <a:srgbClr val="C00000"/>
              </a:buClr>
              <a:buSzPct val="100000"/>
              <a:buFont typeface="Wingdings" panose="05000000000000000000" pitchFamily="2" charset="2"/>
              <a:buChar char="v"/>
              <a:tabLst/>
              <a:defRPr/>
            </a:pPr>
            <a:r>
              <a:rPr kumimoji="0" lang="en-US" sz="2800" b="1" i="0" u="none" strike="noStrike" kern="1200" cap="none" spc="150" normalizeH="0" baseline="0" noProof="0" dirty="0">
                <a:ln>
                  <a:noFill/>
                </a:ln>
                <a:solidFill>
                  <a:prstClr val="black"/>
                </a:solidFill>
                <a:effectLst/>
                <a:uLnTx/>
                <a:uFillTx/>
                <a:latin typeface="Calibri" panose="020F0502020204030204" pitchFamily="34" charset="0"/>
                <a:sym typeface="Franklin Gothic Medium"/>
              </a:rPr>
              <a:t>500+ employees worldwide</a:t>
            </a:r>
          </a:p>
          <a:p>
            <a:pPr marL="365758" marR="0" lvl="0" indent="-320038" algn="l" defTabSz="457200" rtl="0" eaLnBrk="1" fontAlgn="auto" latinLnBrk="0" hangingPunct="1">
              <a:lnSpc>
                <a:spcPct val="100000"/>
              </a:lnSpc>
              <a:spcBef>
                <a:spcPts val="0"/>
              </a:spcBef>
              <a:spcAft>
                <a:spcPts val="1800"/>
              </a:spcAft>
              <a:buClr>
                <a:srgbClr val="C00000"/>
              </a:buClr>
              <a:buSzPct val="100000"/>
              <a:buFont typeface="Wingdings" panose="05000000000000000000" pitchFamily="2" charset="2"/>
              <a:buChar char="v"/>
              <a:tabLst/>
              <a:defRPr/>
            </a:pPr>
            <a:r>
              <a:rPr kumimoji="0" lang="en-US" sz="2800" b="1" i="0" u="none" strike="noStrike" kern="1200" cap="none" spc="150" normalizeH="0" baseline="0" noProof="0" dirty="0">
                <a:ln>
                  <a:noFill/>
                </a:ln>
                <a:solidFill>
                  <a:srgbClr val="DCDCE0">
                    <a:lumMod val="10000"/>
                  </a:srgbClr>
                </a:solidFill>
                <a:effectLst/>
                <a:uLnTx/>
                <a:uFillTx/>
                <a:latin typeface="Calibri" pitchFamily="34" charset="0"/>
                <a:sym typeface="Franklin Gothic Medium"/>
              </a:rPr>
              <a:t> Full Service Restaurants</a:t>
            </a:r>
            <a:r>
              <a:rPr kumimoji="0" lang="en-US" sz="2800" b="0" i="0" u="none" strike="noStrike" kern="1200" cap="none" spc="150" normalizeH="0" baseline="0" noProof="0" dirty="0">
                <a:ln>
                  <a:noFill/>
                </a:ln>
                <a:solidFill>
                  <a:srgbClr val="DCDCE0">
                    <a:lumMod val="10000"/>
                  </a:srgbClr>
                </a:solidFill>
                <a:effectLst/>
                <a:uLnTx/>
                <a:uFillTx/>
                <a:latin typeface="Calibri" pitchFamily="34" charset="0"/>
                <a:sym typeface="Franklin Gothic Medium"/>
              </a:rPr>
              <a:t> = additional requirement for 40+ locations worldwide.</a:t>
            </a:r>
          </a:p>
        </p:txBody>
      </p:sp>
      <p:pic>
        <p:nvPicPr>
          <p:cNvPr id="3" name="Picture 2"/>
          <p:cNvPicPr>
            <a:picLocks noChangeAspect="1"/>
          </p:cNvPicPr>
          <p:nvPr/>
        </p:nvPicPr>
        <p:blipFill>
          <a:blip r:embed="rId3"/>
          <a:stretch>
            <a:fillRect/>
          </a:stretch>
        </p:blipFill>
        <p:spPr>
          <a:xfrm>
            <a:off x="684375" y="926390"/>
            <a:ext cx="1705264" cy="1397170"/>
          </a:xfrm>
          <a:prstGeom prst="rect">
            <a:avLst/>
          </a:prstGeom>
        </p:spPr>
      </p:pic>
      <p:pic>
        <p:nvPicPr>
          <p:cNvPr id="4" name="Picture 3"/>
          <p:cNvPicPr>
            <a:picLocks noChangeAspect="1"/>
          </p:cNvPicPr>
          <p:nvPr/>
        </p:nvPicPr>
        <p:blipFill>
          <a:blip r:embed="rId4"/>
          <a:stretch>
            <a:fillRect/>
          </a:stretch>
        </p:blipFill>
        <p:spPr>
          <a:xfrm>
            <a:off x="777137" y="2919566"/>
            <a:ext cx="1519739" cy="1519739"/>
          </a:xfrm>
          <a:prstGeom prst="rect">
            <a:avLst/>
          </a:prstGeom>
        </p:spPr>
      </p:pic>
      <p:sp>
        <p:nvSpPr>
          <p:cNvPr id="14" name="Date Placeholder 13">
            <a:extLst>
              <a:ext uri="{FF2B5EF4-FFF2-40B4-BE49-F238E27FC236}">
                <a16:creationId xmlns:a16="http://schemas.microsoft.com/office/drawing/2014/main" id="{73D56100-DAF9-47E9-BC7F-36198FAE0A0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A19B98-5D46-4DFC-B1BC-6EA056D9C03F}"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5545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NAICS CODE </a:t>
            </a:r>
          </a:p>
        </p:txBody>
      </p:sp>
      <p:pic>
        <p:nvPicPr>
          <p:cNvPr id="5" name="Content Placeholder 3"/>
          <p:cNvPicPr>
            <a:picLocks noChangeAspect="1"/>
          </p:cNvPicPr>
          <p:nvPr/>
        </p:nvPicPr>
        <p:blipFill>
          <a:blip r:embed="rId2"/>
          <a:stretch>
            <a:fillRect/>
          </a:stretch>
        </p:blipFill>
        <p:spPr>
          <a:xfrm>
            <a:off x="10923053" y="5518296"/>
            <a:ext cx="1052474" cy="1036930"/>
          </a:xfrm>
          <a:prstGeom prst="rect">
            <a:avLst/>
          </a:prstGeom>
        </p:spPr>
      </p:pic>
      <p:sp>
        <p:nvSpPr>
          <p:cNvPr id="9" name="Text Placeholder 1"/>
          <p:cNvSpPr txBox="1">
            <a:spLocks/>
          </p:cNvSpPr>
          <p:nvPr/>
        </p:nvSpPr>
        <p:spPr>
          <a:xfrm>
            <a:off x="3481049" y="703714"/>
            <a:ext cx="5055578" cy="426130"/>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415588"/>
              </a:buClr>
              <a:buSzPct val="100000"/>
              <a:buFont typeface="Arial" panose="020B0604020202020204" pitchFamily="34" charset="0"/>
              <a:buNone/>
              <a:tabLst/>
              <a:defRPr/>
            </a:pPr>
            <a:r>
              <a:rPr kumimoji="0" lang="en-US" sz="3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mn-ea"/>
                <a:cs typeface="+mn-cs"/>
              </a:rPr>
              <a:t>https://www.census.gov/eos/www/naics/ </a:t>
            </a:r>
          </a:p>
          <a:p>
            <a:pPr marL="228600" marR="0" lvl="0" indent="-228600" algn="l" defTabSz="914400" rtl="0" eaLnBrk="1" fontAlgn="auto" latinLnBrk="0" hangingPunct="1">
              <a:lnSpc>
                <a:spcPct val="120000"/>
              </a:lnSpc>
              <a:spcBef>
                <a:spcPts val="1000"/>
              </a:spcBef>
              <a:spcAft>
                <a:spcPts val="0"/>
              </a:spcAft>
              <a:buClr>
                <a:srgbClr val="415588"/>
              </a:buClr>
              <a:buSzPct val="100000"/>
              <a:buFont typeface="Arial" panose="020B0604020202020204" pitchFamily="34" charset="0"/>
              <a:buChar char="•"/>
              <a:tabLst/>
              <a:defRPr/>
            </a:pPr>
            <a:endParaRPr kumimoji="0" lang="en-US" sz="2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entury Gothic" panose="020B0502020202020204"/>
              <a:ea typeface="+mn-ea"/>
              <a:cs typeface="+mn-cs"/>
            </a:endParaRPr>
          </a:p>
        </p:txBody>
      </p:sp>
      <p:sp>
        <p:nvSpPr>
          <p:cNvPr id="13" name="Date Placeholder 12">
            <a:extLst>
              <a:ext uri="{FF2B5EF4-FFF2-40B4-BE49-F238E27FC236}">
                <a16:creationId xmlns:a16="http://schemas.microsoft.com/office/drawing/2014/main" id="{24A00295-E747-4FCE-B287-0B674D20867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98CCC-626F-405E-AF2E-1E749CC9664B}"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0" name="Text Placeholder 1">
            <a:extLst>
              <a:ext uri="{FF2B5EF4-FFF2-40B4-BE49-F238E27FC236}">
                <a16:creationId xmlns:a16="http://schemas.microsoft.com/office/drawing/2014/main" id="{7D600D54-7FD5-4604-82EA-CA26DB3CE443}"/>
              </a:ext>
            </a:extLst>
          </p:cNvPr>
          <p:cNvSpPr txBox="1">
            <a:spLocks/>
          </p:cNvSpPr>
          <p:nvPr/>
        </p:nvSpPr>
        <p:spPr>
          <a:xfrm>
            <a:off x="2160053" y="1193987"/>
            <a:ext cx="8763000" cy="6794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365758" marR="0" lvl="0" indent="-320038" algn="l" defTabSz="914400" rtl="0" eaLnBrk="1" fontAlgn="auto" latinLnBrk="1" hangingPunct="0">
              <a:lnSpc>
                <a:spcPct val="100000"/>
              </a:lnSpc>
              <a:spcBef>
                <a:spcPts val="600"/>
              </a:spcBef>
              <a:spcAft>
                <a:spcPts val="0"/>
              </a:spcAft>
              <a:buClr>
                <a:srgbClr val="C00000"/>
              </a:buClr>
              <a:buSzPct val="100000"/>
              <a:buFont typeface="Wingdings" panose="05000000000000000000" pitchFamily="2" charset="2"/>
              <a:buChar char="v"/>
              <a:tabLst/>
              <a:defRPr/>
            </a:pP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 N</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orth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A</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merican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I</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ndustry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C</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lassification </a:t>
            </a:r>
            <a:r>
              <a:rPr kumimoji="0" lang="en-US" sz="2600" b="1" i="0" u="none" strike="noStrike" kern="0" cap="none" spc="150" normalizeH="0" baseline="0" noProof="0">
                <a:ln>
                  <a:noFill/>
                </a:ln>
                <a:solidFill>
                  <a:srgbClr val="C00000"/>
                </a:solidFill>
                <a:effectLst/>
                <a:uLnTx/>
                <a:uFillTx/>
                <a:latin typeface="Calibri" pitchFamily="34" charset="0"/>
                <a:sym typeface="Franklin Gothic Medium"/>
              </a:rPr>
              <a:t>S</a:t>
            </a:r>
            <a:r>
              <a:rPr kumimoji="0" lang="en-US" sz="2600" b="0" i="0" u="none" strike="noStrike" kern="0" cap="none" spc="150" normalizeH="0" baseline="0" noProof="0">
                <a:ln>
                  <a:noFill/>
                </a:ln>
                <a:solidFill>
                  <a:srgbClr val="CDD7D9">
                    <a:lumMod val="10000"/>
                  </a:srgbClr>
                </a:solidFill>
                <a:effectLst/>
                <a:uLnTx/>
                <a:uFillTx/>
                <a:latin typeface="Calibri" pitchFamily="34" charset="0"/>
                <a:sym typeface="Franklin Gothic Medium"/>
              </a:rPr>
              <a:t>ystem</a:t>
            </a:r>
            <a:endParaRPr kumimoji="0" lang="en-US" sz="2800" b="0" i="0" u="none" strike="noStrike" kern="0" cap="none" spc="150" normalizeH="0" baseline="0" noProof="0">
              <a:ln>
                <a:noFill/>
              </a:ln>
              <a:solidFill>
                <a:srgbClr val="CDD7D9">
                  <a:lumMod val="10000"/>
                </a:srgbClr>
              </a:solidFill>
              <a:effectLst/>
              <a:uLnTx/>
              <a:uFillTx/>
              <a:latin typeface="Calibri" pitchFamily="34" charset="0"/>
              <a:sym typeface="Franklin Gothic Medium"/>
            </a:endParaRPr>
          </a:p>
          <a:p>
            <a:pPr marL="365758" marR="0" lvl="0" indent="-320038" algn="l" defTabSz="914400" rtl="0" eaLnBrk="1" fontAlgn="auto" latinLnBrk="0" hangingPunct="1">
              <a:lnSpc>
                <a:spcPct val="100000"/>
              </a:lnSpc>
              <a:spcBef>
                <a:spcPts val="600"/>
              </a:spcBef>
              <a:spcAft>
                <a:spcPts val="0"/>
              </a:spcAft>
              <a:buClr>
                <a:srgbClr val="3EB87F"/>
              </a:buClr>
              <a:buSzPct val="100000"/>
              <a:buFont typeface="Helvetica"/>
              <a:buChar char="◼"/>
              <a:tabLst/>
              <a:defRPr/>
            </a:pPr>
            <a:endParaRPr kumimoji="0" lang="en-US" sz="2000" b="1" i="0" u="none" strike="noStrike" kern="0" cap="none" spc="150" normalizeH="0" baseline="0" noProof="0" dirty="0">
              <a:ln>
                <a:noFill/>
              </a:ln>
              <a:solidFill>
                <a:sysClr val="windowText" lastClr="000000"/>
              </a:solidFill>
              <a:effectLst/>
              <a:uLnTx/>
              <a:uFillTx/>
              <a:latin typeface="Franklin Gothic Medium"/>
              <a:sym typeface="Franklin Gothic Medium"/>
            </a:endParaRPr>
          </a:p>
        </p:txBody>
      </p:sp>
      <p:pic>
        <p:nvPicPr>
          <p:cNvPr id="11" name="Picture 10">
            <a:extLst>
              <a:ext uri="{FF2B5EF4-FFF2-40B4-BE49-F238E27FC236}">
                <a16:creationId xmlns:a16="http://schemas.microsoft.com/office/drawing/2014/main" id="{318BE435-4E93-4874-9673-0EE58F470C9E}"/>
              </a:ext>
            </a:extLst>
          </p:cNvPr>
          <p:cNvPicPr/>
          <p:nvPr/>
        </p:nvPicPr>
        <p:blipFill rotWithShape="1">
          <a:blip r:embed="rId3"/>
          <a:srcRect t="7370" r="39423" b="2417"/>
          <a:stretch/>
        </p:blipFill>
        <p:spPr bwMode="auto">
          <a:xfrm>
            <a:off x="1670538" y="1903122"/>
            <a:ext cx="7136423" cy="461762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5EA86B9-363A-4D54-A97D-1C07FE7287FF}"/>
              </a:ext>
            </a:extLst>
          </p:cNvPr>
          <p:cNvPicPr/>
          <p:nvPr/>
        </p:nvPicPr>
        <p:blipFill rotWithShape="1">
          <a:blip r:embed="rId3"/>
          <a:srcRect l="7954" t="23216" r="72828" b="47822"/>
          <a:stretch/>
        </p:blipFill>
        <p:spPr bwMode="auto">
          <a:xfrm>
            <a:off x="5585163" y="2716068"/>
            <a:ext cx="3295333" cy="2738438"/>
          </a:xfrm>
          <a:prstGeom prst="rect">
            <a:avLst/>
          </a:prstGeom>
          <a:solidFill>
            <a:srgbClr val="FFFF00"/>
          </a:solidFill>
          <a:ln>
            <a:solidFill>
              <a:srgbClr val="0070C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2693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NAICS CODE </a:t>
            </a:r>
            <a:br>
              <a:rPr lang="en-US" sz="4000" b="1" dirty="0">
                <a:solidFill>
                  <a:srgbClr val="002060"/>
                </a:solidFill>
                <a:latin typeface="Calibri" panose="020F0502020204030204" pitchFamily="34" charset="0"/>
              </a:rPr>
            </a:br>
            <a:r>
              <a:rPr lang="en-US" sz="4000" b="1" dirty="0">
                <a:solidFill>
                  <a:srgbClr val="002060"/>
                </a:solidFill>
                <a:latin typeface="Calibri" panose="020F0502020204030204" pitchFamily="34" charset="0"/>
              </a:rPr>
              <a:t>Seattle Business License</a:t>
            </a:r>
          </a:p>
        </p:txBody>
      </p:sp>
      <p:pic>
        <p:nvPicPr>
          <p:cNvPr id="5" name="Content Placeholder 3"/>
          <p:cNvPicPr>
            <a:picLocks noChangeAspect="1"/>
          </p:cNvPicPr>
          <p:nvPr/>
        </p:nvPicPr>
        <p:blipFill>
          <a:blip r:embed="rId2"/>
          <a:stretch>
            <a:fillRect/>
          </a:stretch>
        </p:blipFill>
        <p:spPr>
          <a:xfrm>
            <a:off x="10923053" y="5518296"/>
            <a:ext cx="1052474" cy="1036930"/>
          </a:xfrm>
          <a:prstGeom prst="rect">
            <a:avLst/>
          </a:prstGeom>
        </p:spPr>
      </p:pic>
      <p:sp>
        <p:nvSpPr>
          <p:cNvPr id="9" name="Text Placeholder 1"/>
          <p:cNvSpPr txBox="1">
            <a:spLocks/>
          </p:cNvSpPr>
          <p:nvPr/>
        </p:nvSpPr>
        <p:spPr>
          <a:xfrm>
            <a:off x="3069252" y="1041183"/>
            <a:ext cx="6391270" cy="426130"/>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415588"/>
              </a:buClr>
              <a:buSzPct val="100000"/>
              <a:buFont typeface="Arial" panose="020B0604020202020204" pitchFamily="34" charset="0"/>
              <a:buNone/>
              <a:tabLst/>
              <a:defRPr/>
            </a:pPr>
            <a:r>
              <a:rPr kumimoji="0" lang="en-US" sz="2200" b="1" i="0" u="none" strike="noStrike" kern="1200" cap="none" spc="0" normalizeH="0" baseline="0" noProof="0" dirty="0">
                <a:ln w="0"/>
                <a:solidFill>
                  <a:srgbClr val="00B0F0"/>
                </a:solidFill>
                <a:effectLst>
                  <a:outerShdw blurRad="38100" dist="19050" dir="2700000" algn="tl" rotWithShape="0">
                    <a:prstClr val="black">
                      <a:alpha val="40000"/>
                    </a:prstClr>
                  </a:outerShdw>
                </a:effectLst>
                <a:uLnTx/>
                <a:uFillTx/>
                <a:latin typeface="Century Gothic" panose="020B0502020202020204"/>
                <a:ea typeface="+mn-ea"/>
                <a:cs typeface="+mn-cs"/>
              </a:rPr>
              <a:t>https</a:t>
            </a:r>
            <a:r>
              <a:rPr kumimoji="0" lang="en-US" sz="2000" b="1" i="0" u="none" strike="noStrike" kern="1200" cap="none" spc="0" normalizeH="0" baseline="0" noProof="0" dirty="0">
                <a:ln w="0"/>
                <a:solidFill>
                  <a:srgbClr val="00B0F0"/>
                </a:solidFill>
                <a:effectLst>
                  <a:outerShdw blurRad="38100" dist="19050" dir="2700000" algn="tl" rotWithShape="0">
                    <a:prstClr val="black">
                      <a:alpha val="40000"/>
                    </a:prstClr>
                  </a:outerShdw>
                </a:effectLst>
                <a:uLnTx/>
                <a:uFillTx/>
                <a:latin typeface="Century Gothic" panose="020B0502020202020204"/>
                <a:ea typeface="+mn-ea"/>
                <a:cs typeface="+mn-cs"/>
              </a:rPr>
              <a:t>://www.seattle.gov/licenses/find-a-business</a:t>
            </a:r>
          </a:p>
        </p:txBody>
      </p:sp>
      <p:pic>
        <p:nvPicPr>
          <p:cNvPr id="6" name="Picture 5"/>
          <p:cNvPicPr>
            <a:picLocks noChangeAspect="1"/>
          </p:cNvPicPr>
          <p:nvPr/>
        </p:nvPicPr>
        <p:blipFill>
          <a:blip r:embed="rId3"/>
          <a:stretch>
            <a:fillRect/>
          </a:stretch>
        </p:blipFill>
        <p:spPr>
          <a:xfrm>
            <a:off x="1866625" y="1693513"/>
            <a:ext cx="8541025" cy="4956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6877049" y="3519644"/>
            <a:ext cx="865707" cy="652329"/>
          </a:xfrm>
          <a:prstGeom prst="rect">
            <a:avLst/>
          </a:prstGeom>
        </p:spPr>
      </p:pic>
      <p:sp>
        <p:nvSpPr>
          <p:cNvPr id="13" name="Date Placeholder 12">
            <a:extLst>
              <a:ext uri="{FF2B5EF4-FFF2-40B4-BE49-F238E27FC236}">
                <a16:creationId xmlns:a16="http://schemas.microsoft.com/office/drawing/2014/main" id="{24A00295-E747-4FCE-B287-0B674D20867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65B66-EB0B-4076-BFDB-C6328E99FA6E}"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936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0888218" y="5310087"/>
            <a:ext cx="1052474" cy="10369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01" y="1511747"/>
            <a:ext cx="9270064" cy="4984845"/>
          </a:xfrm>
          <a:prstGeom prst="rect">
            <a:avLst/>
          </a:prstGeom>
        </p:spPr>
      </p:pic>
      <p:pic>
        <p:nvPicPr>
          <p:cNvPr id="3" name="Picture 2"/>
          <p:cNvPicPr>
            <a:picLocks noChangeAspect="1"/>
          </p:cNvPicPr>
          <p:nvPr/>
        </p:nvPicPr>
        <p:blipFill>
          <a:blip r:embed="rId4"/>
          <a:stretch>
            <a:fillRect/>
          </a:stretch>
        </p:blipFill>
        <p:spPr>
          <a:xfrm>
            <a:off x="1072764" y="4941247"/>
            <a:ext cx="573074" cy="737680"/>
          </a:xfrm>
          <a:prstGeom prst="rect">
            <a:avLst/>
          </a:prstGeom>
        </p:spPr>
      </p:pic>
      <p:sp>
        <p:nvSpPr>
          <p:cNvPr id="6" name="Date Placeholder 5">
            <a:extLst>
              <a:ext uri="{FF2B5EF4-FFF2-40B4-BE49-F238E27FC236}">
                <a16:creationId xmlns:a16="http://schemas.microsoft.com/office/drawing/2014/main" id="{2FF3B102-B5B7-4FF2-B2A3-6F5F5B400CC1}"/>
              </a:ext>
            </a:extLst>
          </p:cNvPr>
          <p:cNvSpPr>
            <a:spLocks noGrp="1"/>
          </p:cNvSpPr>
          <p:nvPr>
            <p:ph type="dt" sz="half" idx="10"/>
          </p:nvPr>
        </p:nvSpPr>
        <p:spPr/>
        <p:txBody>
          <a:bodyPr/>
          <a:lstStyle/>
          <a:p>
            <a:fld id="{DF92FA8B-8E66-433C-A503-5E3095395EBE}" type="datetime1">
              <a:rPr lang="en-US" smtClean="0"/>
              <a:t>8/7/2017</a:t>
            </a:fld>
            <a:endParaRPr lang="en-US" dirty="0"/>
          </a:p>
        </p:txBody>
      </p:sp>
      <p:sp>
        <p:nvSpPr>
          <p:cNvPr id="7" name="Title 6">
            <a:extLst>
              <a:ext uri="{FF2B5EF4-FFF2-40B4-BE49-F238E27FC236}">
                <a16:creationId xmlns:a16="http://schemas.microsoft.com/office/drawing/2014/main" id="{7D4A0A8B-89DC-4647-8C3F-737CA6416010}"/>
              </a:ext>
            </a:extLst>
          </p:cNvPr>
          <p:cNvSpPr>
            <a:spLocks noGrp="1"/>
          </p:cNvSpPr>
          <p:nvPr>
            <p:ph type="title"/>
          </p:nvPr>
        </p:nvSpPr>
        <p:spPr>
          <a:xfrm>
            <a:off x="1155516" y="114953"/>
            <a:ext cx="9603275" cy="1049235"/>
          </a:xfrm>
        </p:spPr>
        <p:txBody>
          <a:bodyPr>
            <a:noAutofit/>
          </a:bodyPr>
          <a:lstStyle/>
          <a:p>
            <a:pPr algn="ctr"/>
            <a:r>
              <a:rPr lang="en-US" sz="3600" b="1" dirty="0">
                <a:solidFill>
                  <a:srgbClr val="002060"/>
                </a:solidFill>
                <a:latin typeface="Calibri" panose="020F0502020204030204" pitchFamily="34" charset="0"/>
              </a:rPr>
              <a:t>NAICS CODE </a:t>
            </a:r>
            <a:br>
              <a:rPr lang="en-US" sz="3600" b="1" dirty="0">
                <a:solidFill>
                  <a:srgbClr val="002060"/>
                </a:solidFill>
                <a:latin typeface="Calibri" panose="020F0502020204030204" pitchFamily="34" charset="0"/>
              </a:rPr>
            </a:br>
            <a:r>
              <a:rPr lang="en-US" sz="3600" b="1" dirty="0">
                <a:solidFill>
                  <a:srgbClr val="002060"/>
                </a:solidFill>
                <a:latin typeface="Calibri" panose="020F0502020204030204" pitchFamily="34" charset="0"/>
              </a:rPr>
              <a:t>Seattle Business License</a:t>
            </a:r>
            <a:endParaRPr lang="en-US" sz="3600" dirty="0"/>
          </a:p>
        </p:txBody>
      </p:sp>
      <p:sp>
        <p:nvSpPr>
          <p:cNvPr id="9" name="Rectangle 8">
            <a:extLst>
              <a:ext uri="{FF2B5EF4-FFF2-40B4-BE49-F238E27FC236}">
                <a16:creationId xmlns:a16="http://schemas.microsoft.com/office/drawing/2014/main" id="{D794C25A-592D-4270-B76E-ED1D563F7933}"/>
              </a:ext>
            </a:extLst>
          </p:cNvPr>
          <p:cNvSpPr/>
          <p:nvPr/>
        </p:nvSpPr>
        <p:spPr>
          <a:xfrm>
            <a:off x="2909153" y="1050082"/>
            <a:ext cx="6839073" cy="461665"/>
          </a:xfrm>
          <a:prstGeom prst="rect">
            <a:avLst/>
          </a:prstGeom>
        </p:spPr>
        <p:txBody>
          <a:bodyPr wrap="square">
            <a:spAutoFit/>
          </a:bodyPr>
          <a:lstStyle/>
          <a:p>
            <a:pPr lvl="0" defTabSz="914400">
              <a:lnSpc>
                <a:spcPct val="120000"/>
              </a:lnSpc>
              <a:spcBef>
                <a:spcPts val="1000"/>
              </a:spcBef>
              <a:buClr>
                <a:srgbClr val="415588"/>
              </a:buClr>
              <a:buSzPct val="100000"/>
              <a:defRPr/>
            </a:pPr>
            <a:r>
              <a:rPr lang="en-US" sz="2000" b="1" dirty="0">
                <a:ln w="0"/>
                <a:solidFill>
                  <a:srgbClr val="00B0F0"/>
                </a:solidFill>
                <a:effectLst>
                  <a:outerShdw blurRad="38100" dist="19050" dir="2700000" algn="tl" rotWithShape="0">
                    <a:prstClr val="black">
                      <a:alpha val="40000"/>
                    </a:prstClr>
                  </a:outerShdw>
                </a:effectLst>
              </a:rPr>
              <a:t>https://www.seattle.gov/licenses/find-a-business</a:t>
            </a:r>
          </a:p>
        </p:txBody>
      </p:sp>
    </p:spTree>
    <p:extLst>
      <p:ext uri="{BB962C8B-B14F-4D97-AF65-F5344CB8AC3E}">
        <p14:creationId xmlns:p14="http://schemas.microsoft.com/office/powerpoint/2010/main" val="2478584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a:t>
            </a:r>
            <a:r>
              <a:rPr lang="en-US" sz="4000" b="1" dirty="0">
                <a:solidFill>
                  <a:srgbClr val="002060"/>
                </a:solidFill>
              </a:rPr>
              <a:t>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4" name="Text Placeholder 1"/>
          <p:cNvSpPr txBox="1">
            <a:spLocks/>
          </p:cNvSpPr>
          <p:nvPr/>
        </p:nvSpPr>
        <p:spPr>
          <a:xfrm>
            <a:off x="1207201" y="918663"/>
            <a:ext cx="8407894" cy="515121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514350" indent="-514350">
              <a:lnSpc>
                <a:spcPct val="15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Good faith estimate of work schedule</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Right to request input into work schedule</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Right to rest between work shifts</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Advance notice of work schedules</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Pay for work schedule changes</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Access to hours </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Record keeping</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Notice &amp; posting</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Protections against retaliation</a:t>
            </a:r>
          </a:p>
          <a:p>
            <a:pPr marL="514350" indent="-514350">
              <a:lnSpc>
                <a:spcPct val="100000"/>
              </a:lnSpc>
              <a:spcBef>
                <a:spcPts val="600"/>
              </a:spcBef>
              <a:buClr>
                <a:srgbClr val="C00000"/>
              </a:buClr>
              <a:buFont typeface="+mj-lt"/>
              <a:buAutoNum type="arabicPeriod"/>
            </a:pPr>
            <a:r>
              <a:rPr lang="en-US" sz="2400" b="1" dirty="0">
                <a:solidFill>
                  <a:srgbClr val="002060"/>
                </a:solidFill>
                <a:latin typeface="Calibri" panose="020F0502020204030204" pitchFamily="34" charset="0"/>
              </a:rPr>
              <a:t>Waiver</a:t>
            </a:r>
          </a:p>
        </p:txBody>
      </p:sp>
      <p:sp>
        <p:nvSpPr>
          <p:cNvPr id="4" name="Date Placeholder 3">
            <a:extLst>
              <a:ext uri="{FF2B5EF4-FFF2-40B4-BE49-F238E27FC236}">
                <a16:creationId xmlns:a16="http://schemas.microsoft.com/office/drawing/2014/main" id="{AF0C977E-5897-4995-A3B8-9C8B652C3947}"/>
              </a:ext>
            </a:extLst>
          </p:cNvPr>
          <p:cNvSpPr>
            <a:spLocks noGrp="1"/>
          </p:cNvSpPr>
          <p:nvPr>
            <p:ph type="dt" sz="half" idx="10"/>
          </p:nvPr>
        </p:nvSpPr>
        <p:spPr/>
        <p:txBody>
          <a:bodyPr/>
          <a:lstStyle/>
          <a:p>
            <a:fld id="{600E0599-1447-422B-891F-25220F26F30F}" type="datetime1">
              <a:rPr lang="en-US" smtClean="0"/>
              <a:t>8/7/2017</a:t>
            </a:fld>
            <a:endParaRPr lang="en-US" dirty="0"/>
          </a:p>
        </p:txBody>
      </p:sp>
    </p:spTree>
    <p:extLst>
      <p:ext uri="{BB962C8B-B14F-4D97-AF65-F5344CB8AC3E}">
        <p14:creationId xmlns:p14="http://schemas.microsoft.com/office/powerpoint/2010/main" val="1581592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a:t>
            </a:r>
            <a:r>
              <a:rPr lang="en-US" sz="4000" dirty="0">
                <a:solidFill>
                  <a:srgbClr val="002060"/>
                </a:solidFill>
                <a:latin typeface="Calibri" panose="020F0502020204030204" pitchFamily="34" charset="0"/>
              </a:rPr>
              <a:t>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4" name="Text Placeholder 1"/>
          <p:cNvSpPr txBox="1">
            <a:spLocks/>
          </p:cNvSpPr>
          <p:nvPr/>
        </p:nvSpPr>
        <p:spPr>
          <a:xfrm>
            <a:off x="1207201" y="755793"/>
            <a:ext cx="8407894" cy="577162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65758" lvl="0" indent="-320038">
              <a:lnSpc>
                <a:spcPct val="100000"/>
              </a:lnSpc>
              <a:spcBef>
                <a:spcPts val="0"/>
              </a:spcBef>
              <a:spcAft>
                <a:spcPts val="300"/>
              </a:spcAft>
              <a:buClr>
                <a:srgbClr val="C00000"/>
              </a:buClr>
              <a:buFont typeface="Wingdings" panose="05000000000000000000" pitchFamily="2" charset="2"/>
              <a:buChar char="v"/>
            </a:pPr>
            <a:endParaRPr lang="en-US" sz="1800" kern="0" spc="150" dirty="0">
              <a:solidFill>
                <a:sysClr val="windowText" lastClr="000000"/>
              </a:solidFill>
              <a:latin typeface="Calibri" panose="020F0502020204030204" pitchFamily="34" charset="0"/>
              <a:sym typeface="Franklin Gothic Medium"/>
            </a:endParaRPr>
          </a:p>
        </p:txBody>
      </p:sp>
      <p:sp>
        <p:nvSpPr>
          <p:cNvPr id="6" name="Text Placeholder 1"/>
          <p:cNvSpPr txBox="1">
            <a:spLocks/>
          </p:cNvSpPr>
          <p:nvPr/>
        </p:nvSpPr>
        <p:spPr>
          <a:xfrm>
            <a:off x="1207201" y="1179442"/>
            <a:ext cx="9115425" cy="481923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502920" marR="0" lvl="0" indent="-457200" defTabSz="914400" eaLnBrk="1" fontAlgn="auto" latinLnBrk="0" hangingPunct="1">
              <a:lnSpc>
                <a:spcPct val="100000"/>
              </a:lnSpc>
              <a:spcBef>
                <a:spcPts val="600"/>
              </a:spcBef>
              <a:spcAft>
                <a:spcPts val="300"/>
              </a:spcAft>
              <a:buClr>
                <a:srgbClr val="C00000"/>
              </a:buClr>
              <a:buSzPct val="100000"/>
              <a:buFont typeface="+mj-lt"/>
              <a:buAutoNum type="arabicPeriod"/>
              <a:tabLst/>
              <a:defRPr/>
            </a:pPr>
            <a:r>
              <a:rPr kumimoji="0" lang="en-US" sz="2000" b="1" i="0" u="none" strike="noStrike" kern="0" cap="none" spc="150" normalizeH="0" baseline="0" noProof="0" dirty="0">
                <a:ln>
                  <a:noFill/>
                </a:ln>
                <a:solidFill>
                  <a:srgbClr val="002060"/>
                </a:solidFill>
                <a:effectLst/>
                <a:uLnTx/>
                <a:uFillTx/>
                <a:latin typeface="Calibri" pitchFamily="34" charset="0"/>
                <a:sym typeface="Franklin Gothic Medium"/>
              </a:rPr>
              <a:t>Good Faith Estimate</a:t>
            </a:r>
          </a:p>
          <a:p>
            <a:pPr marL="960119" marR="0" lvl="2" indent="-320040" defTabSz="914400" eaLnBrk="1" fontAlgn="auto" latinLnBrk="0" hangingPunct="1">
              <a:lnSpc>
                <a:spcPct val="100000"/>
              </a:lnSpc>
              <a:spcBef>
                <a:spcPts val="600"/>
              </a:spcBef>
              <a:spcAft>
                <a:spcPts val="300"/>
              </a:spcAft>
              <a:buClr>
                <a:srgbClr val="002060"/>
              </a:buClr>
              <a:buSzPct val="100000"/>
              <a:buFont typeface="Wingdings" panose="05000000000000000000" pitchFamily="2" charset="2"/>
              <a:buChar char="§"/>
              <a:tabLst/>
              <a:defRPr/>
            </a:pPr>
            <a:r>
              <a:rPr kumimoji="0" lang="en-US" sz="2000" b="0" i="0" u="none" strike="noStrike" kern="0" cap="none" spc="150" normalizeH="0" baseline="0" noProof="0" dirty="0">
                <a:ln>
                  <a:noFill/>
                </a:ln>
                <a:solidFill>
                  <a:srgbClr val="CDD7D9">
                    <a:lumMod val="10000"/>
                  </a:srgbClr>
                </a:solidFill>
                <a:effectLst/>
                <a:uLnTx/>
                <a:uFillTx/>
                <a:latin typeface="Calibri" pitchFamily="34" charset="0"/>
                <a:sym typeface="Franklin Gothic Medium"/>
              </a:rPr>
              <a:t>Median number hours and whether there will be on-call shifts</a:t>
            </a:r>
          </a:p>
          <a:p>
            <a:pPr marL="502918" indent="-457200" defTabSz="914400">
              <a:spcAft>
                <a:spcPts val="300"/>
              </a:spcAft>
              <a:buClr>
                <a:srgbClr val="C00000"/>
              </a:buClr>
              <a:buFont typeface="+mj-lt"/>
              <a:buAutoNum type="arabicPeriod"/>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sym typeface="Franklin Gothic Medium"/>
              </a:rPr>
              <a:t>Right to request input into work schedule</a:t>
            </a:r>
          </a:p>
          <a:p>
            <a:pPr marL="960119" marR="0" lvl="2" indent="-320040" algn="l" defTabSz="91440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Employees have a right to request schedule preferences &amp; modifications </a:t>
            </a:r>
          </a:p>
          <a:p>
            <a:pPr marL="502918" indent="-457200" defTabSz="914400">
              <a:spcAft>
                <a:spcPts val="300"/>
              </a:spcAft>
              <a:buClr>
                <a:srgbClr val="C00000"/>
              </a:buClr>
              <a:buFont typeface="+mj-lt"/>
              <a:buAutoNum type="arabicPeriod"/>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sym typeface="Franklin Gothic Medium"/>
              </a:rPr>
              <a:t>Right to rest between work shifts</a:t>
            </a:r>
          </a:p>
          <a:p>
            <a:pPr marL="960119" marR="0" lvl="2" indent="-320040" algn="l" defTabSz="91440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Employees earn </a:t>
            </a:r>
            <a:r>
              <a:rPr kumimoji="0" lang="en-US" sz="2000" b="0" i="0" u="none" strike="noStrike" kern="0" cap="none" spc="150" normalizeH="0" baseline="0" noProof="0" dirty="0" err="1">
                <a:ln>
                  <a:noFill/>
                </a:ln>
                <a:solidFill>
                  <a:sysClr val="windowText" lastClr="000000"/>
                </a:solidFill>
                <a:effectLst/>
                <a:uLnTx/>
                <a:uFillTx/>
                <a:latin typeface="Calibri" panose="020F0502020204030204" pitchFamily="34" charset="0"/>
                <a:sym typeface="Franklin Gothic Medium"/>
              </a:rPr>
              <a:t>1.5x</a:t>
            </a: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 scheduled rate of pay for hours worked that are less than 10 hours between a closing and opening work shift</a:t>
            </a:r>
          </a:p>
          <a:p>
            <a:pPr marL="502920" marR="0" lvl="0" indent="-457200" algn="l" defTabSz="914400" eaLnBrk="1" fontAlgn="auto" latinLnBrk="0" hangingPunct="1">
              <a:lnSpc>
                <a:spcPct val="100000"/>
              </a:lnSpc>
              <a:spcBef>
                <a:spcPts val="600"/>
              </a:spcBef>
              <a:spcAft>
                <a:spcPts val="300"/>
              </a:spcAft>
              <a:buClr>
                <a:srgbClr val="C00000"/>
              </a:buClr>
              <a:buSzPct val="100000"/>
              <a:buFont typeface="+mj-lt"/>
              <a:buAutoNum type="arabicPeriod"/>
              <a:tabLst/>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sym typeface="Franklin Gothic Medium"/>
              </a:rPr>
              <a:t>Advance notice of work schedules</a:t>
            </a:r>
          </a:p>
          <a:p>
            <a:pPr marL="960119" marR="0" lvl="2" indent="-320040" algn="l" defTabSz="91440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rPr>
              <a:t>14 days advance notice of schedules</a:t>
            </a:r>
            <a:endParaRPr kumimoji="0" lang="en-US" sz="1800" b="0" i="0" u="none" strike="noStrike" kern="0" cap="none" spc="150" normalizeH="0" baseline="0" noProof="0" dirty="0">
              <a:ln>
                <a:noFill/>
              </a:ln>
              <a:solidFill>
                <a:srgbClr val="CDD7D9">
                  <a:lumMod val="10000"/>
                </a:srgbClr>
              </a:solidFill>
              <a:effectLst/>
              <a:uLnTx/>
              <a:uFillTx/>
              <a:latin typeface="Calibri" pitchFamily="34" charset="0"/>
              <a:sym typeface="Franklin Gothic Medium"/>
            </a:endParaRPr>
          </a:p>
          <a:p>
            <a:pPr marL="365758" marR="0" lvl="0" indent="-320038" defTabSz="914400" eaLnBrk="1" fontAlgn="auto" latinLnBrk="0" hangingPunct="1">
              <a:lnSpc>
                <a:spcPct val="120000"/>
              </a:lnSpc>
              <a:spcBef>
                <a:spcPts val="0"/>
              </a:spcBef>
              <a:spcAft>
                <a:spcPts val="600"/>
              </a:spcAft>
              <a:buClr>
                <a:srgbClr val="3EB87F"/>
              </a:buClr>
              <a:buSzPct val="100000"/>
              <a:buFont typeface="Helvetica"/>
              <a:buChar char="◼"/>
              <a:tabLst/>
              <a:defRPr/>
            </a:pPr>
            <a:endParaRPr kumimoji="0" lang="en-US" sz="1600" b="1" i="0" u="none" strike="noStrike" kern="0" cap="none" spc="150" normalizeH="0" baseline="0" noProof="0" dirty="0">
              <a:ln>
                <a:noFill/>
              </a:ln>
              <a:solidFill>
                <a:sysClr val="windowText" lastClr="000000"/>
              </a:solidFill>
              <a:effectLst/>
              <a:uLnTx/>
              <a:uFillTx/>
              <a:latin typeface="Calibri" panose="020F0502020204030204" pitchFamily="34" charset="0"/>
              <a:sym typeface="Franklin Gothic Medium"/>
            </a:endParaRPr>
          </a:p>
        </p:txBody>
      </p:sp>
      <p:sp>
        <p:nvSpPr>
          <p:cNvPr id="4" name="Date Placeholder 3">
            <a:extLst>
              <a:ext uri="{FF2B5EF4-FFF2-40B4-BE49-F238E27FC236}">
                <a16:creationId xmlns:a16="http://schemas.microsoft.com/office/drawing/2014/main" id="{E6125F99-2AC6-4996-9B8A-DC2CFD95CDFD}"/>
              </a:ext>
            </a:extLst>
          </p:cNvPr>
          <p:cNvSpPr>
            <a:spLocks noGrp="1"/>
          </p:cNvSpPr>
          <p:nvPr>
            <p:ph type="dt" sz="half" idx="10"/>
          </p:nvPr>
        </p:nvSpPr>
        <p:spPr/>
        <p:txBody>
          <a:bodyPr/>
          <a:lstStyle/>
          <a:p>
            <a:fld id="{FFA97277-14AE-4304-9A57-FC2BE33AF1B2}" type="datetime1">
              <a:rPr lang="en-US" smtClean="0"/>
              <a:t>8/7/2017</a:t>
            </a:fld>
            <a:endParaRPr lang="en-US" dirty="0"/>
          </a:p>
        </p:txBody>
      </p:sp>
    </p:spTree>
    <p:extLst>
      <p:ext uri="{BB962C8B-B14F-4D97-AF65-F5344CB8AC3E}">
        <p14:creationId xmlns:p14="http://schemas.microsoft.com/office/powerpoint/2010/main" val="3161857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201" y="112229"/>
            <a:ext cx="9603275" cy="525726"/>
          </a:xfrm>
        </p:spPr>
        <p:txBody>
          <a:bodyPr anchor="t">
            <a:normAutofit fontScale="90000"/>
          </a:bodyPr>
          <a:lstStyle/>
          <a:p>
            <a:pPr algn="ctr"/>
            <a:r>
              <a:rPr lang="en-US" sz="4000" b="1" dirty="0">
                <a:solidFill>
                  <a:srgbClr val="002060"/>
                </a:solidFill>
                <a:latin typeface="Calibri" panose="020F0502020204030204" pitchFamily="34" charset="0"/>
              </a:rPr>
              <a:t>REQUIREMENTS</a:t>
            </a:r>
            <a:r>
              <a:rPr lang="en-US" sz="4000" b="1" dirty="0">
                <a:solidFill>
                  <a:srgbClr val="002060"/>
                </a:solidFill>
              </a:rPr>
              <a:t> </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14" name="Text Placeholder 1"/>
          <p:cNvSpPr txBox="1">
            <a:spLocks/>
          </p:cNvSpPr>
          <p:nvPr/>
        </p:nvSpPr>
        <p:spPr>
          <a:xfrm>
            <a:off x="1207201" y="755793"/>
            <a:ext cx="8407894" cy="577162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0"/>
              </a:spcBef>
              <a:spcAft>
                <a:spcPts val="0"/>
              </a:spcAft>
              <a:buClr>
                <a:srgbClr val="415588"/>
              </a:buClr>
              <a:buSzPct val="100000"/>
              <a:buFont typeface="Wingdings" panose="05000000000000000000" pitchFamily="2" charset="2"/>
              <a:buChar char="v"/>
              <a:tabLst/>
              <a:defRPr/>
            </a:pPr>
            <a:endParaRPr kumimoji="0" lang="en-US" sz="1800" b="0" i="0" u="none" strike="noStrike" kern="1200" cap="none" spc="0" normalizeH="0" baseline="0" noProof="0" dirty="0">
              <a:ln>
                <a:noFill/>
              </a:ln>
              <a:solidFill>
                <a:srgbClr val="DCDCE0">
                  <a:lumMod val="10000"/>
                </a:srgbClr>
              </a:solidFill>
              <a:effectLst/>
              <a:uLnTx/>
              <a:uFillTx/>
              <a:latin typeface="Calibri" pitchFamily="34" charset="0"/>
              <a:ea typeface="+mn-ea"/>
              <a:cs typeface="+mn-cs"/>
            </a:endParaRPr>
          </a:p>
        </p:txBody>
      </p:sp>
      <p:sp>
        <p:nvSpPr>
          <p:cNvPr id="3" name="Rectangle 2"/>
          <p:cNvSpPr/>
          <p:nvPr/>
        </p:nvSpPr>
        <p:spPr>
          <a:xfrm>
            <a:off x="954262" y="981916"/>
            <a:ext cx="10109151" cy="5439951"/>
          </a:xfrm>
          <a:prstGeom prst="rect">
            <a:avLst/>
          </a:prstGeom>
        </p:spPr>
        <p:txBody>
          <a:bodyPr wrap="square">
            <a:spAutoFit/>
          </a:bodyPr>
          <a:lstStyle/>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5"/>
              <a:tabLst/>
              <a:defRPr/>
            </a:pPr>
            <a:r>
              <a:rPr kumimoji="0" lang="en-US" sz="2000" b="1" i="0" u="none" strike="noStrike" kern="0" cap="none" spc="150" normalizeH="0" baseline="0" noProof="0" dirty="0">
                <a:ln>
                  <a:noFill/>
                </a:ln>
                <a:solidFill>
                  <a:srgbClr val="002060"/>
                </a:solidFill>
                <a:effectLst/>
                <a:uLnTx/>
                <a:uFillTx/>
                <a:latin typeface="Calibri" pitchFamily="34" charset="0"/>
                <a:ea typeface="+mn-ea"/>
                <a:cs typeface="+mn-cs"/>
                <a:sym typeface="Franklin Gothic Medium"/>
              </a:rPr>
              <a:t>Pay for work schedule changes</a:t>
            </a:r>
          </a:p>
          <a:p>
            <a:pPr marL="960119" marR="0" lvl="2" indent="-320040" algn="l" defTabSz="914400" rtl="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rgbClr val="CDD7D9">
                    <a:lumMod val="10000"/>
                  </a:srgbClr>
                </a:solidFill>
                <a:effectLst/>
                <a:uLnTx/>
                <a:uFillTx/>
                <a:latin typeface="Calibri" pitchFamily="34" charset="0"/>
                <a:ea typeface="+mn-ea"/>
                <a:cs typeface="+mn-cs"/>
                <a:sym typeface="Franklin Gothic Medium"/>
              </a:rPr>
              <a:t>Additional Hours = Employer must provide an additional hour of pay, plus pay for hours worked. </a:t>
            </a:r>
          </a:p>
          <a:p>
            <a:pPr marL="960119" marR="0" lvl="2" indent="-320040" algn="l" defTabSz="914400" rtl="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rgbClr val="CDD7D9">
                    <a:lumMod val="10000"/>
                  </a:srgbClr>
                </a:solidFill>
                <a:effectLst/>
                <a:uLnTx/>
                <a:uFillTx/>
                <a:latin typeface="Calibri" pitchFamily="34" charset="0"/>
                <a:ea typeface="+mn-ea"/>
                <a:cs typeface="+mn-cs"/>
                <a:sym typeface="Franklin Gothic Medium"/>
              </a:rPr>
              <a:t>Subtracted Hours = Employer must pay for half of the hours not worked for regular and on-call shifts, plus pay for hours worked. </a:t>
            </a:r>
          </a:p>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7"/>
              <a:tabLst/>
              <a:defRPr/>
            </a:pPr>
            <a:r>
              <a:rPr kumimoji="0" lang="en-US" sz="2000" b="1" i="0" u="none" strike="noStrike" kern="0" cap="none" spc="150" normalizeH="0" baseline="0" noProof="0" dirty="0">
                <a:ln>
                  <a:noFill/>
                </a:ln>
                <a:solidFill>
                  <a:srgbClr val="CDD7D9">
                    <a:lumMod val="10000"/>
                  </a:srgbClr>
                </a:solidFill>
                <a:effectLst/>
                <a:uLnTx/>
                <a:uFillTx/>
                <a:latin typeface="Calibri" pitchFamily="34" charset="0"/>
                <a:ea typeface="+mn-ea"/>
                <a:cs typeface="+mn-cs"/>
                <a:sym typeface="Franklin Gothic Medium"/>
              </a:rPr>
              <a:t> </a:t>
            </a: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Access to hours</a:t>
            </a:r>
          </a:p>
          <a:p>
            <a:pPr marL="960119" marR="0" lvl="2" indent="-320040" algn="l" defTabSz="914400" rtl="0" eaLnBrk="1" fontAlgn="auto" latinLnBrk="0" hangingPunct="1">
              <a:lnSpc>
                <a:spcPct val="100000"/>
              </a:lnSpc>
              <a:spcBef>
                <a:spcPts val="600"/>
              </a:spcBef>
              <a:spcAft>
                <a:spcPts val="300"/>
              </a:spcAft>
              <a:buClr>
                <a:srgbClr val="002060"/>
              </a:buClr>
              <a:buSzPct val="100000"/>
              <a:buFont typeface="Helvetica"/>
              <a:buChar char="▪"/>
              <a:tabLst/>
              <a:defRPr/>
            </a:pP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ea typeface="+mn-ea"/>
                <a:cs typeface="+mn-cs"/>
                <a:sym typeface="Franklin Gothic Medium"/>
              </a:rPr>
              <a:t>Employer </a:t>
            </a:r>
            <a:r>
              <a:rPr kumimoji="0" lang="en-US" sz="2000" b="0"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must</a:t>
            </a: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ea typeface="+mn-ea"/>
                <a:cs typeface="+mn-cs"/>
                <a:sym typeface="Franklin Gothic Medium"/>
              </a:rPr>
              <a:t> offer additional hours of work to current employees before hiring temps, new employees, contractors, or subcontractors</a:t>
            </a:r>
          </a:p>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8"/>
              <a:tabLst/>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Record keeping </a:t>
            </a:r>
            <a:r>
              <a:rPr kumimoji="0" lang="en-US" sz="2000" b="0"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a:t>
            </a: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 </a:t>
            </a:r>
            <a:r>
              <a:rPr kumimoji="0" lang="en-US" sz="2000" b="0" i="0" u="none" strike="noStrike" kern="0" cap="none" spc="150" normalizeH="0" baseline="0" noProof="0" dirty="0">
                <a:ln>
                  <a:noFill/>
                </a:ln>
                <a:solidFill>
                  <a:srgbClr val="CDD7D9">
                    <a:lumMod val="10000"/>
                  </a:srgbClr>
                </a:solidFill>
                <a:effectLst/>
                <a:uLnTx/>
                <a:uFillTx/>
                <a:latin typeface="Calibri" panose="020F0502020204030204" pitchFamily="34" charset="0"/>
                <a:ea typeface="+mn-ea"/>
                <a:cs typeface="+mn-cs"/>
                <a:sym typeface="Franklin Gothic Medium"/>
              </a:rPr>
              <a:t>Three years</a:t>
            </a:r>
          </a:p>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9"/>
              <a:tabLst/>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Notice &amp; posting </a:t>
            </a:r>
            <a:r>
              <a:rPr kumimoji="0" lang="en-US" sz="2000" b="0" i="0" u="none" strike="noStrike" kern="0" cap="none" spc="150" normalizeH="0" baseline="0" noProof="0" dirty="0">
                <a:ln>
                  <a:noFill/>
                </a:ln>
                <a:solidFill>
                  <a:srgbClr val="CDD7D9">
                    <a:lumMod val="10000"/>
                  </a:srgbClr>
                </a:solidFill>
                <a:effectLst/>
                <a:uLnTx/>
                <a:uFillTx/>
                <a:latin typeface="Calibri" panose="020F0502020204030204" pitchFamily="34" charset="0"/>
                <a:ea typeface="+mn-ea"/>
                <a:cs typeface="+mn-cs"/>
                <a:sym typeface="Franklin Gothic Medium"/>
              </a:rPr>
              <a:t>– Workplace poster requirement</a:t>
            </a:r>
          </a:p>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9"/>
              <a:tabLst/>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Protections against retaliation - </a:t>
            </a:r>
            <a:r>
              <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ea typeface="+mn-ea"/>
                <a:cs typeface="+mn-cs"/>
                <a:sym typeface="Franklin Gothic Medium"/>
              </a:rPr>
              <a:t>Employee can decline a work shift that is not on original schedule</a:t>
            </a:r>
            <a:endPar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endParaRPr>
          </a:p>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9"/>
              <a:tabLst/>
              <a:defRPr/>
            </a:pPr>
            <a:r>
              <a:rPr kumimoji="0" lang="en-US" sz="2000" b="1" i="0" u="none" strike="noStrike" kern="0" cap="none" spc="150" normalizeH="0" baseline="0" noProof="0" dirty="0">
                <a:ln>
                  <a:noFill/>
                </a:ln>
                <a:solidFill>
                  <a:srgbClr val="002060"/>
                </a:solidFill>
                <a:effectLst/>
                <a:uLnTx/>
                <a:uFillTx/>
                <a:latin typeface="Calibri" panose="020F0502020204030204" pitchFamily="34" charset="0"/>
                <a:ea typeface="+mn-ea"/>
                <a:cs typeface="+mn-cs"/>
                <a:sym typeface="Franklin Gothic Medium"/>
              </a:rPr>
              <a:t>Waiver permitted in collective bargaining agreement</a:t>
            </a:r>
            <a:endParaRPr kumimoji="0" lang="en-US" sz="2000" b="0" i="0" u="none" strike="noStrike" kern="0" cap="none" spc="150" normalizeH="0" baseline="0" noProof="0" dirty="0">
              <a:ln>
                <a:noFill/>
              </a:ln>
              <a:solidFill>
                <a:sysClr val="windowText" lastClr="000000"/>
              </a:solidFill>
              <a:effectLst/>
              <a:uLnTx/>
              <a:uFillTx/>
              <a:latin typeface="Calibri" panose="020F0502020204030204" pitchFamily="34" charset="0"/>
              <a:ea typeface="+mn-ea"/>
              <a:cs typeface="+mn-cs"/>
              <a:sym typeface="Franklin Gothic Medium"/>
            </a:endParaRPr>
          </a:p>
          <a:p>
            <a:pPr marL="502920" marR="0" lvl="0" indent="-457200" algn="l" defTabSz="914400" rtl="0" eaLnBrk="1" fontAlgn="auto" latinLnBrk="0" hangingPunct="1">
              <a:lnSpc>
                <a:spcPct val="100000"/>
              </a:lnSpc>
              <a:spcBef>
                <a:spcPts val="600"/>
              </a:spcBef>
              <a:spcAft>
                <a:spcPts val="300"/>
              </a:spcAft>
              <a:buClr>
                <a:srgbClr val="C00000"/>
              </a:buClr>
              <a:buSzPct val="100000"/>
              <a:buFont typeface="+mj-lt"/>
              <a:buAutoNum type="arabicPeriod" startAt="9"/>
              <a:tabLst/>
              <a:defRPr/>
            </a:pPr>
            <a:endParaRPr kumimoji="0" lang="en-US" sz="2000" b="0" i="0" u="none" strike="noStrike" kern="0" cap="none" spc="150" normalizeH="0" baseline="0" noProof="0" dirty="0">
              <a:ln>
                <a:noFill/>
              </a:ln>
              <a:solidFill>
                <a:srgbClr val="CDD7D9">
                  <a:lumMod val="10000"/>
                </a:srgbClr>
              </a:solidFill>
              <a:effectLst/>
              <a:uLnTx/>
              <a:uFillTx/>
              <a:latin typeface="Calibri" panose="020F0502020204030204" pitchFamily="34" charset="0"/>
              <a:ea typeface="+mn-ea"/>
              <a:cs typeface="+mn-cs"/>
              <a:sym typeface="Franklin Gothic Medium"/>
            </a:endParaRPr>
          </a:p>
        </p:txBody>
      </p:sp>
      <p:sp>
        <p:nvSpPr>
          <p:cNvPr id="11" name="Date Placeholder 10">
            <a:extLst>
              <a:ext uri="{FF2B5EF4-FFF2-40B4-BE49-F238E27FC236}">
                <a16:creationId xmlns:a16="http://schemas.microsoft.com/office/drawing/2014/main" id="{64DB5761-7E81-4808-8181-9DDF0DAA738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7166B1-BBB7-4974-ADE1-4359CF07694B}" type="datetime1">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8/7/2017</a:t>
            </a:fld>
            <a:endParaRPr kumimoji="0" lang="en-US" sz="12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1540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94862"/>
            <a:ext cx="12191695" cy="6857990"/>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Text Placeholder 2"/>
          <p:cNvSpPr>
            <a:spLocks noGrp="1"/>
          </p:cNvSpPr>
          <p:nvPr>
            <p:ph type="body" idx="1"/>
          </p:nvPr>
        </p:nvSpPr>
        <p:spPr>
          <a:xfrm>
            <a:off x="1777313" y="4041611"/>
            <a:ext cx="8637072" cy="1340995"/>
          </a:xfrm>
        </p:spPr>
        <p:txBody>
          <a:bodyPr vert="horz" lIns="91440" tIns="91440" rIns="91440" bIns="91440" rtlCol="0" anchor="ctr">
            <a:normAutofit/>
          </a:bodyPr>
          <a:lstStyle/>
          <a:p>
            <a:pPr algn="r"/>
            <a:r>
              <a:rPr lang="en-US" sz="6000" dirty="0">
                <a:ln w="0"/>
                <a:effectLst>
                  <a:outerShdw blurRad="38100" dist="19050" dir="2700000" algn="tl" rotWithShape="0">
                    <a:schemeClr val="dk1">
                      <a:alpha val="40000"/>
                    </a:schemeClr>
                  </a:outerShdw>
                </a:effectLst>
                <a:latin typeface="Calibri" panose="020F0502020204030204" pitchFamily="34" charset="0"/>
              </a:rPr>
              <a:t>ENFORCEMENT</a:t>
            </a:r>
            <a:endParaRPr lang="en-US" sz="6000" b="1" dirty="0">
              <a:ln w="22225">
                <a:solidFill>
                  <a:srgbClr val="002060"/>
                </a:solidFill>
                <a:prstDash val="solid"/>
              </a:ln>
              <a:latin typeface="Calibri" panose="020F0502020204030204" pitchFamily="34" charset="0"/>
            </a:endParaRPr>
          </a:p>
        </p:txBody>
      </p:sp>
      <p:sp>
        <p:nvSpPr>
          <p:cNvPr id="5" name="Date Placeholder 4">
            <a:extLst>
              <a:ext uri="{FF2B5EF4-FFF2-40B4-BE49-F238E27FC236}">
                <a16:creationId xmlns:a16="http://schemas.microsoft.com/office/drawing/2014/main" id="{CD06ED24-CF7B-4FC0-904F-0C965CE13C9B}"/>
              </a:ext>
            </a:extLst>
          </p:cNvPr>
          <p:cNvSpPr>
            <a:spLocks noGrp="1"/>
          </p:cNvSpPr>
          <p:nvPr>
            <p:ph type="dt" sz="half" idx="10"/>
          </p:nvPr>
        </p:nvSpPr>
        <p:spPr/>
        <p:txBody>
          <a:bodyPr/>
          <a:lstStyle/>
          <a:p>
            <a:fld id="{BD825548-0748-4155-A4DB-52610547079B}" type="datetime1">
              <a:rPr lang="en-US" smtClean="0"/>
              <a:t>8/7/2017</a:t>
            </a:fld>
            <a:endParaRPr lang="en-US" dirty="0"/>
          </a:p>
        </p:txBody>
      </p:sp>
    </p:spTree>
    <p:extLst>
      <p:ext uri="{BB962C8B-B14F-4D97-AF65-F5344CB8AC3E}">
        <p14:creationId xmlns:p14="http://schemas.microsoft.com/office/powerpoint/2010/main" val="1427731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67141"/>
            <a:ext cx="9603275" cy="505568"/>
          </a:xfrm>
          <a:solidFill>
            <a:schemeClr val="bg1">
              <a:lumMod val="85000"/>
            </a:schemeClr>
          </a:solidFill>
          <a:ln>
            <a:solidFill>
              <a:srgbClr val="FF0000"/>
            </a:solidFill>
          </a:ln>
        </p:spPr>
        <p:txBody>
          <a:bodyPr anchor="t">
            <a:noAutofit/>
          </a:bodyPr>
          <a:lstStyle/>
          <a:p>
            <a:pPr algn="ctr"/>
            <a:r>
              <a:rPr lang="en-US" sz="3600" dirty="0">
                <a:ln w="0"/>
                <a:effectLst>
                  <a:outerShdw blurRad="38100" dist="19050" dir="2700000" algn="tl" rotWithShape="0">
                    <a:schemeClr val="dk1">
                      <a:alpha val="40000"/>
                    </a:schemeClr>
                  </a:outerShdw>
                </a:effectLst>
                <a:latin typeface="Calibri" panose="020F0502020204030204" pitchFamily="34" charset="0"/>
              </a:rPr>
              <a:t>PRIVATE RIGHT OF ACTION</a:t>
            </a: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573967"/>
            <a:ext cx="9603275" cy="4424707"/>
          </a:xfrm>
        </p:spPr>
        <p:txBody>
          <a:bodyPr anchor="t">
            <a:normAutofit/>
          </a:bodyPr>
          <a:lstStyle/>
          <a:p>
            <a:pPr marL="445769" lvl="0" indent="-457200">
              <a:lnSpc>
                <a:spcPct val="130000"/>
              </a:lnSpc>
              <a:spcBef>
                <a:spcPts val="1200"/>
              </a:spcBef>
              <a:buClr>
                <a:srgbClr val="C00000"/>
              </a:buClr>
              <a:buFont typeface="Helvetica"/>
              <a:buChar char="✦"/>
              <a:defRPr sz="1800" b="0" spc="0"/>
            </a:pPr>
            <a:r>
              <a:rPr lang="en-US" sz="2800" b="1" kern="0" spc="114" dirty="0">
                <a:solidFill>
                  <a:sysClr val="windowText" lastClr="000000"/>
                </a:solidFill>
                <a:latin typeface="Calibri" panose="020F0502020204030204" pitchFamily="34" charset="0"/>
                <a:sym typeface="Franklin Gothic Medium"/>
              </a:rPr>
              <a:t>PSST, </a:t>
            </a:r>
            <a:r>
              <a:rPr lang="en-US" sz="2800" b="1" kern="0" spc="114" dirty="0" err="1">
                <a:solidFill>
                  <a:sysClr val="windowText" lastClr="000000"/>
                </a:solidFill>
                <a:latin typeface="Calibri" panose="020F0502020204030204" pitchFamily="34" charset="0"/>
                <a:sym typeface="Franklin Gothic Medium"/>
              </a:rPr>
              <a:t>MWO</a:t>
            </a:r>
            <a:r>
              <a:rPr lang="en-US" sz="2800" b="1" kern="0" spc="114" dirty="0">
                <a:solidFill>
                  <a:sysClr val="windowText" lastClr="000000"/>
                </a:solidFill>
                <a:latin typeface="Calibri" panose="020F0502020204030204" pitchFamily="34" charset="0"/>
                <a:sym typeface="Franklin Gothic Medium"/>
              </a:rPr>
              <a:t>, WT, SS, HEHS (not FCE)</a:t>
            </a:r>
          </a:p>
          <a:p>
            <a:pPr marL="445769" lvl="0" indent="-457200">
              <a:lnSpc>
                <a:spcPct val="130000"/>
              </a:lnSpc>
              <a:spcBef>
                <a:spcPts val="1200"/>
              </a:spcBef>
              <a:buClr>
                <a:srgbClr val="C00000"/>
              </a:buClr>
              <a:buFont typeface="Helvetica"/>
              <a:buChar char="✦"/>
              <a:defRPr sz="1800" b="0" spc="0"/>
            </a:pPr>
            <a:r>
              <a:rPr lang="en-US" sz="2800" b="1" kern="0" spc="114" dirty="0">
                <a:solidFill>
                  <a:sysClr val="windowText" lastClr="000000"/>
                </a:solidFill>
                <a:latin typeface="Calibri" panose="020F0502020204030204" pitchFamily="34" charset="0"/>
                <a:sym typeface="Franklin Gothic Medium"/>
              </a:rPr>
              <a:t>Remedy</a:t>
            </a:r>
            <a:endParaRPr lang="en-US" sz="2800" kern="0" spc="114" dirty="0">
              <a:solidFill>
                <a:sysClr val="windowText" lastClr="000000"/>
              </a:solidFill>
              <a:latin typeface="Calibri" panose="020F0502020204030204" pitchFamily="34" charset="0"/>
              <a:sym typeface="Franklin Gothic Medium"/>
            </a:endParaRPr>
          </a:p>
          <a:p>
            <a:pPr marL="844549" lvl="1" indent="-571500">
              <a:lnSpc>
                <a:spcPct val="130000"/>
              </a:lnSpc>
              <a:spcBef>
                <a:spcPts val="1200"/>
              </a:spcBef>
              <a:buClr>
                <a:srgbClr val="C00000"/>
              </a:buClr>
              <a:buFont typeface="Wingdings" panose="05000000000000000000" pitchFamily="2" charset="2"/>
              <a:buChar char="§"/>
              <a:defRPr sz="1800" b="0" spc="0"/>
            </a:pPr>
            <a:r>
              <a:rPr lang="en-US" sz="2800" b="1" kern="0" spc="114" dirty="0">
                <a:solidFill>
                  <a:sysClr val="windowText" lastClr="000000"/>
                </a:solidFill>
                <a:latin typeface="Calibri" panose="020F0502020204030204" pitchFamily="34" charset="0"/>
                <a:sym typeface="Franklin Gothic Medium"/>
              </a:rPr>
              <a:t>Up to </a:t>
            </a:r>
            <a:r>
              <a:rPr lang="en-US" sz="2800" b="1" kern="0" spc="114" dirty="0" err="1">
                <a:solidFill>
                  <a:sysClr val="windowText" lastClr="000000"/>
                </a:solidFill>
                <a:latin typeface="Calibri" panose="020F0502020204030204" pitchFamily="34" charset="0"/>
                <a:sym typeface="Franklin Gothic Medium"/>
              </a:rPr>
              <a:t>3x</a:t>
            </a:r>
            <a:r>
              <a:rPr lang="en-US" sz="2800" b="1" kern="0" spc="114" dirty="0">
                <a:solidFill>
                  <a:sysClr val="windowText" lastClr="000000"/>
                </a:solidFill>
                <a:latin typeface="Calibri" panose="020F0502020204030204" pitchFamily="34" charset="0"/>
                <a:sym typeface="Franklin Gothic Medium"/>
              </a:rPr>
              <a:t> unpaid wages</a:t>
            </a:r>
          </a:p>
          <a:p>
            <a:pPr marL="844549" lvl="1" indent="-571500">
              <a:lnSpc>
                <a:spcPct val="130000"/>
              </a:lnSpc>
              <a:spcBef>
                <a:spcPts val="1200"/>
              </a:spcBef>
              <a:buClr>
                <a:srgbClr val="C00000"/>
              </a:buClr>
              <a:buFont typeface="Wingdings" panose="05000000000000000000" pitchFamily="2" charset="2"/>
              <a:buChar char="§"/>
              <a:defRPr sz="1800" b="0" spc="0"/>
            </a:pPr>
            <a:r>
              <a:rPr lang="en-US" sz="2800" b="1" kern="0" spc="114" dirty="0">
                <a:solidFill>
                  <a:sysClr val="windowText" lastClr="000000"/>
                </a:solidFill>
                <a:latin typeface="Calibri" panose="020F0502020204030204" pitchFamily="34" charset="0"/>
                <a:sym typeface="Franklin Gothic Medium"/>
              </a:rPr>
              <a:t>Up to $5,000 to aggrieved party for retaliation</a:t>
            </a:r>
          </a:p>
          <a:p>
            <a:pPr marL="844549" lvl="1" indent="-571500">
              <a:lnSpc>
                <a:spcPct val="130000"/>
              </a:lnSpc>
              <a:spcBef>
                <a:spcPts val="1200"/>
              </a:spcBef>
              <a:buClr>
                <a:srgbClr val="C00000"/>
              </a:buClr>
              <a:buFont typeface="Wingdings" panose="05000000000000000000" pitchFamily="2" charset="2"/>
              <a:buChar char="§"/>
              <a:defRPr sz="1800" b="0" spc="0"/>
            </a:pPr>
            <a:r>
              <a:rPr lang="en-US" sz="2800" b="1" kern="0" spc="114" dirty="0">
                <a:solidFill>
                  <a:sysClr val="windowText" lastClr="000000"/>
                </a:solidFill>
                <a:latin typeface="Calibri" panose="020F0502020204030204" pitchFamily="34" charset="0"/>
                <a:sym typeface="Franklin Gothic Medium"/>
              </a:rPr>
              <a:t>Attorney Fees and Costs</a:t>
            </a:r>
          </a:p>
          <a:p>
            <a:pPr marL="0" lvl="0" indent="0">
              <a:lnSpc>
                <a:spcPct val="130000"/>
              </a:lnSpc>
              <a:spcBef>
                <a:spcPts val="1200"/>
              </a:spcBef>
              <a:buClr>
                <a:srgbClr val="C00000"/>
              </a:buClr>
              <a:buNone/>
              <a:defRPr sz="1800" b="0" spc="0"/>
            </a:pPr>
            <a:endParaRPr lang="en-US" sz="3600" b="1" spc="114" dirty="0">
              <a:latin typeface="Calibri" panose="020F0502020204030204" pitchFamily="34" charset="0"/>
            </a:endParaRPr>
          </a:p>
        </p:txBody>
      </p:sp>
      <p:sp>
        <p:nvSpPr>
          <p:cNvPr id="6" name="Date Placeholder 5">
            <a:extLst>
              <a:ext uri="{FF2B5EF4-FFF2-40B4-BE49-F238E27FC236}">
                <a16:creationId xmlns:a16="http://schemas.microsoft.com/office/drawing/2014/main" id="{3AB65664-3A53-4D35-BBB2-84B421A953C3}"/>
              </a:ext>
            </a:extLst>
          </p:cNvPr>
          <p:cNvSpPr>
            <a:spLocks noGrp="1"/>
          </p:cNvSpPr>
          <p:nvPr>
            <p:ph type="dt" sz="half" idx="10"/>
          </p:nvPr>
        </p:nvSpPr>
        <p:spPr/>
        <p:txBody>
          <a:bodyPr/>
          <a:lstStyle/>
          <a:p>
            <a:fld id="{C6AFF8AF-5779-4E35-BB36-DCDD5394499F}" type="datetime1">
              <a:rPr lang="en-US" smtClean="0"/>
              <a:t>8/7/2017</a:t>
            </a:fld>
            <a:endParaRPr lang="en-US" dirty="0"/>
          </a:p>
        </p:txBody>
      </p:sp>
    </p:spTree>
    <p:extLst>
      <p:ext uri="{BB962C8B-B14F-4D97-AF65-F5344CB8AC3E}">
        <p14:creationId xmlns:p14="http://schemas.microsoft.com/office/powerpoint/2010/main" val="469591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856508"/>
            <a:ext cx="9603275" cy="505568"/>
          </a:xfrm>
          <a:solidFill>
            <a:schemeClr val="bg1">
              <a:lumMod val="85000"/>
            </a:schemeClr>
          </a:solidFill>
          <a:ln>
            <a:solidFill>
              <a:srgbClr val="FF0000"/>
            </a:solidFill>
          </a:ln>
        </p:spPr>
        <p:txBody>
          <a:bodyPr anchor="t">
            <a:noAutofit/>
          </a:bodyPr>
          <a:lstStyle/>
          <a:p>
            <a:pPr algn="ctr"/>
            <a:r>
              <a:rPr lang="en-US" sz="3600" dirty="0">
                <a:ln w="0"/>
                <a:effectLst>
                  <a:outerShdw blurRad="38100" dist="19050" dir="2700000" algn="tl" rotWithShape="0">
                    <a:schemeClr val="dk1">
                      <a:alpha val="40000"/>
                    </a:schemeClr>
                  </a:outerShdw>
                </a:effectLst>
                <a:latin typeface="Calibri" panose="020F0502020204030204" pitchFamily="34" charset="0"/>
              </a:rPr>
              <a:t>INVESTIGATION</a:t>
            </a:r>
            <a:endParaRPr lang="en-US" sz="3600" b="1" dirty="0">
              <a:ln w="22225">
                <a:solidFill>
                  <a:srgbClr val="002060"/>
                </a:solidFill>
                <a:prstDash val="solid"/>
              </a:ln>
              <a:latin typeface="Calibri" panose="020F0502020204030204" pitchFamily="34" charset="0"/>
            </a:endParaRPr>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sp>
        <p:nvSpPr>
          <p:cNvPr id="3" name="Content Placeholder 2"/>
          <p:cNvSpPr>
            <a:spLocks noGrp="1"/>
          </p:cNvSpPr>
          <p:nvPr>
            <p:ph idx="1"/>
          </p:nvPr>
        </p:nvSpPr>
        <p:spPr>
          <a:xfrm>
            <a:off x="1130270" y="1499016"/>
            <a:ext cx="9603275" cy="4499658"/>
          </a:xfrm>
        </p:spPr>
        <p:txBody>
          <a:bodyPr anchor="t">
            <a:normAutofit/>
          </a:bodyPr>
          <a:lstStyle/>
          <a:p>
            <a:pPr marL="445769" lvl="0" indent="-457200">
              <a:lnSpc>
                <a:spcPct val="130000"/>
              </a:lnSpc>
              <a:spcBef>
                <a:spcPts val="1200"/>
              </a:spcBef>
              <a:buClr>
                <a:srgbClr val="C00000"/>
              </a:buClr>
              <a:buFont typeface="Helvetica"/>
              <a:buChar char="✦"/>
              <a:defRPr sz="1800" b="0" spc="0"/>
            </a:pPr>
            <a:r>
              <a:rPr lang="en-US" sz="3600" b="1" kern="0" spc="114" dirty="0">
                <a:solidFill>
                  <a:sysClr val="windowText" lastClr="000000"/>
                </a:solidFill>
                <a:latin typeface="Calibri" panose="020F0502020204030204" pitchFamily="34" charset="0"/>
                <a:sym typeface="Franklin Gothic Medium"/>
              </a:rPr>
              <a:t>Protection of Identifying Information</a:t>
            </a:r>
          </a:p>
          <a:p>
            <a:pPr marL="445769" lvl="0" indent="-457200">
              <a:lnSpc>
                <a:spcPct val="130000"/>
              </a:lnSpc>
              <a:spcBef>
                <a:spcPts val="1200"/>
              </a:spcBef>
              <a:buClr>
                <a:srgbClr val="C00000"/>
              </a:buClr>
              <a:buFont typeface="Helvetica"/>
              <a:buChar char="✦"/>
              <a:defRPr sz="1800" b="0" spc="0"/>
            </a:pPr>
            <a:r>
              <a:rPr lang="en-US" sz="3600" b="1" kern="0" dirty="0">
                <a:solidFill>
                  <a:sysClr val="windowText" lastClr="000000"/>
                </a:solidFill>
                <a:latin typeface="Calibri" panose="020F0502020204030204" pitchFamily="34" charset="0"/>
                <a:sym typeface="Franklin Gothic Medium"/>
              </a:rPr>
              <a:t>Company-wide Investigation (standard)</a:t>
            </a:r>
          </a:p>
          <a:p>
            <a:pPr marL="445769" lvl="0" indent="-457200">
              <a:lnSpc>
                <a:spcPct val="130000"/>
              </a:lnSpc>
              <a:spcBef>
                <a:spcPts val="1200"/>
              </a:spcBef>
              <a:buClr>
                <a:srgbClr val="C00000"/>
              </a:buClr>
              <a:buFont typeface="Helvetica"/>
              <a:buChar char="✦"/>
              <a:defRPr sz="1800" b="0" spc="0"/>
            </a:pPr>
            <a:r>
              <a:rPr lang="en-US" sz="3600" b="1" kern="0" spc="114" dirty="0">
                <a:solidFill>
                  <a:sysClr val="windowText" lastClr="000000"/>
                </a:solidFill>
                <a:latin typeface="Calibri" panose="020F0502020204030204" pitchFamily="34" charset="0"/>
                <a:sym typeface="Franklin Gothic Medium"/>
              </a:rPr>
              <a:t>Individual Investigation (retaliation)</a:t>
            </a:r>
          </a:p>
          <a:p>
            <a:pPr marL="445769" lvl="0" indent="-457200">
              <a:lnSpc>
                <a:spcPct val="130000"/>
              </a:lnSpc>
              <a:spcBef>
                <a:spcPts val="1200"/>
              </a:spcBef>
              <a:buClr>
                <a:srgbClr val="C00000"/>
              </a:buClr>
              <a:buFont typeface="Helvetica"/>
              <a:buChar char="✦"/>
              <a:defRPr sz="1800" b="0" spc="0"/>
            </a:pPr>
            <a:r>
              <a:rPr lang="en-US" sz="3600" b="1" kern="0" spc="114" dirty="0">
                <a:solidFill>
                  <a:sysClr val="windowText" lastClr="000000"/>
                </a:solidFill>
                <a:latin typeface="Calibri" panose="020F0502020204030204" pitchFamily="34" charset="0"/>
                <a:sym typeface="Franklin Gothic Medium"/>
              </a:rPr>
              <a:t>Complaint-based </a:t>
            </a:r>
          </a:p>
          <a:p>
            <a:pPr marL="445769" lvl="0" indent="-457200">
              <a:lnSpc>
                <a:spcPct val="130000"/>
              </a:lnSpc>
              <a:spcBef>
                <a:spcPts val="1200"/>
              </a:spcBef>
              <a:buClr>
                <a:srgbClr val="C00000"/>
              </a:buClr>
              <a:buFont typeface="Helvetica"/>
              <a:buChar char="✦"/>
              <a:defRPr sz="1800" b="0" spc="0"/>
            </a:pPr>
            <a:r>
              <a:rPr lang="en-US" sz="3600" b="1" kern="0" spc="114" dirty="0">
                <a:solidFill>
                  <a:srgbClr val="000000"/>
                </a:solidFill>
                <a:latin typeface="Calibri" panose="020F0502020204030204" pitchFamily="34" charset="0"/>
                <a:sym typeface="Franklin Gothic Medium"/>
              </a:rPr>
              <a:t>Directed</a:t>
            </a:r>
          </a:p>
          <a:p>
            <a:pPr marL="0" lvl="0" indent="0">
              <a:lnSpc>
                <a:spcPct val="130000"/>
              </a:lnSpc>
              <a:spcBef>
                <a:spcPts val="1200"/>
              </a:spcBef>
              <a:buClr>
                <a:srgbClr val="C00000"/>
              </a:buClr>
              <a:buNone/>
              <a:defRPr sz="1800" b="0" spc="0"/>
            </a:pPr>
            <a:endParaRPr lang="en-US" sz="3600" b="1" spc="114" dirty="0">
              <a:latin typeface="Calibri" panose="020F0502020204030204" pitchFamily="34" charset="0"/>
            </a:endParaRPr>
          </a:p>
        </p:txBody>
      </p:sp>
      <p:sp>
        <p:nvSpPr>
          <p:cNvPr id="6" name="Date Placeholder 5">
            <a:extLst>
              <a:ext uri="{FF2B5EF4-FFF2-40B4-BE49-F238E27FC236}">
                <a16:creationId xmlns:a16="http://schemas.microsoft.com/office/drawing/2014/main" id="{FC386A98-A3BF-44CC-9162-C12CB85775AF}"/>
              </a:ext>
            </a:extLst>
          </p:cNvPr>
          <p:cNvSpPr>
            <a:spLocks noGrp="1"/>
          </p:cNvSpPr>
          <p:nvPr>
            <p:ph type="dt" sz="half" idx="10"/>
          </p:nvPr>
        </p:nvSpPr>
        <p:spPr/>
        <p:txBody>
          <a:bodyPr/>
          <a:lstStyle/>
          <a:p>
            <a:fld id="{6C2AB25C-9A7E-4A9D-9DCF-6786CAD54D75}" type="datetime1">
              <a:rPr lang="en-US" smtClean="0"/>
              <a:t>8/7/2017</a:t>
            </a:fld>
            <a:endParaRPr lang="en-US" dirty="0"/>
          </a:p>
        </p:txBody>
      </p:sp>
    </p:spTree>
    <p:extLst>
      <p:ext uri="{BB962C8B-B14F-4D97-AF65-F5344CB8AC3E}">
        <p14:creationId xmlns:p14="http://schemas.microsoft.com/office/powerpoint/2010/main" val="227580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46" y="350075"/>
            <a:ext cx="9784715" cy="601270"/>
          </a:xfrm>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600" b="1" dirty="0">
                <a:solidFill>
                  <a:schemeClr val="bg1"/>
                </a:solidFill>
                <a:latin typeface="Calibri" panose="020F0502020204030204" pitchFamily="34" charset="0"/>
              </a:rPr>
              <a:t>BUSINESS QUESTIONS </a:t>
            </a:r>
          </a:p>
        </p:txBody>
      </p:sp>
      <p:sp>
        <p:nvSpPr>
          <p:cNvPr id="4" name="Text Placeholder 3"/>
          <p:cNvSpPr>
            <a:spLocks noGrp="1"/>
          </p:cNvSpPr>
          <p:nvPr>
            <p:ph idx="1"/>
          </p:nvPr>
        </p:nvSpPr>
        <p:spPr>
          <a:noFill/>
          <a:ln>
            <a:noFill/>
          </a:ln>
        </p:spPr>
        <p:style>
          <a:lnRef idx="2">
            <a:schemeClr val="dk1"/>
          </a:lnRef>
          <a:fillRef idx="1">
            <a:schemeClr val="lt1"/>
          </a:fillRef>
          <a:effectRef idx="0">
            <a:schemeClr val="dk1"/>
          </a:effectRef>
          <a:fontRef idx="minor">
            <a:schemeClr val="dk1"/>
          </a:fontRef>
        </p:style>
        <p:txBody>
          <a:bodyPr anchor="b">
            <a:normAutofit/>
          </a:bodyPr>
          <a:lstStyle/>
          <a:p>
            <a:pPr marL="0" indent="0">
              <a:buNone/>
            </a:pPr>
            <a:r>
              <a:rPr lang="en-US"/>
              <a:t>	</a:t>
            </a:r>
            <a:endParaRPr lang="en-US" dirty="0"/>
          </a:p>
        </p:txBody>
      </p:sp>
      <p:pic>
        <p:nvPicPr>
          <p:cNvPr id="5" name="Content Placeholder 3"/>
          <p:cNvPicPr>
            <a:picLocks noChangeAspect="1"/>
          </p:cNvPicPr>
          <p:nvPr/>
        </p:nvPicPr>
        <p:blipFill>
          <a:blip r:embed="rId2"/>
          <a:stretch>
            <a:fillRect/>
          </a:stretch>
        </p:blipFill>
        <p:spPr>
          <a:xfrm>
            <a:off x="10931761" y="4961744"/>
            <a:ext cx="1052474" cy="1036930"/>
          </a:xfrm>
          <a:prstGeom prst="rect">
            <a:avLst/>
          </a:prstGeom>
        </p:spPr>
      </p:pic>
      <p:graphicFrame>
        <p:nvGraphicFramePr>
          <p:cNvPr id="44" name="Diagram 43"/>
          <p:cNvGraphicFramePr/>
          <p:nvPr>
            <p:extLst>
              <p:ext uri="{D42A27DB-BD31-4B8C-83A1-F6EECF244321}">
                <p14:modId xmlns:p14="http://schemas.microsoft.com/office/powerpoint/2010/main" val="1919092819"/>
              </p:ext>
            </p:extLst>
          </p:nvPr>
        </p:nvGraphicFramePr>
        <p:xfrm>
          <a:off x="2115128" y="1068492"/>
          <a:ext cx="7592290" cy="4930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4494CB39-5C65-4E7C-A20A-FE7A0FB8B203}"/>
              </a:ext>
            </a:extLst>
          </p:cNvPr>
          <p:cNvSpPr>
            <a:spLocks noGrp="1"/>
          </p:cNvSpPr>
          <p:nvPr>
            <p:ph type="dt" sz="half" idx="10"/>
          </p:nvPr>
        </p:nvSpPr>
        <p:spPr/>
        <p:txBody>
          <a:bodyPr/>
          <a:lstStyle/>
          <a:p>
            <a:fld id="{F6E58EB6-4218-4AA1-B969-6B4FF97B3306}" type="datetime1">
              <a:rPr lang="en-US" smtClean="0"/>
              <a:t>8/7/2017</a:t>
            </a:fld>
            <a:endParaRPr lang="en-US" dirty="0"/>
          </a:p>
        </p:txBody>
      </p:sp>
    </p:spTree>
    <p:extLst>
      <p:ext uri="{BB962C8B-B14F-4D97-AF65-F5344CB8AC3E}">
        <p14:creationId xmlns:p14="http://schemas.microsoft.com/office/powerpoint/2010/main" val="1287413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a:extLst>
              <a:ext uri="{FF2B5EF4-FFF2-40B4-BE49-F238E27FC236}">
                <a16:creationId xmlns:a16="http://schemas.microsoft.com/office/drawing/2014/main" id="{CFDD66AD-9A4D-4C69-8424-20E1A377C3E0}"/>
              </a:ext>
            </a:extLst>
          </p:cNvPr>
          <p:cNvGraphicFramePr>
            <a:graphicFrameLocks noChangeAspect="1"/>
          </p:cNvGraphicFramePr>
          <p:nvPr>
            <p:extLst/>
          </p:nvPr>
        </p:nvGraphicFramePr>
        <p:xfrm>
          <a:off x="1494692" y="0"/>
          <a:ext cx="8836270" cy="6720987"/>
        </p:xfrm>
        <a:graphic>
          <a:graphicData uri="http://schemas.openxmlformats.org/presentationml/2006/ole">
            <mc:AlternateContent xmlns:mc="http://schemas.openxmlformats.org/markup-compatibility/2006">
              <mc:Choice xmlns:v="urn:schemas-microsoft-com:vml" Requires="v">
                <p:oleObj spid="_x0000_s1032" name="Acrobat Document" r:id="rId3" imgW="6034986" imgH="4663440" progId="Acrobat.Document.2015">
                  <p:embed/>
                </p:oleObj>
              </mc:Choice>
              <mc:Fallback>
                <p:oleObj name="Acrobat Document" r:id="rId3" imgW="6034986" imgH="4663440" progId="Acrobat.Document.2015">
                  <p:embed/>
                  <p:pic>
                    <p:nvPicPr>
                      <p:cNvPr id="31" name="Object 30">
                        <a:extLst>
                          <a:ext uri="{FF2B5EF4-FFF2-40B4-BE49-F238E27FC236}">
                            <a16:creationId xmlns:a16="http://schemas.microsoft.com/office/drawing/2014/main" id="{CFDD66AD-9A4D-4C69-8424-20E1A377C3E0}"/>
                          </a:ext>
                        </a:extLst>
                      </p:cNvPr>
                      <p:cNvPicPr/>
                      <p:nvPr/>
                    </p:nvPicPr>
                    <p:blipFill>
                      <a:blip r:embed="rId4"/>
                      <a:stretch>
                        <a:fillRect/>
                      </a:stretch>
                    </p:blipFill>
                    <p:spPr>
                      <a:xfrm>
                        <a:off x="1494692" y="0"/>
                        <a:ext cx="8836270" cy="6720987"/>
                      </a:xfrm>
                      <a:prstGeom prst="rect">
                        <a:avLst/>
                      </a:prstGeom>
                    </p:spPr>
                  </p:pic>
                </p:oleObj>
              </mc:Fallback>
            </mc:AlternateContent>
          </a:graphicData>
        </a:graphic>
      </p:graphicFrame>
      <p:sp>
        <p:nvSpPr>
          <p:cNvPr id="38" name="Date Placeholder 37">
            <a:extLst>
              <a:ext uri="{FF2B5EF4-FFF2-40B4-BE49-F238E27FC236}">
                <a16:creationId xmlns:a16="http://schemas.microsoft.com/office/drawing/2014/main" id="{68B11A87-9B70-4E8E-9507-3F6C776334C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89BAFF8-5A53-4792-824F-9015013DD65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62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2"/>
          <p:cNvGraphicFramePr/>
          <p:nvPr>
            <p:extLst>
              <p:ext uri="{D42A27DB-BD31-4B8C-83A1-F6EECF244321}">
                <p14:modId xmlns:p14="http://schemas.microsoft.com/office/powerpoint/2010/main" val="1253791674"/>
              </p:ext>
            </p:extLst>
          </p:nvPr>
        </p:nvGraphicFramePr>
        <p:xfrm>
          <a:off x="1088571" y="121925"/>
          <a:ext cx="9980023" cy="6574970"/>
        </p:xfrm>
        <a:graphic>
          <a:graphicData uri="http://schemas.openxmlformats.org/drawingml/2006/table">
            <a:tbl>
              <a:tblPr firstRow="1" bandRow="1"/>
              <a:tblGrid>
                <a:gridCol w="4935164">
                  <a:extLst>
                    <a:ext uri="{9D8B030D-6E8A-4147-A177-3AD203B41FA5}">
                      <a16:colId xmlns:a16="http://schemas.microsoft.com/office/drawing/2014/main" val="20000"/>
                    </a:ext>
                  </a:extLst>
                </a:gridCol>
                <a:gridCol w="5044859">
                  <a:extLst>
                    <a:ext uri="{9D8B030D-6E8A-4147-A177-3AD203B41FA5}">
                      <a16:colId xmlns:a16="http://schemas.microsoft.com/office/drawing/2014/main" val="20001"/>
                    </a:ext>
                  </a:extLst>
                </a:gridCol>
              </a:tblGrid>
              <a:tr h="509384">
                <a:tc>
                  <a:txBody>
                    <a:bodyPr/>
                    <a:lstStyle/>
                    <a:p>
                      <a:pPr lvl="0">
                        <a:defRPr sz="1800" b="0">
                          <a:solidFill>
                            <a:srgbClr val="000000"/>
                          </a:solidFill>
                        </a:defRPr>
                      </a:pPr>
                      <a:r>
                        <a:rPr lang="en-US" b="1" cap="all" dirty="0">
                          <a:solidFill>
                            <a:schemeClr val="bg1"/>
                          </a:solidFill>
                          <a:sym typeface="Helvetica Neue"/>
                        </a:rPr>
                        <a:t>PSST, MWO,</a:t>
                      </a:r>
                      <a:r>
                        <a:rPr lang="en-US" b="1" cap="all" baseline="0" dirty="0">
                          <a:solidFill>
                            <a:schemeClr val="bg1"/>
                          </a:solidFill>
                          <a:sym typeface="Helvetica Neue"/>
                        </a:rPr>
                        <a:t> </a:t>
                      </a:r>
                      <a:r>
                        <a:rPr lang="en-US" b="1" cap="all" dirty="0">
                          <a:solidFill>
                            <a:schemeClr val="bg1"/>
                          </a:solidFill>
                          <a:sym typeface="Helvetica Neue"/>
                        </a:rPr>
                        <a:t>WT, SS </a:t>
                      </a:r>
                      <a:r>
                        <a:rPr b="1" cap="all" dirty="0">
                          <a:solidFill>
                            <a:schemeClr val="bg1"/>
                          </a:solidFill>
                          <a:sym typeface="Helvetica Neue"/>
                        </a:rPr>
                        <a:t>Violation</a:t>
                      </a:r>
                      <a:r>
                        <a:rPr lang="en-US" b="1" cap="all" dirty="0">
                          <a:solidFill>
                            <a:schemeClr val="bg1"/>
                          </a:solidFill>
                          <a:sym typeface="Helvetica Neue"/>
                        </a:rPr>
                        <a:t>(s)</a:t>
                      </a:r>
                      <a:endParaRPr b="1" cap="all" dirty="0">
                        <a:solidFill>
                          <a:schemeClr val="bg1"/>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defRPr sz="1800" b="0">
                          <a:solidFill>
                            <a:srgbClr val="000000"/>
                          </a:solidFill>
                        </a:defRPr>
                      </a:pPr>
                      <a:r>
                        <a:rPr b="1" cap="all" dirty="0">
                          <a:solidFill>
                            <a:srgbClr val="FFFFFF"/>
                          </a:solidFill>
                          <a:sym typeface="Helvetica Neue"/>
                        </a:rPr>
                        <a:t>Remedy or Penalty</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509384">
                <a:tc>
                  <a:txBody>
                    <a:bodyPr/>
                    <a:lstStyle/>
                    <a:p>
                      <a:pPr lvl="0">
                        <a:defRPr sz="1800" b="0" i="0"/>
                      </a:pPr>
                      <a:r>
                        <a:rPr lang="en-US" b="1" dirty="0">
                          <a:sym typeface="Helvetica Neue"/>
                        </a:rPr>
                        <a:t>First</a:t>
                      </a:r>
                      <a:r>
                        <a:rPr lang="en-US" b="1" baseline="0" dirty="0">
                          <a:sym typeface="Helvetica Neue"/>
                        </a:rPr>
                        <a:t> Violation</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lang="en-US" b="1" dirty="0">
                          <a:sym typeface="Helvetica Neue"/>
                        </a:rPr>
                        <a:t>Up to 3x unpaid</a:t>
                      </a:r>
                      <a:r>
                        <a:rPr b="1" dirty="0">
                          <a:sym typeface="Helvetica Neue"/>
                        </a:rPr>
                        <a:t> </a:t>
                      </a:r>
                      <a:r>
                        <a:rPr lang="en-US" b="1" dirty="0">
                          <a:sym typeface="Helvetica Neue"/>
                        </a:rPr>
                        <a:t>w</a:t>
                      </a:r>
                      <a:r>
                        <a:rPr b="1" dirty="0">
                          <a:sym typeface="Helvetica Neue"/>
                        </a:rPr>
                        <a:t>ages + </a:t>
                      </a:r>
                      <a:r>
                        <a:rPr lang="en-US" b="1" dirty="0">
                          <a:sym typeface="Helvetica Neue"/>
                        </a:rPr>
                        <a:t>i</a:t>
                      </a:r>
                      <a:r>
                        <a:rPr b="1" dirty="0">
                          <a:sym typeface="Helvetica Neue"/>
                        </a:rPr>
                        <a:t>nterest</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509384">
                <a:tc>
                  <a:txBody>
                    <a:bodyPr/>
                    <a:lstStyle/>
                    <a:p>
                      <a:pPr lvl="0">
                        <a:defRPr sz="1800" b="0" i="0"/>
                      </a:pPr>
                      <a:r>
                        <a:rPr lang="en-US" b="1" dirty="0">
                          <a:sym typeface="Helvetica Neue"/>
                        </a:rPr>
                        <a:t>Subsequent Violations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lang="en-US" b="1" dirty="0">
                          <a:sym typeface="Helvetica Neue"/>
                        </a:rPr>
                        <a:t>Mandatory 3x unpaid</a:t>
                      </a:r>
                      <a:r>
                        <a:rPr lang="en-US" b="1" baseline="0" dirty="0">
                          <a:sym typeface="Helvetica Neue"/>
                        </a:rPr>
                        <a:t> wages + interest</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12731">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extLst>
                  <a:ext uri="{0D108BD9-81ED-4DB2-BD59-A6C34878D82A}">
                    <a16:rowId xmlns:a16="http://schemas.microsoft.com/office/drawing/2014/main" val="10003"/>
                  </a:ext>
                </a:extLst>
              </a:tr>
              <a:tr h="509384">
                <a:tc>
                  <a:txBody>
                    <a:bodyPr/>
                    <a:lstStyle/>
                    <a:p>
                      <a:pPr lvl="0">
                        <a:defRPr sz="1800" b="0" i="0"/>
                      </a:pPr>
                      <a:r>
                        <a:rPr b="1" dirty="0">
                          <a:sym typeface="Helvetica Neue"/>
                        </a:rPr>
                        <a:t>First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lang="en-US" b="1" dirty="0">
                          <a:sym typeface="Helvetica Neue"/>
                        </a:rPr>
                        <a:t>U</a:t>
                      </a:r>
                      <a:r>
                        <a:rPr b="1" dirty="0">
                          <a:sym typeface="Helvetica Neue"/>
                        </a:rPr>
                        <a:t>p to </a:t>
                      </a:r>
                      <a:r>
                        <a:rPr b="1" dirty="0">
                          <a:solidFill>
                            <a:srgbClr val="0077C0"/>
                          </a:solidFill>
                          <a:sym typeface="Helvetica Neue"/>
                        </a:rPr>
                        <a:t>$500</a:t>
                      </a:r>
                      <a:r>
                        <a:rPr b="1" dirty="0">
                          <a:sym typeface="Helvetica Neue"/>
                        </a:rPr>
                        <a:t> per </a:t>
                      </a:r>
                      <a:r>
                        <a:rPr lang="en-US" b="1" dirty="0">
                          <a:sym typeface="Helvetica Neue"/>
                        </a:rPr>
                        <a:t>aggrieved</a:t>
                      </a:r>
                      <a:r>
                        <a:rPr lang="en-US" b="1" baseline="0" dirty="0">
                          <a:sym typeface="Helvetica Neue"/>
                        </a:rPr>
                        <a:t>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744484">
                <a:tc>
                  <a:txBody>
                    <a:bodyPr/>
                    <a:lstStyle/>
                    <a:p>
                      <a:pPr lvl="0">
                        <a:defRPr sz="1800" b="0" i="0"/>
                      </a:pPr>
                      <a:r>
                        <a:rPr b="1" dirty="0">
                          <a:sym typeface="Helvetica Neue"/>
                        </a:rPr>
                        <a:t>Second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b="1" dirty="0">
                          <a:sym typeface="Helvetica Neue"/>
                        </a:rPr>
                        <a:t>Up to </a:t>
                      </a:r>
                      <a:r>
                        <a:rPr b="1" dirty="0">
                          <a:solidFill>
                            <a:srgbClr val="0077C0"/>
                          </a:solidFill>
                          <a:sym typeface="Helvetica Neue"/>
                        </a:rPr>
                        <a:t>$1000</a:t>
                      </a:r>
                      <a:r>
                        <a:rPr b="1" dirty="0">
                          <a:sym typeface="Helvetica Neue"/>
                        </a:rPr>
                        <a:t> per </a:t>
                      </a:r>
                      <a:r>
                        <a:rPr lang="en-US" b="1" dirty="0">
                          <a:sym typeface="Helvetica Neue"/>
                        </a:rPr>
                        <a:t>aggrieved</a:t>
                      </a:r>
                      <a:r>
                        <a:rPr lang="en-US" b="1" baseline="0" dirty="0">
                          <a:sym typeface="Helvetica Neue"/>
                        </a:rPr>
                        <a:t> party</a:t>
                      </a:r>
                      <a:r>
                        <a:rPr b="1" dirty="0">
                          <a:sym typeface="Helvetica Neue"/>
                        </a:rPr>
                        <a:t> or </a:t>
                      </a:r>
                      <a:r>
                        <a:rPr b="1" dirty="0">
                          <a:solidFill>
                            <a:srgbClr val="0077C0"/>
                          </a:solidFill>
                          <a:sym typeface="Helvetica Neue"/>
                        </a:rPr>
                        <a:t>10%</a:t>
                      </a:r>
                      <a:r>
                        <a:rPr b="1" dirty="0">
                          <a:sym typeface="Helvetica Neue"/>
                        </a:rPr>
                        <a:t> of unpaid wages, whichever is greater</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r h="744484">
                <a:tc>
                  <a:txBody>
                    <a:bodyPr/>
                    <a:lstStyle/>
                    <a:p>
                      <a:pPr lvl="0">
                        <a:defRPr sz="1800" b="0" i="0"/>
                      </a:pPr>
                      <a:r>
                        <a:rPr b="1" dirty="0">
                          <a:sym typeface="Helvetica Neue"/>
                        </a:rPr>
                        <a:t>Third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sz="1600" b="1" dirty="0">
                          <a:sym typeface="Helvetica Neue"/>
                        </a:rPr>
                        <a:t>Up to </a:t>
                      </a:r>
                      <a:r>
                        <a:rPr sz="1600" b="1" dirty="0">
                          <a:solidFill>
                            <a:srgbClr val="0077C0"/>
                          </a:solidFill>
                          <a:sym typeface="Helvetica Neue"/>
                        </a:rPr>
                        <a:t>$5,000</a:t>
                      </a:r>
                      <a:r>
                        <a:rPr sz="1600" b="1" dirty="0">
                          <a:sym typeface="Helvetica Neue"/>
                        </a:rPr>
                        <a:t> per </a:t>
                      </a:r>
                      <a:r>
                        <a:rPr lang="en-US" sz="1600" b="1" dirty="0">
                          <a:sym typeface="Helvetica Neue"/>
                        </a:rPr>
                        <a:t>aggrieved</a:t>
                      </a:r>
                      <a:r>
                        <a:rPr lang="en-US" sz="1600" b="1" baseline="0" dirty="0">
                          <a:sym typeface="Helvetica Neue"/>
                        </a:rPr>
                        <a:t> party</a:t>
                      </a:r>
                      <a:r>
                        <a:rPr sz="1600" b="1" dirty="0">
                          <a:sym typeface="Helvetica Neue"/>
                        </a:rPr>
                        <a:t> or </a:t>
                      </a:r>
                      <a:r>
                        <a:rPr sz="1600" b="1" dirty="0">
                          <a:solidFill>
                            <a:srgbClr val="0077C0"/>
                          </a:solidFill>
                          <a:sym typeface="Helvetica Neue"/>
                        </a:rPr>
                        <a:t>10%</a:t>
                      </a:r>
                      <a:r>
                        <a:rPr sz="1600" b="1" dirty="0">
                          <a:sym typeface="Helvetica Neue"/>
                        </a:rPr>
                        <a:t> of unpaid wages, whichever is greater</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509384">
                <a:tc>
                  <a:txBody>
                    <a:bodyPr/>
                    <a:lstStyle/>
                    <a:p>
                      <a:pPr lvl="0">
                        <a:defRPr sz="1800" b="0" i="0"/>
                      </a:pPr>
                      <a:r>
                        <a:rPr b="1" dirty="0">
                          <a:sym typeface="Helvetica Neue"/>
                        </a:rPr>
                        <a:t>Subsequent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b="1" dirty="0">
                          <a:sym typeface="Helvetica Neue"/>
                        </a:rPr>
                        <a:t>Up to </a:t>
                      </a:r>
                      <a:r>
                        <a:rPr b="1" dirty="0">
                          <a:solidFill>
                            <a:srgbClr val="0077C0"/>
                          </a:solidFill>
                          <a:sym typeface="Helvetica Neue"/>
                        </a:rPr>
                        <a:t>$20,000</a:t>
                      </a:r>
                      <a:r>
                        <a:rPr b="1" dirty="0">
                          <a:sym typeface="Helvetica Neue"/>
                        </a:rPr>
                        <a:t> per</a:t>
                      </a:r>
                      <a:r>
                        <a:rPr lang="en-US" b="1" baseline="0" dirty="0">
                          <a:sym typeface="Helvetica Neue"/>
                        </a:rPr>
                        <a:t> aggrieved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7"/>
                  </a:ext>
                </a:extLst>
              </a:tr>
              <a:tr h="412731">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DF7"/>
                    </a:solidFill>
                  </a:tcPr>
                </a:tc>
                <a:extLst>
                  <a:ext uri="{0D108BD9-81ED-4DB2-BD59-A6C34878D82A}">
                    <a16:rowId xmlns:a16="http://schemas.microsoft.com/office/drawing/2014/main" val="10008"/>
                  </a:ext>
                </a:extLst>
              </a:tr>
              <a:tr h="509384">
                <a:tc>
                  <a:txBody>
                    <a:bodyPr/>
                    <a:lstStyle/>
                    <a:p>
                      <a:pPr lvl="0">
                        <a:defRPr sz="1800" b="0" i="0"/>
                      </a:pPr>
                      <a:r>
                        <a:rPr lang="en-US" b="1" dirty="0">
                          <a:sym typeface="Helvetica Neue"/>
                        </a:rPr>
                        <a:t>Chart of Fines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sz="1800" b="1" dirty="0">
                          <a:solidFill>
                            <a:srgbClr val="0077C0"/>
                          </a:solidFill>
                          <a:sym typeface="Helvetica Neue"/>
                        </a:rPr>
                        <a:t>$</a:t>
                      </a:r>
                      <a:r>
                        <a:rPr lang="en-US" sz="1800" b="1" dirty="0">
                          <a:solidFill>
                            <a:srgbClr val="0077C0"/>
                          </a:solidFill>
                          <a:sym typeface="Helvetica Neue"/>
                        </a:rPr>
                        <a:t>500 to $1,000 fine</a:t>
                      </a:r>
                      <a:endParaRPr sz="1800"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9"/>
                  </a:ext>
                </a:extLst>
              </a:tr>
              <a:tr h="694852">
                <a:tc>
                  <a:txBody>
                    <a:bodyPr/>
                    <a:lstStyle/>
                    <a:p>
                      <a:pPr lvl="0">
                        <a:defRPr sz="1800" b="0" i="0"/>
                      </a:pPr>
                      <a:r>
                        <a:rPr lang="en-US" b="1" dirty="0">
                          <a:sym typeface="Helvetica Neue"/>
                        </a:rPr>
                        <a:t>Retaliation</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defRPr sz="1800" b="0" i="0"/>
                      </a:pPr>
                      <a:r>
                        <a:rPr lang="en-US" b="1" dirty="0">
                          <a:solidFill>
                            <a:srgbClr val="0077C0"/>
                          </a:solidFill>
                          <a:sym typeface="Helvetica Neue"/>
                        </a:rPr>
                        <a:t>Reinstatement</a:t>
                      </a:r>
                      <a:r>
                        <a:rPr lang="en-US" b="1" baseline="0" dirty="0">
                          <a:solidFill>
                            <a:srgbClr val="0077C0"/>
                          </a:solidFill>
                          <a:sym typeface="Helvetica Neue"/>
                        </a:rPr>
                        <a:t> or up to 3x front pay; up to $5,000 to aggrieved party</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509384">
                <a:tc>
                  <a:txBody>
                    <a:bodyPr/>
                    <a:lstStyle/>
                    <a:p>
                      <a:pPr lvl="0">
                        <a:defRPr sz="1800" b="0" i="0"/>
                      </a:pPr>
                      <a:r>
                        <a:rPr lang="en-US" b="1" dirty="0">
                          <a:sym typeface="Helvetica Neue"/>
                        </a:rPr>
                        <a:t>Settlement</a:t>
                      </a:r>
                      <a:r>
                        <a:rPr lang="en-US" b="1" baseline="0" dirty="0">
                          <a:sym typeface="Helvetica Neue"/>
                        </a:rPr>
                        <a:t> &amp; Mitigation of Penalties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defRPr sz="1800" b="0" i="0"/>
                      </a:pPr>
                      <a:r>
                        <a:rPr lang="en-US" b="1" dirty="0">
                          <a:solidFill>
                            <a:srgbClr val="0077C0"/>
                          </a:solidFill>
                          <a:sym typeface="Helvetica Neue"/>
                        </a:rPr>
                        <a:t>Director Discretion</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0065241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2"/>
          <p:cNvGraphicFramePr/>
          <p:nvPr>
            <p:extLst>
              <p:ext uri="{D42A27DB-BD31-4B8C-83A1-F6EECF244321}">
                <p14:modId xmlns:p14="http://schemas.microsoft.com/office/powerpoint/2010/main" val="2971207937"/>
              </p:ext>
            </p:extLst>
          </p:nvPr>
        </p:nvGraphicFramePr>
        <p:xfrm>
          <a:off x="1140823" y="148050"/>
          <a:ext cx="10006148" cy="6514006"/>
        </p:xfrm>
        <a:graphic>
          <a:graphicData uri="http://schemas.openxmlformats.org/drawingml/2006/table">
            <a:tbl>
              <a:tblPr firstRow="1" bandRow="1"/>
              <a:tblGrid>
                <a:gridCol w="4931812">
                  <a:extLst>
                    <a:ext uri="{9D8B030D-6E8A-4147-A177-3AD203B41FA5}">
                      <a16:colId xmlns:a16="http://schemas.microsoft.com/office/drawing/2014/main" val="20000"/>
                    </a:ext>
                  </a:extLst>
                </a:gridCol>
                <a:gridCol w="5074336">
                  <a:extLst>
                    <a:ext uri="{9D8B030D-6E8A-4147-A177-3AD203B41FA5}">
                      <a16:colId xmlns:a16="http://schemas.microsoft.com/office/drawing/2014/main" val="20001"/>
                    </a:ext>
                  </a:extLst>
                </a:gridCol>
              </a:tblGrid>
              <a:tr h="568336">
                <a:tc>
                  <a:txBody>
                    <a:bodyPr/>
                    <a:lstStyle/>
                    <a:p>
                      <a:pPr lvl="0">
                        <a:defRPr sz="1800" b="0">
                          <a:solidFill>
                            <a:srgbClr val="000000"/>
                          </a:solidFill>
                        </a:defRPr>
                      </a:pPr>
                      <a:r>
                        <a:rPr lang="en-US" b="1" cap="all" dirty="0">
                          <a:solidFill>
                            <a:srgbClr val="FFFFFF"/>
                          </a:solidFill>
                          <a:sym typeface="Helvetica Neue"/>
                        </a:rPr>
                        <a:t>FCE </a:t>
                      </a:r>
                      <a:r>
                        <a:rPr b="1" cap="all" dirty="0">
                          <a:solidFill>
                            <a:srgbClr val="FFFFFF"/>
                          </a:solidFill>
                          <a:sym typeface="Helvetica Neue"/>
                        </a:rPr>
                        <a:t>Violation</a:t>
                      </a:r>
                      <a:r>
                        <a:rPr lang="en-US" b="1" cap="all" dirty="0">
                          <a:solidFill>
                            <a:srgbClr val="FFFFFF"/>
                          </a:solidFill>
                          <a:sym typeface="Helvetica Neue"/>
                        </a:rPr>
                        <a:t>(s)</a:t>
                      </a:r>
                      <a:endParaRPr b="1" cap="all" dirty="0">
                        <a:solidFill>
                          <a:srgbClr val="FFFFFF"/>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lvl="0">
                        <a:defRPr sz="1800" b="0">
                          <a:solidFill>
                            <a:srgbClr val="000000"/>
                          </a:solidFill>
                        </a:defRPr>
                      </a:pPr>
                      <a:r>
                        <a:rPr b="1" cap="all" dirty="0">
                          <a:solidFill>
                            <a:srgbClr val="FFFFFF"/>
                          </a:solidFill>
                          <a:sym typeface="Helvetica Neue"/>
                        </a:rPr>
                        <a:t>Remedy or Penalty</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60498">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tc>
                  <a:txBody>
                    <a:bodyPr/>
                    <a:lstStyle/>
                    <a:p>
                      <a:pPr lvl="0">
                        <a:defRPr sz="1800" b="0" i="0"/>
                      </a:pPr>
                      <a:endParaRPr dirty="0"/>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extLst>
                  <a:ext uri="{0D108BD9-81ED-4DB2-BD59-A6C34878D82A}">
                    <a16:rowId xmlns:a16="http://schemas.microsoft.com/office/drawing/2014/main" val="10001"/>
                  </a:ext>
                </a:extLst>
              </a:tr>
              <a:tr h="568336">
                <a:tc>
                  <a:txBody>
                    <a:bodyPr/>
                    <a:lstStyle/>
                    <a:p>
                      <a:pPr lvl="0">
                        <a:defRPr sz="1800" b="0" i="0"/>
                      </a:pPr>
                      <a:r>
                        <a:rPr b="1" dirty="0">
                          <a:sym typeface="Helvetica Neue"/>
                        </a:rPr>
                        <a:t>First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defRPr sz="1800" b="0" i="0"/>
                      </a:pPr>
                      <a:r>
                        <a:rPr lang="en-US" b="1" dirty="0">
                          <a:sym typeface="Helvetica Neue"/>
                        </a:rPr>
                        <a:t>Up to </a:t>
                      </a:r>
                      <a:r>
                        <a:rPr lang="en-US" b="1" dirty="0">
                          <a:solidFill>
                            <a:srgbClr val="0077C0"/>
                          </a:solidFill>
                          <a:sym typeface="Helvetica Neue"/>
                        </a:rPr>
                        <a:t>$500</a:t>
                      </a:r>
                      <a:r>
                        <a:rPr lang="en-US" b="1" baseline="0" dirty="0">
                          <a:solidFill>
                            <a:srgbClr val="0077C0"/>
                          </a:solidFill>
                          <a:sym typeface="Helvetica Neue"/>
                        </a:rPr>
                        <a:t> per aggrieved party</a:t>
                      </a:r>
                      <a:endParaRPr lang="en-US"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830645">
                <a:tc>
                  <a:txBody>
                    <a:bodyPr/>
                    <a:lstStyle/>
                    <a:p>
                      <a:pPr lvl="0">
                        <a:defRPr sz="1800" b="0" i="0"/>
                      </a:pPr>
                      <a:r>
                        <a:rPr b="1" dirty="0">
                          <a:sym typeface="Helvetica Neue"/>
                        </a:rPr>
                        <a:t>Second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r>
                        <a:rPr b="1" dirty="0">
                          <a:sym typeface="Helvetica Neue"/>
                        </a:rPr>
                        <a:t>Up to </a:t>
                      </a:r>
                      <a:r>
                        <a:rPr b="1" dirty="0">
                          <a:solidFill>
                            <a:srgbClr val="0077C0"/>
                          </a:solidFill>
                          <a:sym typeface="Helvetica Neue"/>
                        </a:rPr>
                        <a:t>$</a:t>
                      </a:r>
                      <a:r>
                        <a:rPr lang="en-US" b="1" dirty="0">
                          <a:solidFill>
                            <a:srgbClr val="0077C0"/>
                          </a:solidFill>
                          <a:sym typeface="Helvetica Neue"/>
                        </a:rPr>
                        <a:t>1,000</a:t>
                      </a:r>
                      <a:r>
                        <a:rPr lang="en-US" b="1" baseline="0" dirty="0">
                          <a:solidFill>
                            <a:srgbClr val="0077C0"/>
                          </a:solidFill>
                          <a:sym typeface="Helvetica Neue"/>
                        </a:rPr>
                        <a:t> per aggrieved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830645">
                <a:tc>
                  <a:txBody>
                    <a:bodyPr/>
                    <a:lstStyle/>
                    <a:p>
                      <a:pPr lvl="0">
                        <a:defRPr sz="1800" b="0" i="0"/>
                      </a:pPr>
                      <a:r>
                        <a:rPr b="1" dirty="0">
                          <a:sym typeface="Helvetica Neue"/>
                        </a:rPr>
                        <a:t>Third Violation</a:t>
                      </a: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defRPr sz="1800" b="0" i="0"/>
                      </a:pPr>
                      <a:r>
                        <a:rPr b="1" dirty="0">
                          <a:sym typeface="Helvetica Neue"/>
                        </a:rPr>
                        <a:t>Up to </a:t>
                      </a:r>
                      <a:r>
                        <a:rPr b="1" dirty="0">
                          <a:solidFill>
                            <a:srgbClr val="0077C0"/>
                          </a:solidFill>
                          <a:sym typeface="Helvetica Neue"/>
                        </a:rPr>
                        <a:t>$</a:t>
                      </a:r>
                      <a:r>
                        <a:rPr lang="en-US" b="1" dirty="0">
                          <a:solidFill>
                            <a:srgbClr val="0077C0"/>
                          </a:solidFill>
                          <a:sym typeface="Helvetica Neue"/>
                        </a:rPr>
                        <a:t>5</a:t>
                      </a:r>
                      <a:r>
                        <a:rPr b="1" dirty="0">
                          <a:solidFill>
                            <a:srgbClr val="0077C0"/>
                          </a:solidFill>
                          <a:sym typeface="Helvetica Neue"/>
                        </a:rPr>
                        <a:t>,000</a:t>
                      </a:r>
                      <a:r>
                        <a:rPr lang="en-US" b="1" dirty="0">
                          <a:solidFill>
                            <a:srgbClr val="0077C0"/>
                          </a:solidFill>
                          <a:sym typeface="Helvetica Neue"/>
                        </a:rPr>
                        <a:t> per aggrieved party</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568336">
                <a:tc>
                  <a:txBody>
                    <a:bodyPr/>
                    <a:lstStyle/>
                    <a:p>
                      <a:pPr lvl="0">
                        <a:defRPr sz="1800" b="0" i="0"/>
                      </a:pP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775269">
                <a:tc>
                  <a:txBody>
                    <a:bodyPr/>
                    <a:lstStyle/>
                    <a:p>
                      <a:pPr lvl="0">
                        <a:defRPr sz="1800" b="0" i="0"/>
                      </a:pPr>
                      <a:r>
                        <a:rPr lang="en-US" b="1" dirty="0">
                          <a:sym typeface="Helvetica Neue"/>
                        </a:rPr>
                        <a:t>Chart of Fines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tc>
                  <a:txBody>
                    <a:bodyPr/>
                    <a:lstStyle/>
                    <a:p>
                      <a:pPr lvl="0">
                        <a:defRPr sz="1800" b="0" i="0"/>
                      </a:pPr>
                      <a:r>
                        <a:rPr b="1" dirty="0">
                          <a:solidFill>
                            <a:srgbClr val="0077C0"/>
                          </a:solidFill>
                          <a:sym typeface="Helvetica Neue"/>
                        </a:rPr>
                        <a:t>$</a:t>
                      </a:r>
                      <a:r>
                        <a:rPr lang="en-US" b="1" dirty="0">
                          <a:solidFill>
                            <a:srgbClr val="0077C0"/>
                          </a:solidFill>
                          <a:sym typeface="Helvetica Neue"/>
                        </a:rPr>
                        <a:t>500 flat fine to $1,000 per aggrieved</a:t>
                      </a:r>
                      <a:r>
                        <a:rPr lang="en-US" b="1" baseline="0" dirty="0">
                          <a:solidFill>
                            <a:srgbClr val="0077C0"/>
                          </a:solidFill>
                          <a:sym typeface="Helvetica Neue"/>
                        </a:rPr>
                        <a:t> party</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DF7"/>
                    </a:solidFill>
                  </a:tcPr>
                </a:tc>
                <a:extLst>
                  <a:ext uri="{0D108BD9-81ED-4DB2-BD59-A6C34878D82A}">
                    <a16:rowId xmlns:a16="http://schemas.microsoft.com/office/drawing/2014/main" val="10006"/>
                  </a:ext>
                </a:extLst>
              </a:tr>
              <a:tr h="775269">
                <a:tc>
                  <a:txBody>
                    <a:bodyPr/>
                    <a:lstStyle/>
                    <a:p>
                      <a:pPr lvl="0">
                        <a:defRPr sz="1800" b="0" i="0"/>
                      </a:pPr>
                      <a:r>
                        <a:rPr lang="en-US" b="1" dirty="0">
                          <a:sym typeface="Helvetica Neue"/>
                        </a:rPr>
                        <a:t>Retaliation</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r>
                        <a:rPr lang="en-US" b="1" dirty="0">
                          <a:solidFill>
                            <a:srgbClr val="0077C0"/>
                          </a:solidFill>
                          <a:sym typeface="Helvetica Neue"/>
                        </a:rPr>
                        <a:t>Reinstatement</a:t>
                      </a:r>
                      <a:r>
                        <a:rPr lang="en-US" b="1" baseline="0" dirty="0">
                          <a:solidFill>
                            <a:srgbClr val="0077C0"/>
                          </a:solidFill>
                          <a:sym typeface="Helvetica Neue"/>
                        </a:rPr>
                        <a:t> or up to 3x front pay; up to $5,000 to aggrieved party</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r h="568336">
                <a:tc>
                  <a:txBody>
                    <a:bodyPr/>
                    <a:lstStyle/>
                    <a:p>
                      <a:pPr lvl="0">
                        <a:defRPr sz="1800" b="0" i="0"/>
                      </a:pPr>
                      <a:r>
                        <a:rPr lang="en-US" b="1" dirty="0">
                          <a:sym typeface="Helvetica Neue"/>
                        </a:rPr>
                        <a:t>Settlement</a:t>
                      </a:r>
                      <a:r>
                        <a:rPr lang="en-US" b="1" baseline="0" dirty="0">
                          <a:sym typeface="Helvetica Neue"/>
                        </a:rPr>
                        <a:t> &amp; Mitigation of Penalties</a:t>
                      </a: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defRPr sz="1800" b="0" i="0"/>
                      </a:pPr>
                      <a:r>
                        <a:rPr lang="en-US" b="1" dirty="0">
                          <a:solidFill>
                            <a:srgbClr val="0077C0"/>
                          </a:solidFill>
                          <a:sym typeface="Helvetica Neue"/>
                        </a:rPr>
                        <a:t>Director Discretion</a:t>
                      </a: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568336">
                <a:tc>
                  <a:txBody>
                    <a:bodyPr/>
                    <a:lstStyle/>
                    <a:p>
                      <a:pPr lvl="0">
                        <a:defRPr sz="1800" b="0" i="0"/>
                      </a:pPr>
                      <a:endParaRPr b="1" dirty="0">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lvl="0">
                        <a:defRPr sz="1800" b="0" i="0"/>
                      </a:pPr>
                      <a:endParaRPr b="1" dirty="0">
                        <a:solidFill>
                          <a:srgbClr val="0077C0"/>
                        </a:solidFill>
                        <a:sym typeface="Helvetica Neue"/>
                      </a:endParaRPr>
                    </a:p>
                  </a:txBody>
                  <a:tcPr marL="63500" marR="63500" marT="63500" marB="635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9775133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ln>
            <a:noFill/>
          </a:ln>
          <a:effectLst/>
        </p:spPr>
      </p:sp>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duotone>
              <a:schemeClr val="bg2">
                <a:shade val="45000"/>
                <a:satMod val="135000"/>
              </a:schemeClr>
              <a:prstClr val="white"/>
            </a:duotone>
            <a:alphaModFix amt="50000"/>
            <a:extLst/>
          </a:blip>
          <a:srcRect t="20934" r="-1" b="21958"/>
          <a:stretch/>
        </p:blipFill>
        <p:spPr>
          <a:xfrm>
            <a:off x="305" y="10"/>
            <a:ext cx="12191695" cy="6857990"/>
          </a:xfrm>
          <a:prstGeom prst="rect">
            <a:avLst/>
          </a:prstGeom>
          <a:ln>
            <a:noFill/>
          </a:ln>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title"/>
          </p:nvPr>
        </p:nvSpPr>
        <p:spPr>
          <a:xfrm>
            <a:off x="2655199" y="2556327"/>
            <a:ext cx="8637073" cy="2618554"/>
          </a:xfrm>
          <a:noFill/>
          <a:ln>
            <a:noFill/>
          </a:ln>
        </p:spPr>
        <p:style>
          <a:lnRef idx="2">
            <a:schemeClr val="dk1"/>
          </a:lnRef>
          <a:fillRef idx="1">
            <a:schemeClr val="lt1"/>
          </a:fillRef>
          <a:effectRef idx="0">
            <a:schemeClr val="dk1"/>
          </a:effectRef>
          <a:fontRef idx="minor">
            <a:schemeClr val="dk1"/>
          </a:fontRef>
        </p:style>
        <p:txBody>
          <a:bodyPr vert="horz" lIns="91440" tIns="45720" rIns="91440" bIns="0" rtlCol="0" anchor="b">
            <a:normAutofit/>
          </a:bodyPr>
          <a:lstStyle/>
          <a:p>
            <a:pPr algn="r">
              <a:lnSpc>
                <a:spcPct val="100000"/>
              </a:lnSpc>
            </a:pPr>
            <a:r>
              <a:rPr lang="en-US" sz="5400" dirty="0">
                <a:latin typeface="Calibri" panose="020F0502020204030204" pitchFamily="34" charset="0"/>
              </a:rPr>
              <a:t>seattle.gov/laborstandards</a:t>
            </a:r>
            <a:br>
              <a:rPr lang="en-US" sz="5400" dirty="0">
                <a:latin typeface="Calibri" panose="020F0502020204030204" pitchFamily="34" charset="0"/>
              </a:rPr>
            </a:br>
            <a:r>
              <a:rPr lang="en-US" sz="5400" dirty="0">
                <a:latin typeface="Calibri" panose="020F0502020204030204" pitchFamily="34" charset="0"/>
              </a:rPr>
              <a:t>laborstandards@seattle.gov</a:t>
            </a:r>
            <a:br>
              <a:rPr lang="en-US" sz="5400">
                <a:latin typeface="Calibri" panose="020F0502020204030204" pitchFamily="34" charset="0"/>
              </a:rPr>
            </a:br>
            <a:r>
              <a:rPr lang="en-US" sz="4600" b="1">
                <a:ln w="0"/>
                <a:solidFill>
                  <a:schemeClr val="tx1"/>
                </a:solidFill>
              </a:rPr>
              <a:t>206-684-4500</a:t>
            </a:r>
            <a:endParaRPr lang="en-US" sz="4600" b="1" dirty="0">
              <a:solidFill>
                <a:schemeClr val="tx1"/>
              </a:solidFill>
            </a:endParaRPr>
          </a:p>
        </p:txBody>
      </p:sp>
      <p:sp>
        <p:nvSpPr>
          <p:cNvPr id="5" name="Date Placeholder 4">
            <a:extLst>
              <a:ext uri="{FF2B5EF4-FFF2-40B4-BE49-F238E27FC236}">
                <a16:creationId xmlns:a16="http://schemas.microsoft.com/office/drawing/2014/main" id="{11F1CA21-4306-47B9-839E-417B94E6208B}"/>
              </a:ext>
            </a:extLst>
          </p:cNvPr>
          <p:cNvSpPr>
            <a:spLocks noGrp="1"/>
          </p:cNvSpPr>
          <p:nvPr>
            <p:ph type="dt" sz="half" idx="10"/>
          </p:nvPr>
        </p:nvSpPr>
        <p:spPr/>
        <p:txBody>
          <a:bodyPr/>
          <a:lstStyle/>
          <a:p>
            <a:fld id="{32C8A21F-089C-42F4-9BD7-99FBBCAD1E21}" type="datetime1">
              <a:rPr lang="en-US" smtClean="0"/>
              <a:t>8/7/2017</a:t>
            </a:fld>
            <a:endParaRPr lang="en-US" dirty="0"/>
          </a:p>
        </p:txBody>
      </p:sp>
    </p:spTree>
    <p:extLst>
      <p:ext uri="{BB962C8B-B14F-4D97-AF65-F5344CB8AC3E}">
        <p14:creationId xmlns:p14="http://schemas.microsoft.com/office/powerpoint/2010/main" val="1268761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duotone>
              <a:schemeClr val="bg2">
                <a:shade val="45000"/>
                <a:satMod val="135000"/>
              </a:schemeClr>
              <a:prstClr val="white"/>
            </a:duotone>
            <a:alphaModFix amt="50000"/>
            <a:extLst/>
          </a:blip>
          <a:srcRect t="20934" r="-1" b="21958"/>
          <a:stretch/>
        </p:blipFill>
        <p:spPr>
          <a:xfrm>
            <a:off x="305" y="10"/>
            <a:ext cx="12191695"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p:cNvSpPr>
            <a:spLocks noGrp="1"/>
          </p:cNvSpPr>
          <p:nvPr>
            <p:ph type="ctrTitle"/>
          </p:nvPr>
        </p:nvSpPr>
        <p:spPr>
          <a:xfrm>
            <a:off x="1128403" y="945913"/>
            <a:ext cx="10085029" cy="2618554"/>
          </a:xfrm>
        </p:spPr>
        <p:txBody>
          <a:bodyPr anchor="b">
            <a:normAutofit/>
          </a:bodyPr>
          <a:lstStyle/>
          <a:p>
            <a:pPr algn="ctr">
              <a:lnSpc>
                <a:spcPct val="80000"/>
              </a:lnSpc>
            </a:pPr>
            <a:r>
              <a:rPr lang="en-US" sz="8000" b="1" dirty="0">
                <a:latin typeface="Calibri" panose="020F0502020204030204" pitchFamily="34" charset="0"/>
              </a:rPr>
              <a:t>THANK YOU!</a:t>
            </a:r>
          </a:p>
        </p:txBody>
      </p:sp>
      <p:sp>
        <p:nvSpPr>
          <p:cNvPr id="4" name="Date Placeholder 3">
            <a:extLst>
              <a:ext uri="{FF2B5EF4-FFF2-40B4-BE49-F238E27FC236}">
                <a16:creationId xmlns:a16="http://schemas.microsoft.com/office/drawing/2014/main" id="{B5B7ACD7-857B-45BA-BF49-8097A45A5D35}"/>
              </a:ext>
            </a:extLst>
          </p:cNvPr>
          <p:cNvSpPr>
            <a:spLocks noGrp="1"/>
          </p:cNvSpPr>
          <p:nvPr>
            <p:ph type="dt" sz="half" idx="10"/>
          </p:nvPr>
        </p:nvSpPr>
        <p:spPr/>
        <p:txBody>
          <a:bodyPr/>
          <a:lstStyle/>
          <a:p>
            <a:fld id="{ADB5222D-7EF1-4F95-8EE2-187E1521A75B}" type="datetime1">
              <a:rPr lang="en-US" smtClean="0"/>
              <a:t>8/7/2017</a:t>
            </a:fld>
            <a:endParaRPr lang="en-US" dirty="0"/>
          </a:p>
        </p:txBody>
      </p:sp>
    </p:spTree>
    <p:extLst>
      <p:ext uri="{BB962C8B-B14F-4D97-AF65-F5344CB8AC3E}">
        <p14:creationId xmlns:p14="http://schemas.microsoft.com/office/powerpoint/2010/main" val="92547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duotone>
              <a:schemeClr val="bg2">
                <a:shade val="45000"/>
                <a:satMod val="135000"/>
              </a:schemeClr>
              <a:prstClr val="white"/>
            </a:duotone>
            <a:alphaModFix amt="50000"/>
            <a:extLst/>
          </a:blip>
          <a:srcRect t="20934" r="-1" b="21958"/>
          <a:stretch/>
        </p:blipFill>
        <p:spPr>
          <a:xfrm>
            <a:off x="-301" y="10"/>
            <a:ext cx="12191695"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Subtitle 2"/>
          <p:cNvSpPr>
            <a:spLocks noGrp="1"/>
          </p:cNvSpPr>
          <p:nvPr>
            <p:ph type="subTitle" idx="1"/>
          </p:nvPr>
        </p:nvSpPr>
        <p:spPr>
          <a:xfrm>
            <a:off x="1275362" y="3519359"/>
            <a:ext cx="10087972" cy="2090375"/>
          </a:xfrm>
        </p:spPr>
        <p:txBody>
          <a:bodyPr vert="horz" lIns="91440" tIns="91440" rIns="91440" bIns="91440" rtlCol="0" anchor="ctr">
            <a:noAutofit/>
          </a:bodyPr>
          <a:lstStyle/>
          <a:p>
            <a:pPr algn="r">
              <a:lnSpc>
                <a:spcPct val="100000"/>
              </a:lnSpc>
            </a:pPr>
            <a:r>
              <a:rPr lang="en-US" sz="6000" b="1">
                <a:solidFill>
                  <a:srgbClr val="002060"/>
                </a:solidFill>
                <a:latin typeface="Calibri" panose="020F0502020204030204" pitchFamily="34" charset="0"/>
                <a:cs typeface="Arial" panose="020B0604020202020204" pitchFamily="34" charset="0"/>
              </a:rPr>
              <a:t>SEATTLE </a:t>
            </a:r>
          </a:p>
          <a:p>
            <a:pPr algn="r">
              <a:lnSpc>
                <a:spcPct val="100000"/>
              </a:lnSpc>
            </a:pPr>
            <a:r>
              <a:rPr lang="en-US" sz="6000" b="1">
                <a:solidFill>
                  <a:srgbClr val="002060"/>
                </a:solidFill>
                <a:latin typeface="Calibri" panose="020F0502020204030204" pitchFamily="34" charset="0"/>
                <a:cs typeface="Arial" panose="020B0604020202020204" pitchFamily="34" charset="0"/>
              </a:rPr>
              <a:t>LABOR STANDARDS</a:t>
            </a:r>
            <a:endParaRPr lang="en-US" sz="6000" b="1" dirty="0">
              <a:solidFill>
                <a:srgbClr val="002060"/>
              </a:solidFill>
              <a:latin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0BF95E7-40C9-4C24-A7AC-4C84243C00C3}"/>
              </a:ext>
            </a:extLst>
          </p:cNvPr>
          <p:cNvSpPr>
            <a:spLocks noGrp="1"/>
          </p:cNvSpPr>
          <p:nvPr>
            <p:ph type="dt" sz="half" idx="10"/>
          </p:nvPr>
        </p:nvSpPr>
        <p:spPr/>
        <p:txBody>
          <a:bodyPr/>
          <a:lstStyle/>
          <a:p>
            <a:fld id="{86D54088-858F-4143-8192-D49DEC09D634}" type="datetime1">
              <a:rPr lang="en-US" smtClean="0"/>
              <a:t>8/7/2017</a:t>
            </a:fld>
            <a:endParaRPr lang="en-US" dirty="0"/>
          </a:p>
        </p:txBody>
      </p:sp>
    </p:spTree>
    <p:extLst>
      <p:ext uri="{BB962C8B-B14F-4D97-AF65-F5344CB8AC3E}">
        <p14:creationId xmlns:p14="http://schemas.microsoft.com/office/powerpoint/2010/main" val="49237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a:solidFill>
                  <a:srgbClr val="002060"/>
                </a:solidFill>
                <a:latin typeface="Calibri" panose="020F0502020204030204" pitchFamily="34" charset="0"/>
              </a:rPr>
              <a:t>SEATTLE LABOR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8496344"/>
              </p:ext>
            </p:extLst>
          </p:nvPr>
        </p:nvGraphicFramePr>
        <p:xfrm>
          <a:off x="1130270" y="1651379"/>
          <a:ext cx="9602788" cy="4380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ChangeAspect="1"/>
          </p:cNvPicPr>
          <p:nvPr/>
        </p:nvPicPr>
        <p:blipFill>
          <a:blip r:embed="rId7"/>
          <a:stretch>
            <a:fillRect/>
          </a:stretch>
        </p:blipFill>
        <p:spPr>
          <a:xfrm>
            <a:off x="10931761" y="4961744"/>
            <a:ext cx="1052474" cy="1036930"/>
          </a:xfrm>
          <a:prstGeom prst="rect">
            <a:avLst/>
          </a:prstGeom>
        </p:spPr>
      </p:pic>
      <p:sp>
        <p:nvSpPr>
          <p:cNvPr id="6" name="Date Placeholder 5">
            <a:extLst>
              <a:ext uri="{FF2B5EF4-FFF2-40B4-BE49-F238E27FC236}">
                <a16:creationId xmlns:a16="http://schemas.microsoft.com/office/drawing/2014/main" id="{0591B3E3-CD1A-4B47-BC67-D9D08A155060}"/>
              </a:ext>
            </a:extLst>
          </p:cNvPr>
          <p:cNvSpPr>
            <a:spLocks noGrp="1"/>
          </p:cNvSpPr>
          <p:nvPr>
            <p:ph type="dt" sz="half" idx="10"/>
          </p:nvPr>
        </p:nvSpPr>
        <p:spPr/>
        <p:txBody>
          <a:bodyPr/>
          <a:lstStyle/>
          <a:p>
            <a:fld id="{D8562382-ACDA-4231-97F9-603CD63D98B8}" type="datetime1">
              <a:rPr lang="en-US" smtClean="0"/>
              <a:t>8/7/2017</a:t>
            </a:fld>
            <a:endParaRPr lang="en-US" dirty="0"/>
          </a:p>
        </p:txBody>
      </p:sp>
    </p:spTree>
    <p:extLst>
      <p:ext uri="{BB962C8B-B14F-4D97-AF65-F5344CB8AC3E}">
        <p14:creationId xmlns:p14="http://schemas.microsoft.com/office/powerpoint/2010/main" val="231299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a:solidFill>
                  <a:srgbClr val="002060"/>
                </a:solidFill>
                <a:latin typeface="Calibri" panose="020F0502020204030204" pitchFamily="34" charset="0"/>
              </a:rPr>
              <a:t>SEATTLE LABOR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541055"/>
              </p:ext>
            </p:extLst>
          </p:nvPr>
        </p:nvGraphicFramePr>
        <p:xfrm>
          <a:off x="1031161" y="2002559"/>
          <a:ext cx="9801491" cy="3429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ChangeAspect="1"/>
          </p:cNvPicPr>
          <p:nvPr/>
        </p:nvPicPr>
        <p:blipFill>
          <a:blip r:embed="rId7"/>
          <a:stretch>
            <a:fillRect/>
          </a:stretch>
        </p:blipFill>
        <p:spPr>
          <a:xfrm>
            <a:off x="10931761" y="4961744"/>
            <a:ext cx="1052474" cy="1036930"/>
          </a:xfrm>
          <a:prstGeom prst="rect">
            <a:avLst/>
          </a:prstGeom>
        </p:spPr>
      </p:pic>
      <p:sp>
        <p:nvSpPr>
          <p:cNvPr id="6" name="Date Placeholder 5">
            <a:extLst>
              <a:ext uri="{FF2B5EF4-FFF2-40B4-BE49-F238E27FC236}">
                <a16:creationId xmlns:a16="http://schemas.microsoft.com/office/drawing/2014/main" id="{C847AB3E-4159-4E83-892E-39847CFAFDD2}"/>
              </a:ext>
            </a:extLst>
          </p:cNvPr>
          <p:cNvSpPr>
            <a:spLocks noGrp="1"/>
          </p:cNvSpPr>
          <p:nvPr>
            <p:ph type="dt" sz="half" idx="10"/>
          </p:nvPr>
        </p:nvSpPr>
        <p:spPr/>
        <p:txBody>
          <a:bodyPr/>
          <a:lstStyle/>
          <a:p>
            <a:fld id="{44178895-958D-46E3-8A0C-C2A0493D6687}" type="datetime1">
              <a:rPr lang="en-US" smtClean="0"/>
              <a:t>8/7/2017</a:t>
            </a:fld>
            <a:endParaRPr lang="en-US" dirty="0"/>
          </a:p>
        </p:txBody>
      </p:sp>
    </p:spTree>
    <p:extLst>
      <p:ext uri="{BB962C8B-B14F-4D97-AF65-F5344CB8AC3E}">
        <p14:creationId xmlns:p14="http://schemas.microsoft.com/office/powerpoint/2010/main" val="17614302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Defaul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5771</TotalTime>
  <Words>2859</Words>
  <Application>Microsoft Office PowerPoint</Application>
  <PresentationFormat>Widescreen</PresentationFormat>
  <Paragraphs>499</Paragraphs>
  <Slides>64</Slides>
  <Notes>2</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64</vt:i4>
      </vt:variant>
    </vt:vector>
  </HeadingPairs>
  <TitlesOfParts>
    <vt:vector size="80" baseType="lpstr">
      <vt:lpstr>Arial Unicode MS</vt:lpstr>
      <vt:lpstr>ＭＳ Ｐゴシック</vt:lpstr>
      <vt:lpstr>Arial</vt:lpstr>
      <vt:lpstr>Calibri</vt:lpstr>
      <vt:lpstr>Calibri Light</vt:lpstr>
      <vt:lpstr>Century Gothic</vt:lpstr>
      <vt:lpstr>Franklin Gothic Medium</vt:lpstr>
      <vt:lpstr>Helvetica</vt:lpstr>
      <vt:lpstr>Helvetica Neue</vt:lpstr>
      <vt:lpstr>Times New Roman</vt:lpstr>
      <vt:lpstr>Wingdings</vt:lpstr>
      <vt:lpstr>Gallery</vt:lpstr>
      <vt:lpstr>Default</vt:lpstr>
      <vt:lpstr>1_Gallery</vt:lpstr>
      <vt:lpstr>Office Theme</vt:lpstr>
      <vt:lpstr>Acrobat Document</vt:lpstr>
      <vt:lpstr>City of Seattle  Office of Labor Standards</vt:lpstr>
      <vt:lpstr>OLS MISSION</vt:lpstr>
      <vt:lpstr>OLS History</vt:lpstr>
      <vt:lpstr>OLS STAFF</vt:lpstr>
      <vt:lpstr>PowerPoint Presentation</vt:lpstr>
      <vt:lpstr>BUSINESS QUESTIONS </vt:lpstr>
      <vt:lpstr>PowerPoint Presentation</vt:lpstr>
      <vt:lpstr>SEATTLE LABOR STANDARDS</vt:lpstr>
      <vt:lpstr>SEATTLE LABOR STANDARDS</vt:lpstr>
      <vt:lpstr>WORKPLACE POSTER (1 of 2)   </vt:lpstr>
      <vt:lpstr>WORKPLACE POSTER (2 of 2)   </vt:lpstr>
      <vt:lpstr>WHAT IS THE RATE OF PAY?</vt:lpstr>
      <vt:lpstr>PowerPoint Presentation</vt:lpstr>
      <vt:lpstr>LARGE EMPLOYER (501+  EMPLOYEES)</vt:lpstr>
      <vt:lpstr>PowerPoint Presentation</vt:lpstr>
      <vt:lpstr>SMALL EMPLOYER (500 OR  FEWER EMPLOYEES)</vt:lpstr>
      <vt:lpstr>IS THERE PAYMENT FOR ALL HOURS WORKED?</vt:lpstr>
      <vt:lpstr>PowerPoint Presentation</vt:lpstr>
      <vt:lpstr>WAGE THEFT ORDINANCE -BASICS </vt:lpstr>
      <vt:lpstr>NOTICE OF EMPLOYMENT INFORMATION </vt:lpstr>
      <vt:lpstr>PAY COMPENSATION</vt:lpstr>
      <vt:lpstr>IS THERE ACCRUAL OR PAYMENT OF PSST?</vt:lpstr>
      <vt:lpstr>PowerPoint Presentation</vt:lpstr>
      <vt:lpstr>PowerPoint Presentation</vt:lpstr>
      <vt:lpstr>PSST ACCRUAL, USE &amp; CARRY OVER</vt:lpstr>
      <vt:lpstr>REQUIREMENTS</vt:lpstr>
      <vt:lpstr>REQUIREMENTS</vt:lpstr>
      <vt:lpstr> REQUIREMENTS</vt:lpstr>
      <vt:lpstr>REQUIREMENTS</vt:lpstr>
      <vt:lpstr>REQUIREMENTS</vt:lpstr>
      <vt:lpstr>OTHER REQUIREMENTS</vt:lpstr>
      <vt:lpstr>OTHER REQUIREMENTS</vt:lpstr>
      <vt:lpstr>WAS JOB OR PAY DENIED DUE TO CONVICTION OR ARREST RECORDS?</vt:lpstr>
      <vt:lpstr>PowerPoint Presentation</vt:lpstr>
      <vt:lpstr>PowerPoint Presentation</vt:lpstr>
      <vt:lpstr>PowerPoint Presentation</vt:lpstr>
      <vt:lpstr>LIMITS ON USE OF CONVICTION &amp; ARREST RECORDS</vt:lpstr>
      <vt:lpstr>JOB ADS</vt:lpstr>
      <vt:lpstr>JOB ADS</vt:lpstr>
      <vt:lpstr>JOB APPLICATIONS</vt:lpstr>
      <vt:lpstr>DELAY BACKGROUND CHECKS</vt:lpstr>
      <vt:lpstr>OPPORTUNITY TO EXPLAIN &amp; CORRECT</vt:lpstr>
      <vt:lpstr>LEGITIMATE BUSINESS REASON</vt:lpstr>
      <vt:lpstr>LEGITIMATE BUSINESS REASON</vt:lpstr>
      <vt:lpstr>NEW LABOR STANDARD</vt:lpstr>
      <vt:lpstr>HOTEL EMPLOYEES</vt:lpstr>
      <vt:lpstr>REQUIREMENTS </vt:lpstr>
      <vt:lpstr>NEW LABOR STANDARD</vt:lpstr>
      <vt:lpstr>HOURLY EMPLOYEES</vt:lpstr>
      <vt:lpstr>LARGE FOOD SERVICES &amp; RETAIL  </vt:lpstr>
      <vt:lpstr>NAICS CODE </vt:lpstr>
      <vt:lpstr>NAICS CODE  Seattle Business License</vt:lpstr>
      <vt:lpstr>NAICS CODE  Seattle Business License</vt:lpstr>
      <vt:lpstr>REQUIREMENTS </vt:lpstr>
      <vt:lpstr>REQUIREMENTS </vt:lpstr>
      <vt:lpstr>REQUIREMENTS </vt:lpstr>
      <vt:lpstr>PowerPoint Presentation</vt:lpstr>
      <vt:lpstr>PRIVATE RIGHT OF ACTION</vt:lpstr>
      <vt:lpstr>INVESTIGATION</vt:lpstr>
      <vt:lpstr>PowerPoint Presentation</vt:lpstr>
      <vt:lpstr>PowerPoint Presentation</vt:lpstr>
      <vt:lpstr>PowerPoint Presentation</vt:lpstr>
      <vt:lpstr>seattle.gov/laborstandards laborstandards@seattle.gov 206-684-4500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Office of Labor Standards</dc:title>
  <dc:creator>Foster, Darius</dc:creator>
  <cp:lastModifiedBy>Santana, Cynthia</cp:lastModifiedBy>
  <cp:revision>202</cp:revision>
  <dcterms:created xsi:type="dcterms:W3CDTF">2016-12-08T18:09:46Z</dcterms:created>
  <dcterms:modified xsi:type="dcterms:W3CDTF">2017-08-07T21:10:24Z</dcterms:modified>
</cp:coreProperties>
</file>