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256" r:id="rId5"/>
    <p:sldId id="263" r:id="rId6"/>
    <p:sldId id="294" r:id="rId7"/>
    <p:sldId id="257" r:id="rId8"/>
    <p:sldId id="278" r:id="rId9"/>
    <p:sldId id="290" r:id="rId10"/>
    <p:sldId id="291" r:id="rId11"/>
    <p:sldId id="292" r:id="rId12"/>
    <p:sldId id="279" r:id="rId13"/>
    <p:sldId id="281" r:id="rId14"/>
    <p:sldId id="282" r:id="rId15"/>
    <p:sldId id="293" r:id="rId16"/>
    <p:sldId id="266" r:id="rId17"/>
    <p:sldId id="258" r:id="rId18"/>
    <p:sldId id="264" r:id="rId19"/>
    <p:sldId id="285" r:id="rId20"/>
    <p:sldId id="286" r:id="rId21"/>
    <p:sldId id="265" r:id="rId22"/>
    <p:sldId id="267" r:id="rId23"/>
    <p:sldId id="284" r:id="rId24"/>
    <p:sldId id="269" r:id="rId25"/>
    <p:sldId id="270" r:id="rId26"/>
    <p:sldId id="272" r:id="rId27"/>
    <p:sldId id="275" r:id="rId28"/>
    <p:sldId id="289" r:id="rId29"/>
    <p:sldId id="295" r:id="rId30"/>
    <p:sldId id="296" r:id="rId31"/>
    <p:sldId id="273" r:id="rId32"/>
    <p:sldId id="274" r:id="rId33"/>
    <p:sldId id="277" r:id="rId34"/>
    <p:sldId id="27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ister, Susan" initials="MS" lastIdx="8" clrIdx="0">
    <p:extLst>
      <p:ext uri="{19B8F6BF-5375-455C-9EA6-DF929625EA0E}">
        <p15:presenceInfo xmlns:p15="http://schemas.microsoft.com/office/powerpoint/2012/main" userId="S-1-5-21-1005559283-1549754204-3747669754-11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5281"/>
    <a:srgbClr val="D7E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0" autoAdjust="0"/>
  </p:normalViewPr>
  <p:slideViewPr>
    <p:cSldViewPr>
      <p:cViewPr varScale="1">
        <p:scale>
          <a:sx n="85" d="100"/>
          <a:sy n="85" d="100"/>
        </p:scale>
        <p:origin x="1152" y="60"/>
      </p:cViewPr>
      <p:guideLst>
        <p:guide orient="horz" pos="2160"/>
        <p:guide pos="2880"/>
      </p:guideLst>
    </p:cSldViewPr>
  </p:slideViewPr>
  <p:outlineViewPr>
    <p:cViewPr>
      <p:scale>
        <a:sx n="33" d="100"/>
        <a:sy n="33" d="100"/>
      </p:scale>
      <p:origin x="0" y="-550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778"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454DC-E4B3-44B5-BDB9-C154111E0852}"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819EF77A-E8B7-43A8-88D3-98FC09B49215}">
      <dgm:prSet phldrT="[Text]"/>
      <dgm:spPr/>
      <dgm:t>
        <a:bodyPr/>
        <a:lstStyle/>
        <a:p>
          <a:r>
            <a:rPr lang="en-US"/>
            <a:t>Population </a:t>
          </a:r>
          <a:r>
            <a:rPr lang="en-US" dirty="0"/>
            <a:t>Data</a:t>
          </a:r>
        </a:p>
      </dgm:t>
    </dgm:pt>
    <dgm:pt modelId="{15A5A1E6-D787-4E99-B7F8-E4CAD90989E4}" type="parTrans" cxnId="{9130FFE4-16C5-4C48-A6CF-964982147FD1}">
      <dgm:prSet/>
      <dgm:spPr/>
      <dgm:t>
        <a:bodyPr/>
        <a:lstStyle/>
        <a:p>
          <a:endParaRPr lang="en-US"/>
        </a:p>
      </dgm:t>
    </dgm:pt>
    <dgm:pt modelId="{19495D3D-3757-46DA-A0F1-C82312CFDDBF}" type="sibTrans" cxnId="{9130FFE4-16C5-4C48-A6CF-964982147FD1}">
      <dgm:prSet/>
      <dgm:spPr/>
      <dgm:t>
        <a:bodyPr/>
        <a:lstStyle/>
        <a:p>
          <a:endParaRPr lang="en-US"/>
        </a:p>
      </dgm:t>
    </dgm:pt>
    <dgm:pt modelId="{1445804D-2B02-4AC2-8D0F-32F715516130}">
      <dgm:prSet phldrT="[Text]"/>
      <dgm:spPr/>
      <dgm:t>
        <a:bodyPr/>
        <a:lstStyle/>
        <a:p>
          <a:r>
            <a:rPr lang="en-US" dirty="0"/>
            <a:t>Desired Results</a:t>
          </a:r>
        </a:p>
      </dgm:t>
    </dgm:pt>
    <dgm:pt modelId="{BA702008-DA7D-4E83-BB59-C466C7E597BE}" type="parTrans" cxnId="{9C1CF016-E67F-4809-8AA3-B7DFF0F40ABA}">
      <dgm:prSet/>
      <dgm:spPr/>
      <dgm:t>
        <a:bodyPr/>
        <a:lstStyle/>
        <a:p>
          <a:endParaRPr lang="en-US"/>
        </a:p>
      </dgm:t>
    </dgm:pt>
    <dgm:pt modelId="{67194E6F-0FE4-4D8B-A960-2605CFEBABE5}" type="sibTrans" cxnId="{9C1CF016-E67F-4809-8AA3-B7DFF0F40ABA}">
      <dgm:prSet/>
      <dgm:spPr/>
      <dgm:t>
        <a:bodyPr/>
        <a:lstStyle/>
        <a:p>
          <a:endParaRPr lang="en-US"/>
        </a:p>
      </dgm:t>
    </dgm:pt>
    <dgm:pt modelId="{2297D923-C012-4EE8-A9C5-08D5986A8CDC}">
      <dgm:prSet phldrT="[Text]"/>
      <dgm:spPr/>
      <dgm:t>
        <a:bodyPr/>
        <a:lstStyle/>
        <a:p>
          <a:r>
            <a:rPr lang="en-US" dirty="0"/>
            <a:t>Strategy</a:t>
          </a:r>
        </a:p>
      </dgm:t>
    </dgm:pt>
    <dgm:pt modelId="{7C0BF589-63B6-4979-B447-E1C4EC1C92FE}" type="parTrans" cxnId="{F860E99C-5F03-4725-A3B8-CD8424D5D2ED}">
      <dgm:prSet/>
      <dgm:spPr/>
      <dgm:t>
        <a:bodyPr/>
        <a:lstStyle/>
        <a:p>
          <a:endParaRPr lang="en-US"/>
        </a:p>
      </dgm:t>
    </dgm:pt>
    <dgm:pt modelId="{4AFF726C-2EEC-44B1-A6FB-6799970EDE1F}" type="sibTrans" cxnId="{F860E99C-5F03-4725-A3B8-CD8424D5D2ED}">
      <dgm:prSet/>
      <dgm:spPr/>
      <dgm:t>
        <a:bodyPr/>
        <a:lstStyle/>
        <a:p>
          <a:endParaRPr lang="en-US"/>
        </a:p>
      </dgm:t>
    </dgm:pt>
    <dgm:pt modelId="{15172B16-81B7-4094-B954-B4DFB132803E}">
      <dgm:prSet phldrT="[Text]"/>
      <dgm:spPr/>
      <dgm:t>
        <a:bodyPr/>
        <a:lstStyle/>
        <a:p>
          <a:r>
            <a:rPr lang="en-US" dirty="0"/>
            <a:t>Indicators</a:t>
          </a:r>
        </a:p>
      </dgm:t>
    </dgm:pt>
    <dgm:pt modelId="{406B93FF-08FB-462A-80F6-3879F3C5A854}" type="parTrans" cxnId="{8BC4C15B-BD34-4D21-8279-01C646035D02}">
      <dgm:prSet/>
      <dgm:spPr/>
      <dgm:t>
        <a:bodyPr/>
        <a:lstStyle/>
        <a:p>
          <a:endParaRPr lang="en-US"/>
        </a:p>
      </dgm:t>
    </dgm:pt>
    <dgm:pt modelId="{7F0C14E5-5C53-412A-9211-E48930B13539}" type="sibTrans" cxnId="{8BC4C15B-BD34-4D21-8279-01C646035D02}">
      <dgm:prSet/>
      <dgm:spPr/>
      <dgm:t>
        <a:bodyPr/>
        <a:lstStyle/>
        <a:p>
          <a:endParaRPr lang="en-US"/>
        </a:p>
      </dgm:t>
    </dgm:pt>
    <dgm:pt modelId="{F4349F0B-C978-46D5-A52C-80B2057FCAFE}">
      <dgm:prSet phldrT="[Text]"/>
      <dgm:spPr/>
      <dgm:t>
        <a:bodyPr/>
        <a:lstStyle/>
        <a:p>
          <a:r>
            <a:rPr lang="en-US" dirty="0"/>
            <a:t>Racial Equity Goal</a:t>
          </a:r>
        </a:p>
      </dgm:t>
    </dgm:pt>
    <dgm:pt modelId="{3837A97B-98A3-45B7-A3F8-42DCAC9F49C5}" type="parTrans" cxnId="{8A56930F-EF69-42A7-AD19-59C79F8C4807}">
      <dgm:prSet/>
      <dgm:spPr/>
      <dgm:t>
        <a:bodyPr/>
        <a:lstStyle/>
        <a:p>
          <a:endParaRPr lang="en-US"/>
        </a:p>
      </dgm:t>
    </dgm:pt>
    <dgm:pt modelId="{116AA9FE-FBC1-48B8-89A4-45E42F3288C6}" type="sibTrans" cxnId="{8A56930F-EF69-42A7-AD19-59C79F8C4807}">
      <dgm:prSet/>
      <dgm:spPr/>
      <dgm:t>
        <a:bodyPr/>
        <a:lstStyle/>
        <a:p>
          <a:endParaRPr lang="en-US"/>
        </a:p>
      </dgm:t>
    </dgm:pt>
    <dgm:pt modelId="{AAFF1A46-739D-4AC8-AF57-D619F80009BC}">
      <dgm:prSet phldrT="[Text]"/>
      <dgm:spPr/>
      <dgm:t>
        <a:bodyPr/>
        <a:lstStyle/>
        <a:p>
          <a:r>
            <a:rPr lang="en-US" dirty="0"/>
            <a:t>Performance Measure</a:t>
          </a:r>
        </a:p>
      </dgm:t>
    </dgm:pt>
    <dgm:pt modelId="{3C74B51B-ECE0-464C-B9F1-8CF10224D814}" type="parTrans" cxnId="{64C52940-68DA-40A2-98F0-50AC0E9380F0}">
      <dgm:prSet/>
      <dgm:spPr/>
      <dgm:t>
        <a:bodyPr/>
        <a:lstStyle/>
        <a:p>
          <a:endParaRPr lang="en-US"/>
        </a:p>
      </dgm:t>
    </dgm:pt>
    <dgm:pt modelId="{6B8128E2-309C-41D4-BCE3-7CC68B472201}" type="sibTrans" cxnId="{64C52940-68DA-40A2-98F0-50AC0E9380F0}">
      <dgm:prSet/>
      <dgm:spPr/>
      <dgm:t>
        <a:bodyPr/>
        <a:lstStyle/>
        <a:p>
          <a:endParaRPr lang="en-US"/>
        </a:p>
      </dgm:t>
    </dgm:pt>
    <dgm:pt modelId="{0B73BEE8-B4D5-484C-91A9-98FEC6B2AC2A}">
      <dgm:prSet phldrT="[Text]"/>
      <dgm:spPr/>
      <dgm:t>
        <a:bodyPr/>
        <a:lstStyle/>
        <a:p>
          <a:r>
            <a:rPr lang="en-US" dirty="0"/>
            <a:t>Racial Disparity Data</a:t>
          </a:r>
        </a:p>
      </dgm:t>
    </dgm:pt>
    <dgm:pt modelId="{24CE6E58-6D58-41F0-A1D7-205E27137428}" type="parTrans" cxnId="{AFC93860-8750-4B90-B0DE-DDA0989A87FC}">
      <dgm:prSet/>
      <dgm:spPr/>
      <dgm:t>
        <a:bodyPr/>
        <a:lstStyle/>
        <a:p>
          <a:endParaRPr lang="en-US"/>
        </a:p>
      </dgm:t>
    </dgm:pt>
    <dgm:pt modelId="{EF214B47-0A95-4C9A-BABC-60622A18302D}" type="sibTrans" cxnId="{AFC93860-8750-4B90-B0DE-DDA0989A87FC}">
      <dgm:prSet/>
      <dgm:spPr/>
      <dgm:t>
        <a:bodyPr/>
        <a:lstStyle/>
        <a:p>
          <a:endParaRPr lang="en-US"/>
        </a:p>
      </dgm:t>
    </dgm:pt>
    <dgm:pt modelId="{B2FC8D52-0D48-4166-8027-7E9CDE5B7D50}" type="pres">
      <dgm:prSet presAssocID="{904454DC-E4B3-44B5-BDB9-C154111E0852}" presName="Name0" presStyleCnt="0">
        <dgm:presLayoutVars>
          <dgm:dir/>
          <dgm:animLvl val="lvl"/>
          <dgm:resizeHandles val="exact"/>
        </dgm:presLayoutVars>
      </dgm:prSet>
      <dgm:spPr/>
    </dgm:pt>
    <dgm:pt modelId="{356E3B6F-D8C6-426F-BA54-3FC72513DD0E}" type="pres">
      <dgm:prSet presAssocID="{819EF77A-E8B7-43A8-88D3-98FC09B49215}" presName="parTxOnly" presStyleLbl="node1" presStyleIdx="0" presStyleCnt="7">
        <dgm:presLayoutVars>
          <dgm:chMax val="0"/>
          <dgm:chPref val="0"/>
          <dgm:bulletEnabled val="1"/>
        </dgm:presLayoutVars>
      </dgm:prSet>
      <dgm:spPr/>
    </dgm:pt>
    <dgm:pt modelId="{415DC11F-4CB3-441C-93B7-8769C72E8AF9}" type="pres">
      <dgm:prSet presAssocID="{19495D3D-3757-46DA-A0F1-C82312CFDDBF}" presName="parTxOnlySpace" presStyleCnt="0"/>
      <dgm:spPr/>
    </dgm:pt>
    <dgm:pt modelId="{04F04DD9-1176-4832-B59E-613680175526}" type="pres">
      <dgm:prSet presAssocID="{1445804D-2B02-4AC2-8D0F-32F715516130}" presName="parTxOnly" presStyleLbl="node1" presStyleIdx="1" presStyleCnt="7">
        <dgm:presLayoutVars>
          <dgm:chMax val="0"/>
          <dgm:chPref val="0"/>
          <dgm:bulletEnabled val="1"/>
        </dgm:presLayoutVars>
      </dgm:prSet>
      <dgm:spPr/>
    </dgm:pt>
    <dgm:pt modelId="{29D77BE7-A5D7-4DDE-8C15-2B54BDCEEACB}" type="pres">
      <dgm:prSet presAssocID="{67194E6F-0FE4-4D8B-A960-2605CFEBABE5}" presName="parTxOnlySpace" presStyleCnt="0"/>
      <dgm:spPr/>
    </dgm:pt>
    <dgm:pt modelId="{B5751F65-33EF-456D-9DB0-1DA903DE1F8D}" type="pres">
      <dgm:prSet presAssocID="{15172B16-81B7-4094-B954-B4DFB132803E}" presName="parTxOnly" presStyleLbl="node1" presStyleIdx="2" presStyleCnt="7">
        <dgm:presLayoutVars>
          <dgm:chMax val="0"/>
          <dgm:chPref val="0"/>
          <dgm:bulletEnabled val="1"/>
        </dgm:presLayoutVars>
      </dgm:prSet>
      <dgm:spPr/>
    </dgm:pt>
    <dgm:pt modelId="{81943B01-B34C-426D-B9CB-3873AE94A80F}" type="pres">
      <dgm:prSet presAssocID="{7F0C14E5-5C53-412A-9211-E48930B13539}" presName="parTxOnlySpace" presStyleCnt="0"/>
      <dgm:spPr/>
    </dgm:pt>
    <dgm:pt modelId="{E7B28461-FAE7-4F10-B154-5A56A78220AD}" type="pres">
      <dgm:prSet presAssocID="{0B73BEE8-B4D5-484C-91A9-98FEC6B2AC2A}" presName="parTxOnly" presStyleLbl="node1" presStyleIdx="3" presStyleCnt="7">
        <dgm:presLayoutVars>
          <dgm:chMax val="0"/>
          <dgm:chPref val="0"/>
          <dgm:bulletEnabled val="1"/>
        </dgm:presLayoutVars>
      </dgm:prSet>
      <dgm:spPr/>
    </dgm:pt>
    <dgm:pt modelId="{91713522-5264-4B7B-B6CB-23EF15F8DC51}" type="pres">
      <dgm:prSet presAssocID="{EF214B47-0A95-4C9A-BABC-60622A18302D}" presName="parTxOnlySpace" presStyleCnt="0"/>
      <dgm:spPr/>
    </dgm:pt>
    <dgm:pt modelId="{22946E89-B8EF-4E7C-9A8D-BD716A894507}" type="pres">
      <dgm:prSet presAssocID="{F4349F0B-C978-46D5-A52C-80B2057FCAFE}" presName="parTxOnly" presStyleLbl="node1" presStyleIdx="4" presStyleCnt="7">
        <dgm:presLayoutVars>
          <dgm:chMax val="0"/>
          <dgm:chPref val="0"/>
          <dgm:bulletEnabled val="1"/>
        </dgm:presLayoutVars>
      </dgm:prSet>
      <dgm:spPr/>
    </dgm:pt>
    <dgm:pt modelId="{0377AA6A-1227-4016-9675-95CB662CA33C}" type="pres">
      <dgm:prSet presAssocID="{116AA9FE-FBC1-48B8-89A4-45E42F3288C6}" presName="parTxOnlySpace" presStyleCnt="0"/>
      <dgm:spPr/>
    </dgm:pt>
    <dgm:pt modelId="{CF3C62E0-6C71-4204-9230-875AC3B1242D}" type="pres">
      <dgm:prSet presAssocID="{2297D923-C012-4EE8-A9C5-08D5986A8CDC}" presName="parTxOnly" presStyleLbl="node1" presStyleIdx="5" presStyleCnt="7">
        <dgm:presLayoutVars>
          <dgm:chMax val="0"/>
          <dgm:chPref val="0"/>
          <dgm:bulletEnabled val="1"/>
        </dgm:presLayoutVars>
      </dgm:prSet>
      <dgm:spPr/>
    </dgm:pt>
    <dgm:pt modelId="{ECA2FDDB-2781-4DE3-8AE3-3531491503A8}" type="pres">
      <dgm:prSet presAssocID="{4AFF726C-2EEC-44B1-A6FB-6799970EDE1F}" presName="parTxOnlySpace" presStyleCnt="0"/>
      <dgm:spPr/>
    </dgm:pt>
    <dgm:pt modelId="{EB8E49AB-89E5-45D4-AFA9-B432BB2CCAA7}" type="pres">
      <dgm:prSet presAssocID="{AAFF1A46-739D-4AC8-AF57-D619F80009BC}" presName="parTxOnly" presStyleLbl="node1" presStyleIdx="6" presStyleCnt="7" custLinFactNeighborX="65709" custLinFactNeighborY="3286">
        <dgm:presLayoutVars>
          <dgm:chMax val="0"/>
          <dgm:chPref val="0"/>
          <dgm:bulletEnabled val="1"/>
        </dgm:presLayoutVars>
      </dgm:prSet>
      <dgm:spPr/>
    </dgm:pt>
  </dgm:ptLst>
  <dgm:cxnLst>
    <dgm:cxn modelId="{844D2ABD-230C-41B3-89BF-B6F6B5A74997}" type="presOf" srcId="{F4349F0B-C978-46D5-A52C-80B2057FCAFE}" destId="{22946E89-B8EF-4E7C-9A8D-BD716A894507}" srcOrd="0" destOrd="0" presId="urn:microsoft.com/office/officeart/2005/8/layout/chevron1"/>
    <dgm:cxn modelId="{F7ABBEAC-04B6-4E8C-9464-BCE907959E5A}" type="presOf" srcId="{AAFF1A46-739D-4AC8-AF57-D619F80009BC}" destId="{EB8E49AB-89E5-45D4-AFA9-B432BB2CCAA7}" srcOrd="0" destOrd="0" presId="urn:microsoft.com/office/officeart/2005/8/layout/chevron1"/>
    <dgm:cxn modelId="{18A7EAB0-73AB-4A9F-87F1-00CBCD7418A5}" type="presOf" srcId="{15172B16-81B7-4094-B954-B4DFB132803E}" destId="{B5751F65-33EF-456D-9DB0-1DA903DE1F8D}" srcOrd="0" destOrd="0" presId="urn:microsoft.com/office/officeart/2005/8/layout/chevron1"/>
    <dgm:cxn modelId="{68ADB580-A2AE-479A-88EB-5AAE75F54668}" type="presOf" srcId="{819EF77A-E8B7-43A8-88D3-98FC09B49215}" destId="{356E3B6F-D8C6-426F-BA54-3FC72513DD0E}" srcOrd="0" destOrd="0" presId="urn:microsoft.com/office/officeart/2005/8/layout/chevron1"/>
    <dgm:cxn modelId="{64C52940-68DA-40A2-98F0-50AC0E9380F0}" srcId="{904454DC-E4B3-44B5-BDB9-C154111E0852}" destId="{AAFF1A46-739D-4AC8-AF57-D619F80009BC}" srcOrd="6" destOrd="0" parTransId="{3C74B51B-ECE0-464C-B9F1-8CF10224D814}" sibTransId="{6B8128E2-309C-41D4-BCE3-7CC68B472201}"/>
    <dgm:cxn modelId="{7D33D8D1-BB24-4EDB-A2F4-C1BF224762C2}" type="presOf" srcId="{0B73BEE8-B4D5-484C-91A9-98FEC6B2AC2A}" destId="{E7B28461-FAE7-4F10-B154-5A56A78220AD}" srcOrd="0" destOrd="0" presId="urn:microsoft.com/office/officeart/2005/8/layout/chevron1"/>
    <dgm:cxn modelId="{01C0C523-513D-4443-9950-C5E05E481136}" type="presOf" srcId="{2297D923-C012-4EE8-A9C5-08D5986A8CDC}" destId="{CF3C62E0-6C71-4204-9230-875AC3B1242D}" srcOrd="0" destOrd="0" presId="urn:microsoft.com/office/officeart/2005/8/layout/chevron1"/>
    <dgm:cxn modelId="{13A47F6F-E1A9-418D-BB92-FC21832AAAC4}" type="presOf" srcId="{904454DC-E4B3-44B5-BDB9-C154111E0852}" destId="{B2FC8D52-0D48-4166-8027-7E9CDE5B7D50}" srcOrd="0" destOrd="0" presId="urn:microsoft.com/office/officeart/2005/8/layout/chevron1"/>
    <dgm:cxn modelId="{8BC4C15B-BD34-4D21-8279-01C646035D02}" srcId="{904454DC-E4B3-44B5-BDB9-C154111E0852}" destId="{15172B16-81B7-4094-B954-B4DFB132803E}" srcOrd="2" destOrd="0" parTransId="{406B93FF-08FB-462A-80F6-3879F3C5A854}" sibTransId="{7F0C14E5-5C53-412A-9211-E48930B13539}"/>
    <dgm:cxn modelId="{F860E99C-5F03-4725-A3B8-CD8424D5D2ED}" srcId="{904454DC-E4B3-44B5-BDB9-C154111E0852}" destId="{2297D923-C012-4EE8-A9C5-08D5986A8CDC}" srcOrd="5" destOrd="0" parTransId="{7C0BF589-63B6-4979-B447-E1C4EC1C92FE}" sibTransId="{4AFF726C-2EEC-44B1-A6FB-6799970EDE1F}"/>
    <dgm:cxn modelId="{AFC93860-8750-4B90-B0DE-DDA0989A87FC}" srcId="{904454DC-E4B3-44B5-BDB9-C154111E0852}" destId="{0B73BEE8-B4D5-484C-91A9-98FEC6B2AC2A}" srcOrd="3" destOrd="0" parTransId="{24CE6E58-6D58-41F0-A1D7-205E27137428}" sibTransId="{EF214B47-0A95-4C9A-BABC-60622A18302D}"/>
    <dgm:cxn modelId="{8A56930F-EF69-42A7-AD19-59C79F8C4807}" srcId="{904454DC-E4B3-44B5-BDB9-C154111E0852}" destId="{F4349F0B-C978-46D5-A52C-80B2057FCAFE}" srcOrd="4" destOrd="0" parTransId="{3837A97B-98A3-45B7-A3F8-42DCAC9F49C5}" sibTransId="{116AA9FE-FBC1-48B8-89A4-45E42F3288C6}"/>
    <dgm:cxn modelId="{9C1CF016-E67F-4809-8AA3-B7DFF0F40ABA}" srcId="{904454DC-E4B3-44B5-BDB9-C154111E0852}" destId="{1445804D-2B02-4AC2-8D0F-32F715516130}" srcOrd="1" destOrd="0" parTransId="{BA702008-DA7D-4E83-BB59-C466C7E597BE}" sibTransId="{67194E6F-0FE4-4D8B-A960-2605CFEBABE5}"/>
    <dgm:cxn modelId="{9130FFE4-16C5-4C48-A6CF-964982147FD1}" srcId="{904454DC-E4B3-44B5-BDB9-C154111E0852}" destId="{819EF77A-E8B7-43A8-88D3-98FC09B49215}" srcOrd="0" destOrd="0" parTransId="{15A5A1E6-D787-4E99-B7F8-E4CAD90989E4}" sibTransId="{19495D3D-3757-46DA-A0F1-C82312CFDDBF}"/>
    <dgm:cxn modelId="{E0F11DF0-564F-4FA5-9FB3-B5E6365F1F32}" type="presOf" srcId="{1445804D-2B02-4AC2-8D0F-32F715516130}" destId="{04F04DD9-1176-4832-B59E-613680175526}" srcOrd="0" destOrd="0" presId="urn:microsoft.com/office/officeart/2005/8/layout/chevron1"/>
    <dgm:cxn modelId="{6148C4EA-E8D4-4786-BE60-1A1015ACFC66}" type="presParOf" srcId="{B2FC8D52-0D48-4166-8027-7E9CDE5B7D50}" destId="{356E3B6F-D8C6-426F-BA54-3FC72513DD0E}" srcOrd="0" destOrd="0" presId="urn:microsoft.com/office/officeart/2005/8/layout/chevron1"/>
    <dgm:cxn modelId="{A550A206-319C-430D-944E-D9D4DFF2FE3D}" type="presParOf" srcId="{B2FC8D52-0D48-4166-8027-7E9CDE5B7D50}" destId="{415DC11F-4CB3-441C-93B7-8769C72E8AF9}" srcOrd="1" destOrd="0" presId="urn:microsoft.com/office/officeart/2005/8/layout/chevron1"/>
    <dgm:cxn modelId="{A537DCF2-2D01-442A-BAD4-B429C7F3F546}" type="presParOf" srcId="{B2FC8D52-0D48-4166-8027-7E9CDE5B7D50}" destId="{04F04DD9-1176-4832-B59E-613680175526}" srcOrd="2" destOrd="0" presId="urn:microsoft.com/office/officeart/2005/8/layout/chevron1"/>
    <dgm:cxn modelId="{6A83D1E3-C16B-4DAE-B01E-45091B8F1806}" type="presParOf" srcId="{B2FC8D52-0D48-4166-8027-7E9CDE5B7D50}" destId="{29D77BE7-A5D7-4DDE-8C15-2B54BDCEEACB}" srcOrd="3" destOrd="0" presId="urn:microsoft.com/office/officeart/2005/8/layout/chevron1"/>
    <dgm:cxn modelId="{9BCF285F-914E-4C2F-B08F-DA4EFACBAAA2}" type="presParOf" srcId="{B2FC8D52-0D48-4166-8027-7E9CDE5B7D50}" destId="{B5751F65-33EF-456D-9DB0-1DA903DE1F8D}" srcOrd="4" destOrd="0" presId="urn:microsoft.com/office/officeart/2005/8/layout/chevron1"/>
    <dgm:cxn modelId="{D565169B-0886-489F-829F-303761754ABD}" type="presParOf" srcId="{B2FC8D52-0D48-4166-8027-7E9CDE5B7D50}" destId="{81943B01-B34C-426D-B9CB-3873AE94A80F}" srcOrd="5" destOrd="0" presId="urn:microsoft.com/office/officeart/2005/8/layout/chevron1"/>
    <dgm:cxn modelId="{B8434135-C6A4-4A29-BB67-D3B49F1725A6}" type="presParOf" srcId="{B2FC8D52-0D48-4166-8027-7E9CDE5B7D50}" destId="{E7B28461-FAE7-4F10-B154-5A56A78220AD}" srcOrd="6" destOrd="0" presId="urn:microsoft.com/office/officeart/2005/8/layout/chevron1"/>
    <dgm:cxn modelId="{1D77891F-4F4E-4640-B60B-4E448E476F4D}" type="presParOf" srcId="{B2FC8D52-0D48-4166-8027-7E9CDE5B7D50}" destId="{91713522-5264-4B7B-B6CB-23EF15F8DC51}" srcOrd="7" destOrd="0" presId="urn:microsoft.com/office/officeart/2005/8/layout/chevron1"/>
    <dgm:cxn modelId="{DB032E76-24A4-45CA-BBB7-FBB1A1CAD09A}" type="presParOf" srcId="{B2FC8D52-0D48-4166-8027-7E9CDE5B7D50}" destId="{22946E89-B8EF-4E7C-9A8D-BD716A894507}" srcOrd="8" destOrd="0" presId="urn:microsoft.com/office/officeart/2005/8/layout/chevron1"/>
    <dgm:cxn modelId="{083BE49E-88D5-41B0-A496-1C7499478D33}" type="presParOf" srcId="{B2FC8D52-0D48-4166-8027-7E9CDE5B7D50}" destId="{0377AA6A-1227-4016-9675-95CB662CA33C}" srcOrd="9" destOrd="0" presId="urn:microsoft.com/office/officeart/2005/8/layout/chevron1"/>
    <dgm:cxn modelId="{23D573C8-BDEE-4845-AF5D-731306918685}" type="presParOf" srcId="{B2FC8D52-0D48-4166-8027-7E9CDE5B7D50}" destId="{CF3C62E0-6C71-4204-9230-875AC3B1242D}" srcOrd="10" destOrd="0" presId="urn:microsoft.com/office/officeart/2005/8/layout/chevron1"/>
    <dgm:cxn modelId="{5C53098E-2BA9-487D-A734-CCE99D3B094E}" type="presParOf" srcId="{B2FC8D52-0D48-4166-8027-7E9CDE5B7D50}" destId="{ECA2FDDB-2781-4DE3-8AE3-3531491503A8}" srcOrd="11" destOrd="0" presId="urn:microsoft.com/office/officeart/2005/8/layout/chevron1"/>
    <dgm:cxn modelId="{5CCEA106-0DB1-4663-89FB-E1F807268E7A}" type="presParOf" srcId="{B2FC8D52-0D48-4166-8027-7E9CDE5B7D50}" destId="{EB8E49AB-89E5-45D4-AFA9-B432BB2CCAA7}"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454DC-E4B3-44B5-BDB9-C154111E0852}"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819EF77A-E8B7-43A8-88D3-98FC09B49215}">
      <dgm:prSet phldrT="[Text]"/>
      <dgm:spPr/>
      <dgm:t>
        <a:bodyPr/>
        <a:lstStyle/>
        <a:p>
          <a:r>
            <a:rPr lang="en-US" dirty="0"/>
            <a:t>Population Data</a:t>
          </a:r>
        </a:p>
      </dgm:t>
    </dgm:pt>
    <dgm:pt modelId="{15A5A1E6-D787-4E99-B7F8-E4CAD90989E4}" type="parTrans" cxnId="{9130FFE4-16C5-4C48-A6CF-964982147FD1}">
      <dgm:prSet/>
      <dgm:spPr/>
      <dgm:t>
        <a:bodyPr/>
        <a:lstStyle/>
        <a:p>
          <a:endParaRPr lang="en-US"/>
        </a:p>
      </dgm:t>
    </dgm:pt>
    <dgm:pt modelId="{19495D3D-3757-46DA-A0F1-C82312CFDDBF}" type="sibTrans" cxnId="{9130FFE4-16C5-4C48-A6CF-964982147FD1}">
      <dgm:prSet/>
      <dgm:spPr/>
      <dgm:t>
        <a:bodyPr/>
        <a:lstStyle/>
        <a:p>
          <a:endParaRPr lang="en-US"/>
        </a:p>
      </dgm:t>
    </dgm:pt>
    <dgm:pt modelId="{1445804D-2B02-4AC2-8D0F-32F715516130}">
      <dgm:prSet phldrT="[Text]"/>
      <dgm:spPr/>
      <dgm:t>
        <a:bodyPr/>
        <a:lstStyle/>
        <a:p>
          <a:r>
            <a:rPr lang="en-US" dirty="0"/>
            <a:t>Desired Results</a:t>
          </a:r>
        </a:p>
      </dgm:t>
    </dgm:pt>
    <dgm:pt modelId="{BA702008-DA7D-4E83-BB59-C466C7E597BE}" type="parTrans" cxnId="{9C1CF016-E67F-4809-8AA3-B7DFF0F40ABA}">
      <dgm:prSet/>
      <dgm:spPr/>
      <dgm:t>
        <a:bodyPr/>
        <a:lstStyle/>
        <a:p>
          <a:endParaRPr lang="en-US"/>
        </a:p>
      </dgm:t>
    </dgm:pt>
    <dgm:pt modelId="{67194E6F-0FE4-4D8B-A960-2605CFEBABE5}" type="sibTrans" cxnId="{9C1CF016-E67F-4809-8AA3-B7DFF0F40ABA}">
      <dgm:prSet/>
      <dgm:spPr/>
      <dgm:t>
        <a:bodyPr/>
        <a:lstStyle/>
        <a:p>
          <a:endParaRPr lang="en-US"/>
        </a:p>
      </dgm:t>
    </dgm:pt>
    <dgm:pt modelId="{2297D923-C012-4EE8-A9C5-08D5986A8CDC}">
      <dgm:prSet phldrT="[Text]"/>
      <dgm:spPr/>
      <dgm:t>
        <a:bodyPr/>
        <a:lstStyle/>
        <a:p>
          <a:r>
            <a:rPr lang="en-US" dirty="0"/>
            <a:t>Strategy</a:t>
          </a:r>
        </a:p>
      </dgm:t>
    </dgm:pt>
    <dgm:pt modelId="{7C0BF589-63B6-4979-B447-E1C4EC1C92FE}" type="parTrans" cxnId="{F860E99C-5F03-4725-A3B8-CD8424D5D2ED}">
      <dgm:prSet/>
      <dgm:spPr/>
      <dgm:t>
        <a:bodyPr/>
        <a:lstStyle/>
        <a:p>
          <a:endParaRPr lang="en-US"/>
        </a:p>
      </dgm:t>
    </dgm:pt>
    <dgm:pt modelId="{4AFF726C-2EEC-44B1-A6FB-6799970EDE1F}" type="sibTrans" cxnId="{F860E99C-5F03-4725-A3B8-CD8424D5D2ED}">
      <dgm:prSet/>
      <dgm:spPr/>
      <dgm:t>
        <a:bodyPr/>
        <a:lstStyle/>
        <a:p>
          <a:endParaRPr lang="en-US"/>
        </a:p>
      </dgm:t>
    </dgm:pt>
    <dgm:pt modelId="{15172B16-81B7-4094-B954-B4DFB132803E}">
      <dgm:prSet phldrT="[Text]"/>
      <dgm:spPr/>
      <dgm:t>
        <a:bodyPr/>
        <a:lstStyle/>
        <a:p>
          <a:r>
            <a:rPr lang="en-US" dirty="0"/>
            <a:t>Indicators</a:t>
          </a:r>
        </a:p>
      </dgm:t>
    </dgm:pt>
    <dgm:pt modelId="{406B93FF-08FB-462A-80F6-3879F3C5A854}" type="parTrans" cxnId="{8BC4C15B-BD34-4D21-8279-01C646035D02}">
      <dgm:prSet/>
      <dgm:spPr/>
      <dgm:t>
        <a:bodyPr/>
        <a:lstStyle/>
        <a:p>
          <a:endParaRPr lang="en-US"/>
        </a:p>
      </dgm:t>
    </dgm:pt>
    <dgm:pt modelId="{7F0C14E5-5C53-412A-9211-E48930B13539}" type="sibTrans" cxnId="{8BC4C15B-BD34-4D21-8279-01C646035D02}">
      <dgm:prSet/>
      <dgm:spPr/>
      <dgm:t>
        <a:bodyPr/>
        <a:lstStyle/>
        <a:p>
          <a:endParaRPr lang="en-US"/>
        </a:p>
      </dgm:t>
    </dgm:pt>
    <dgm:pt modelId="{F4349F0B-C978-46D5-A52C-80B2057FCAFE}">
      <dgm:prSet phldrT="[Text]"/>
      <dgm:spPr/>
      <dgm:t>
        <a:bodyPr/>
        <a:lstStyle/>
        <a:p>
          <a:r>
            <a:rPr lang="en-US" dirty="0"/>
            <a:t>Racial Equity Goal</a:t>
          </a:r>
        </a:p>
      </dgm:t>
    </dgm:pt>
    <dgm:pt modelId="{3837A97B-98A3-45B7-A3F8-42DCAC9F49C5}" type="parTrans" cxnId="{8A56930F-EF69-42A7-AD19-59C79F8C4807}">
      <dgm:prSet/>
      <dgm:spPr/>
      <dgm:t>
        <a:bodyPr/>
        <a:lstStyle/>
        <a:p>
          <a:endParaRPr lang="en-US"/>
        </a:p>
      </dgm:t>
    </dgm:pt>
    <dgm:pt modelId="{116AA9FE-FBC1-48B8-89A4-45E42F3288C6}" type="sibTrans" cxnId="{8A56930F-EF69-42A7-AD19-59C79F8C4807}">
      <dgm:prSet/>
      <dgm:spPr/>
      <dgm:t>
        <a:bodyPr/>
        <a:lstStyle/>
        <a:p>
          <a:endParaRPr lang="en-US"/>
        </a:p>
      </dgm:t>
    </dgm:pt>
    <dgm:pt modelId="{AAFF1A46-739D-4AC8-AF57-D619F80009BC}">
      <dgm:prSet phldrT="[Text]"/>
      <dgm:spPr/>
      <dgm:t>
        <a:bodyPr/>
        <a:lstStyle/>
        <a:p>
          <a:r>
            <a:rPr lang="en-US" dirty="0"/>
            <a:t>Performance Measure</a:t>
          </a:r>
        </a:p>
      </dgm:t>
    </dgm:pt>
    <dgm:pt modelId="{3C74B51B-ECE0-464C-B9F1-8CF10224D814}" type="parTrans" cxnId="{64C52940-68DA-40A2-98F0-50AC0E9380F0}">
      <dgm:prSet/>
      <dgm:spPr/>
      <dgm:t>
        <a:bodyPr/>
        <a:lstStyle/>
        <a:p>
          <a:endParaRPr lang="en-US"/>
        </a:p>
      </dgm:t>
    </dgm:pt>
    <dgm:pt modelId="{6B8128E2-309C-41D4-BCE3-7CC68B472201}" type="sibTrans" cxnId="{64C52940-68DA-40A2-98F0-50AC0E9380F0}">
      <dgm:prSet/>
      <dgm:spPr/>
      <dgm:t>
        <a:bodyPr/>
        <a:lstStyle/>
        <a:p>
          <a:endParaRPr lang="en-US"/>
        </a:p>
      </dgm:t>
    </dgm:pt>
    <dgm:pt modelId="{0B73BEE8-B4D5-484C-91A9-98FEC6B2AC2A}">
      <dgm:prSet phldrT="[Text]"/>
      <dgm:spPr/>
      <dgm:t>
        <a:bodyPr/>
        <a:lstStyle/>
        <a:p>
          <a:r>
            <a:rPr lang="en-US" dirty="0"/>
            <a:t>Racial Disparity Data</a:t>
          </a:r>
        </a:p>
      </dgm:t>
    </dgm:pt>
    <dgm:pt modelId="{24CE6E58-6D58-41F0-A1D7-205E27137428}" type="parTrans" cxnId="{AFC93860-8750-4B90-B0DE-DDA0989A87FC}">
      <dgm:prSet/>
      <dgm:spPr/>
      <dgm:t>
        <a:bodyPr/>
        <a:lstStyle/>
        <a:p>
          <a:endParaRPr lang="en-US"/>
        </a:p>
      </dgm:t>
    </dgm:pt>
    <dgm:pt modelId="{EF214B47-0A95-4C9A-BABC-60622A18302D}" type="sibTrans" cxnId="{AFC93860-8750-4B90-B0DE-DDA0989A87FC}">
      <dgm:prSet/>
      <dgm:spPr/>
      <dgm:t>
        <a:bodyPr/>
        <a:lstStyle/>
        <a:p>
          <a:endParaRPr lang="en-US"/>
        </a:p>
      </dgm:t>
    </dgm:pt>
    <dgm:pt modelId="{B2FC8D52-0D48-4166-8027-7E9CDE5B7D50}" type="pres">
      <dgm:prSet presAssocID="{904454DC-E4B3-44B5-BDB9-C154111E0852}" presName="Name0" presStyleCnt="0">
        <dgm:presLayoutVars>
          <dgm:dir/>
          <dgm:animLvl val="lvl"/>
          <dgm:resizeHandles val="exact"/>
        </dgm:presLayoutVars>
      </dgm:prSet>
      <dgm:spPr/>
    </dgm:pt>
    <dgm:pt modelId="{356E3B6F-D8C6-426F-BA54-3FC72513DD0E}" type="pres">
      <dgm:prSet presAssocID="{819EF77A-E8B7-43A8-88D3-98FC09B49215}" presName="parTxOnly" presStyleLbl="node1" presStyleIdx="0" presStyleCnt="7">
        <dgm:presLayoutVars>
          <dgm:chMax val="0"/>
          <dgm:chPref val="0"/>
          <dgm:bulletEnabled val="1"/>
        </dgm:presLayoutVars>
      </dgm:prSet>
      <dgm:spPr/>
    </dgm:pt>
    <dgm:pt modelId="{415DC11F-4CB3-441C-93B7-8769C72E8AF9}" type="pres">
      <dgm:prSet presAssocID="{19495D3D-3757-46DA-A0F1-C82312CFDDBF}" presName="parTxOnlySpace" presStyleCnt="0"/>
      <dgm:spPr/>
    </dgm:pt>
    <dgm:pt modelId="{04F04DD9-1176-4832-B59E-613680175526}" type="pres">
      <dgm:prSet presAssocID="{1445804D-2B02-4AC2-8D0F-32F715516130}" presName="parTxOnly" presStyleLbl="node1" presStyleIdx="1" presStyleCnt="7">
        <dgm:presLayoutVars>
          <dgm:chMax val="0"/>
          <dgm:chPref val="0"/>
          <dgm:bulletEnabled val="1"/>
        </dgm:presLayoutVars>
      </dgm:prSet>
      <dgm:spPr/>
    </dgm:pt>
    <dgm:pt modelId="{29D77BE7-A5D7-4DDE-8C15-2B54BDCEEACB}" type="pres">
      <dgm:prSet presAssocID="{67194E6F-0FE4-4D8B-A960-2605CFEBABE5}" presName="parTxOnlySpace" presStyleCnt="0"/>
      <dgm:spPr/>
    </dgm:pt>
    <dgm:pt modelId="{B5751F65-33EF-456D-9DB0-1DA903DE1F8D}" type="pres">
      <dgm:prSet presAssocID="{15172B16-81B7-4094-B954-B4DFB132803E}" presName="parTxOnly" presStyleLbl="node1" presStyleIdx="2" presStyleCnt="7">
        <dgm:presLayoutVars>
          <dgm:chMax val="0"/>
          <dgm:chPref val="0"/>
          <dgm:bulletEnabled val="1"/>
        </dgm:presLayoutVars>
      </dgm:prSet>
      <dgm:spPr/>
    </dgm:pt>
    <dgm:pt modelId="{81943B01-B34C-426D-B9CB-3873AE94A80F}" type="pres">
      <dgm:prSet presAssocID="{7F0C14E5-5C53-412A-9211-E48930B13539}" presName="parTxOnlySpace" presStyleCnt="0"/>
      <dgm:spPr/>
    </dgm:pt>
    <dgm:pt modelId="{E7B28461-FAE7-4F10-B154-5A56A78220AD}" type="pres">
      <dgm:prSet presAssocID="{0B73BEE8-B4D5-484C-91A9-98FEC6B2AC2A}" presName="parTxOnly" presStyleLbl="node1" presStyleIdx="3" presStyleCnt="7">
        <dgm:presLayoutVars>
          <dgm:chMax val="0"/>
          <dgm:chPref val="0"/>
          <dgm:bulletEnabled val="1"/>
        </dgm:presLayoutVars>
      </dgm:prSet>
      <dgm:spPr/>
    </dgm:pt>
    <dgm:pt modelId="{91713522-5264-4B7B-B6CB-23EF15F8DC51}" type="pres">
      <dgm:prSet presAssocID="{EF214B47-0A95-4C9A-BABC-60622A18302D}" presName="parTxOnlySpace" presStyleCnt="0"/>
      <dgm:spPr/>
    </dgm:pt>
    <dgm:pt modelId="{22946E89-B8EF-4E7C-9A8D-BD716A894507}" type="pres">
      <dgm:prSet presAssocID="{F4349F0B-C978-46D5-A52C-80B2057FCAFE}" presName="parTxOnly" presStyleLbl="node1" presStyleIdx="4" presStyleCnt="7">
        <dgm:presLayoutVars>
          <dgm:chMax val="0"/>
          <dgm:chPref val="0"/>
          <dgm:bulletEnabled val="1"/>
        </dgm:presLayoutVars>
      </dgm:prSet>
      <dgm:spPr/>
    </dgm:pt>
    <dgm:pt modelId="{0377AA6A-1227-4016-9675-95CB662CA33C}" type="pres">
      <dgm:prSet presAssocID="{116AA9FE-FBC1-48B8-89A4-45E42F3288C6}" presName="parTxOnlySpace" presStyleCnt="0"/>
      <dgm:spPr/>
    </dgm:pt>
    <dgm:pt modelId="{CF3C62E0-6C71-4204-9230-875AC3B1242D}" type="pres">
      <dgm:prSet presAssocID="{2297D923-C012-4EE8-A9C5-08D5986A8CDC}" presName="parTxOnly" presStyleLbl="node1" presStyleIdx="5" presStyleCnt="7">
        <dgm:presLayoutVars>
          <dgm:chMax val="0"/>
          <dgm:chPref val="0"/>
          <dgm:bulletEnabled val="1"/>
        </dgm:presLayoutVars>
      </dgm:prSet>
      <dgm:spPr/>
    </dgm:pt>
    <dgm:pt modelId="{ECA2FDDB-2781-4DE3-8AE3-3531491503A8}" type="pres">
      <dgm:prSet presAssocID="{4AFF726C-2EEC-44B1-A6FB-6799970EDE1F}" presName="parTxOnlySpace" presStyleCnt="0"/>
      <dgm:spPr/>
    </dgm:pt>
    <dgm:pt modelId="{EB8E49AB-89E5-45D4-AFA9-B432BB2CCAA7}" type="pres">
      <dgm:prSet presAssocID="{AAFF1A46-739D-4AC8-AF57-D619F80009BC}" presName="parTxOnly" presStyleLbl="node1" presStyleIdx="6" presStyleCnt="7" custLinFactNeighborX="65709" custLinFactNeighborY="3286">
        <dgm:presLayoutVars>
          <dgm:chMax val="0"/>
          <dgm:chPref val="0"/>
          <dgm:bulletEnabled val="1"/>
        </dgm:presLayoutVars>
      </dgm:prSet>
      <dgm:spPr/>
    </dgm:pt>
  </dgm:ptLst>
  <dgm:cxnLst>
    <dgm:cxn modelId="{AF99B008-5553-4D33-99BD-20BABE728D44}" type="presOf" srcId="{AAFF1A46-739D-4AC8-AF57-D619F80009BC}" destId="{EB8E49AB-89E5-45D4-AFA9-B432BB2CCAA7}" srcOrd="0" destOrd="0" presId="urn:microsoft.com/office/officeart/2005/8/layout/chevron1"/>
    <dgm:cxn modelId="{DB98AC0F-D5D4-4AB0-A727-B445AB6533EA}" type="presOf" srcId="{2297D923-C012-4EE8-A9C5-08D5986A8CDC}" destId="{CF3C62E0-6C71-4204-9230-875AC3B1242D}" srcOrd="0" destOrd="0" presId="urn:microsoft.com/office/officeart/2005/8/layout/chevron1"/>
    <dgm:cxn modelId="{F00A56FE-2FD1-4F52-813E-EDFD62791C8B}" type="presOf" srcId="{15172B16-81B7-4094-B954-B4DFB132803E}" destId="{B5751F65-33EF-456D-9DB0-1DA903DE1F8D}" srcOrd="0" destOrd="0" presId="urn:microsoft.com/office/officeart/2005/8/layout/chevron1"/>
    <dgm:cxn modelId="{AFC93860-8750-4B90-B0DE-DDA0989A87FC}" srcId="{904454DC-E4B3-44B5-BDB9-C154111E0852}" destId="{0B73BEE8-B4D5-484C-91A9-98FEC6B2AC2A}" srcOrd="3" destOrd="0" parTransId="{24CE6E58-6D58-41F0-A1D7-205E27137428}" sibTransId="{EF214B47-0A95-4C9A-BABC-60622A18302D}"/>
    <dgm:cxn modelId="{D02166E5-A86A-4D81-BDF3-73F9A92ADE16}" type="presOf" srcId="{1445804D-2B02-4AC2-8D0F-32F715516130}" destId="{04F04DD9-1176-4832-B59E-613680175526}" srcOrd="0" destOrd="0" presId="urn:microsoft.com/office/officeart/2005/8/layout/chevron1"/>
    <dgm:cxn modelId="{8BC4C15B-BD34-4D21-8279-01C646035D02}" srcId="{904454DC-E4B3-44B5-BDB9-C154111E0852}" destId="{15172B16-81B7-4094-B954-B4DFB132803E}" srcOrd="2" destOrd="0" parTransId="{406B93FF-08FB-462A-80F6-3879F3C5A854}" sibTransId="{7F0C14E5-5C53-412A-9211-E48930B13539}"/>
    <dgm:cxn modelId="{8A56930F-EF69-42A7-AD19-59C79F8C4807}" srcId="{904454DC-E4B3-44B5-BDB9-C154111E0852}" destId="{F4349F0B-C978-46D5-A52C-80B2057FCAFE}" srcOrd="4" destOrd="0" parTransId="{3837A97B-98A3-45B7-A3F8-42DCAC9F49C5}" sibTransId="{116AA9FE-FBC1-48B8-89A4-45E42F3288C6}"/>
    <dgm:cxn modelId="{C1930308-7FE1-4730-B62C-711FC841D885}" type="presOf" srcId="{F4349F0B-C978-46D5-A52C-80B2057FCAFE}" destId="{22946E89-B8EF-4E7C-9A8D-BD716A894507}" srcOrd="0" destOrd="0" presId="urn:microsoft.com/office/officeart/2005/8/layout/chevron1"/>
    <dgm:cxn modelId="{22D23192-B8E7-49C3-A8AF-2139563F6746}" type="presOf" srcId="{819EF77A-E8B7-43A8-88D3-98FC09B49215}" destId="{356E3B6F-D8C6-426F-BA54-3FC72513DD0E}" srcOrd="0" destOrd="0" presId="urn:microsoft.com/office/officeart/2005/8/layout/chevron1"/>
    <dgm:cxn modelId="{9C1CF016-E67F-4809-8AA3-B7DFF0F40ABA}" srcId="{904454DC-E4B3-44B5-BDB9-C154111E0852}" destId="{1445804D-2B02-4AC2-8D0F-32F715516130}" srcOrd="1" destOrd="0" parTransId="{BA702008-DA7D-4E83-BB59-C466C7E597BE}" sibTransId="{67194E6F-0FE4-4D8B-A960-2605CFEBABE5}"/>
    <dgm:cxn modelId="{64C52940-68DA-40A2-98F0-50AC0E9380F0}" srcId="{904454DC-E4B3-44B5-BDB9-C154111E0852}" destId="{AAFF1A46-739D-4AC8-AF57-D619F80009BC}" srcOrd="6" destOrd="0" parTransId="{3C74B51B-ECE0-464C-B9F1-8CF10224D814}" sibTransId="{6B8128E2-309C-41D4-BCE3-7CC68B472201}"/>
    <dgm:cxn modelId="{F860E99C-5F03-4725-A3B8-CD8424D5D2ED}" srcId="{904454DC-E4B3-44B5-BDB9-C154111E0852}" destId="{2297D923-C012-4EE8-A9C5-08D5986A8CDC}" srcOrd="5" destOrd="0" parTransId="{7C0BF589-63B6-4979-B447-E1C4EC1C92FE}" sibTransId="{4AFF726C-2EEC-44B1-A6FB-6799970EDE1F}"/>
    <dgm:cxn modelId="{9130FFE4-16C5-4C48-A6CF-964982147FD1}" srcId="{904454DC-E4B3-44B5-BDB9-C154111E0852}" destId="{819EF77A-E8B7-43A8-88D3-98FC09B49215}" srcOrd="0" destOrd="0" parTransId="{15A5A1E6-D787-4E99-B7F8-E4CAD90989E4}" sibTransId="{19495D3D-3757-46DA-A0F1-C82312CFDDBF}"/>
    <dgm:cxn modelId="{AAA9E52D-99D5-4504-8D9A-0BCA3271AAC5}" type="presOf" srcId="{904454DC-E4B3-44B5-BDB9-C154111E0852}" destId="{B2FC8D52-0D48-4166-8027-7E9CDE5B7D50}" srcOrd="0" destOrd="0" presId="urn:microsoft.com/office/officeart/2005/8/layout/chevron1"/>
    <dgm:cxn modelId="{4EB89F20-AB2C-4825-9F59-6E642CD38C1B}" type="presOf" srcId="{0B73BEE8-B4D5-484C-91A9-98FEC6B2AC2A}" destId="{E7B28461-FAE7-4F10-B154-5A56A78220AD}" srcOrd="0" destOrd="0" presId="urn:microsoft.com/office/officeart/2005/8/layout/chevron1"/>
    <dgm:cxn modelId="{9B7F5817-866F-4455-8F90-17FC5035767F}" type="presParOf" srcId="{B2FC8D52-0D48-4166-8027-7E9CDE5B7D50}" destId="{356E3B6F-D8C6-426F-BA54-3FC72513DD0E}" srcOrd="0" destOrd="0" presId="urn:microsoft.com/office/officeart/2005/8/layout/chevron1"/>
    <dgm:cxn modelId="{21FE80AF-DD3C-4A7F-B748-0E9D99E3A3D1}" type="presParOf" srcId="{B2FC8D52-0D48-4166-8027-7E9CDE5B7D50}" destId="{415DC11F-4CB3-441C-93B7-8769C72E8AF9}" srcOrd="1" destOrd="0" presId="urn:microsoft.com/office/officeart/2005/8/layout/chevron1"/>
    <dgm:cxn modelId="{D7B9C8CD-A76B-4785-B3BC-669BCAC8908A}" type="presParOf" srcId="{B2FC8D52-0D48-4166-8027-7E9CDE5B7D50}" destId="{04F04DD9-1176-4832-B59E-613680175526}" srcOrd="2" destOrd="0" presId="urn:microsoft.com/office/officeart/2005/8/layout/chevron1"/>
    <dgm:cxn modelId="{116C38A5-B225-49C7-A5DA-B36C86F4A608}" type="presParOf" srcId="{B2FC8D52-0D48-4166-8027-7E9CDE5B7D50}" destId="{29D77BE7-A5D7-4DDE-8C15-2B54BDCEEACB}" srcOrd="3" destOrd="0" presId="urn:microsoft.com/office/officeart/2005/8/layout/chevron1"/>
    <dgm:cxn modelId="{44AC5845-4A94-4564-86D9-223D1CF4CDC1}" type="presParOf" srcId="{B2FC8D52-0D48-4166-8027-7E9CDE5B7D50}" destId="{B5751F65-33EF-456D-9DB0-1DA903DE1F8D}" srcOrd="4" destOrd="0" presId="urn:microsoft.com/office/officeart/2005/8/layout/chevron1"/>
    <dgm:cxn modelId="{0824F704-8C9D-4B43-92E3-141D727FB7F1}" type="presParOf" srcId="{B2FC8D52-0D48-4166-8027-7E9CDE5B7D50}" destId="{81943B01-B34C-426D-B9CB-3873AE94A80F}" srcOrd="5" destOrd="0" presId="urn:microsoft.com/office/officeart/2005/8/layout/chevron1"/>
    <dgm:cxn modelId="{28AEC263-AC9E-4742-BE10-FD0672BAD73D}" type="presParOf" srcId="{B2FC8D52-0D48-4166-8027-7E9CDE5B7D50}" destId="{E7B28461-FAE7-4F10-B154-5A56A78220AD}" srcOrd="6" destOrd="0" presId="urn:microsoft.com/office/officeart/2005/8/layout/chevron1"/>
    <dgm:cxn modelId="{DF86109A-6FC5-425D-AC85-9B1AFBE7692B}" type="presParOf" srcId="{B2FC8D52-0D48-4166-8027-7E9CDE5B7D50}" destId="{91713522-5264-4B7B-B6CB-23EF15F8DC51}" srcOrd="7" destOrd="0" presId="urn:microsoft.com/office/officeart/2005/8/layout/chevron1"/>
    <dgm:cxn modelId="{00894402-CF12-4128-B745-651724506B41}" type="presParOf" srcId="{B2FC8D52-0D48-4166-8027-7E9CDE5B7D50}" destId="{22946E89-B8EF-4E7C-9A8D-BD716A894507}" srcOrd="8" destOrd="0" presId="urn:microsoft.com/office/officeart/2005/8/layout/chevron1"/>
    <dgm:cxn modelId="{93C1AEEB-982F-4B1D-BE75-EF1DEC8A4433}" type="presParOf" srcId="{B2FC8D52-0D48-4166-8027-7E9CDE5B7D50}" destId="{0377AA6A-1227-4016-9675-95CB662CA33C}" srcOrd="9" destOrd="0" presId="urn:microsoft.com/office/officeart/2005/8/layout/chevron1"/>
    <dgm:cxn modelId="{30C753F6-A3D4-4276-AE21-2A92408DFBAC}" type="presParOf" srcId="{B2FC8D52-0D48-4166-8027-7E9CDE5B7D50}" destId="{CF3C62E0-6C71-4204-9230-875AC3B1242D}" srcOrd="10" destOrd="0" presId="urn:microsoft.com/office/officeart/2005/8/layout/chevron1"/>
    <dgm:cxn modelId="{E93C0602-68C0-41FC-8F7B-96944F865F46}" type="presParOf" srcId="{B2FC8D52-0D48-4166-8027-7E9CDE5B7D50}" destId="{ECA2FDDB-2781-4DE3-8AE3-3531491503A8}" srcOrd="11" destOrd="0" presId="urn:microsoft.com/office/officeart/2005/8/layout/chevron1"/>
    <dgm:cxn modelId="{3FE18735-4B2D-4627-86A8-4BABF67A8881}" type="presParOf" srcId="{B2FC8D52-0D48-4166-8027-7E9CDE5B7D50}" destId="{EB8E49AB-89E5-45D4-AFA9-B432BB2CCAA7}"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3B6F-D8C6-426F-BA54-3FC72513DD0E}">
      <dsp:nvSpPr>
        <dsp:cNvPr id="0" name=""/>
        <dsp:cNvSpPr/>
      </dsp:nvSpPr>
      <dsp:spPr>
        <a:xfrm>
          <a:off x="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Population </a:t>
          </a:r>
          <a:r>
            <a:rPr lang="en-US" sz="1000" kern="1200" dirty="0"/>
            <a:t>Data</a:t>
          </a:r>
        </a:p>
      </dsp:txBody>
      <dsp:txXfrm>
        <a:off x="250031" y="321468"/>
        <a:ext cx="750094" cy="500062"/>
      </dsp:txXfrm>
    </dsp:sp>
    <dsp:sp modelId="{04F04DD9-1176-4832-B59E-613680175526}">
      <dsp:nvSpPr>
        <dsp:cNvPr id="0" name=""/>
        <dsp:cNvSpPr/>
      </dsp:nvSpPr>
      <dsp:spPr>
        <a:xfrm>
          <a:off x="112514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Desired Results</a:t>
          </a:r>
        </a:p>
      </dsp:txBody>
      <dsp:txXfrm>
        <a:off x="1375171" y="321468"/>
        <a:ext cx="750094" cy="500062"/>
      </dsp:txXfrm>
    </dsp:sp>
    <dsp:sp modelId="{B5751F65-33EF-456D-9DB0-1DA903DE1F8D}">
      <dsp:nvSpPr>
        <dsp:cNvPr id="0" name=""/>
        <dsp:cNvSpPr/>
      </dsp:nvSpPr>
      <dsp:spPr>
        <a:xfrm>
          <a:off x="225028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Indicators</a:t>
          </a:r>
        </a:p>
      </dsp:txBody>
      <dsp:txXfrm>
        <a:off x="2500312" y="321468"/>
        <a:ext cx="750094" cy="500062"/>
      </dsp:txXfrm>
    </dsp:sp>
    <dsp:sp modelId="{E7B28461-FAE7-4F10-B154-5A56A78220AD}">
      <dsp:nvSpPr>
        <dsp:cNvPr id="0" name=""/>
        <dsp:cNvSpPr/>
      </dsp:nvSpPr>
      <dsp:spPr>
        <a:xfrm>
          <a:off x="337542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Disparity Data</a:t>
          </a:r>
        </a:p>
      </dsp:txBody>
      <dsp:txXfrm>
        <a:off x="3625452" y="321468"/>
        <a:ext cx="750094" cy="500062"/>
      </dsp:txXfrm>
    </dsp:sp>
    <dsp:sp modelId="{22946E89-B8EF-4E7C-9A8D-BD716A894507}">
      <dsp:nvSpPr>
        <dsp:cNvPr id="0" name=""/>
        <dsp:cNvSpPr/>
      </dsp:nvSpPr>
      <dsp:spPr>
        <a:xfrm>
          <a:off x="4500562"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Equity Goal</a:t>
          </a:r>
        </a:p>
      </dsp:txBody>
      <dsp:txXfrm>
        <a:off x="4750593" y="321468"/>
        <a:ext cx="750094" cy="500062"/>
      </dsp:txXfrm>
    </dsp:sp>
    <dsp:sp modelId="{CF3C62E0-6C71-4204-9230-875AC3B1242D}">
      <dsp:nvSpPr>
        <dsp:cNvPr id="0" name=""/>
        <dsp:cNvSpPr/>
      </dsp:nvSpPr>
      <dsp:spPr>
        <a:xfrm>
          <a:off x="5625703"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Strategy</a:t>
          </a:r>
        </a:p>
      </dsp:txBody>
      <dsp:txXfrm>
        <a:off x="5875734" y="321468"/>
        <a:ext cx="750094" cy="500062"/>
      </dsp:txXfrm>
    </dsp:sp>
    <dsp:sp modelId="{EB8E49AB-89E5-45D4-AFA9-B432BB2CCAA7}">
      <dsp:nvSpPr>
        <dsp:cNvPr id="0" name=""/>
        <dsp:cNvSpPr/>
      </dsp:nvSpPr>
      <dsp:spPr>
        <a:xfrm>
          <a:off x="6750843" y="337900"/>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Performance Measure</a:t>
          </a:r>
        </a:p>
      </dsp:txBody>
      <dsp:txXfrm>
        <a:off x="7000874" y="337900"/>
        <a:ext cx="750094" cy="500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3B6F-D8C6-426F-BA54-3FC72513DD0E}">
      <dsp:nvSpPr>
        <dsp:cNvPr id="0" name=""/>
        <dsp:cNvSpPr/>
      </dsp:nvSpPr>
      <dsp:spPr>
        <a:xfrm>
          <a:off x="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Population Data</a:t>
          </a:r>
        </a:p>
      </dsp:txBody>
      <dsp:txXfrm>
        <a:off x="250031" y="321468"/>
        <a:ext cx="750094" cy="500062"/>
      </dsp:txXfrm>
    </dsp:sp>
    <dsp:sp modelId="{04F04DD9-1176-4832-B59E-613680175526}">
      <dsp:nvSpPr>
        <dsp:cNvPr id="0" name=""/>
        <dsp:cNvSpPr/>
      </dsp:nvSpPr>
      <dsp:spPr>
        <a:xfrm>
          <a:off x="112514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Desired Results</a:t>
          </a:r>
        </a:p>
      </dsp:txBody>
      <dsp:txXfrm>
        <a:off x="1375171" y="321468"/>
        <a:ext cx="750094" cy="500062"/>
      </dsp:txXfrm>
    </dsp:sp>
    <dsp:sp modelId="{B5751F65-33EF-456D-9DB0-1DA903DE1F8D}">
      <dsp:nvSpPr>
        <dsp:cNvPr id="0" name=""/>
        <dsp:cNvSpPr/>
      </dsp:nvSpPr>
      <dsp:spPr>
        <a:xfrm>
          <a:off x="225028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Indicators</a:t>
          </a:r>
        </a:p>
      </dsp:txBody>
      <dsp:txXfrm>
        <a:off x="2500312" y="321468"/>
        <a:ext cx="750094" cy="500062"/>
      </dsp:txXfrm>
    </dsp:sp>
    <dsp:sp modelId="{E7B28461-FAE7-4F10-B154-5A56A78220AD}">
      <dsp:nvSpPr>
        <dsp:cNvPr id="0" name=""/>
        <dsp:cNvSpPr/>
      </dsp:nvSpPr>
      <dsp:spPr>
        <a:xfrm>
          <a:off x="337542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Disparity Data</a:t>
          </a:r>
        </a:p>
      </dsp:txBody>
      <dsp:txXfrm>
        <a:off x="3625452" y="321468"/>
        <a:ext cx="750094" cy="500062"/>
      </dsp:txXfrm>
    </dsp:sp>
    <dsp:sp modelId="{22946E89-B8EF-4E7C-9A8D-BD716A894507}">
      <dsp:nvSpPr>
        <dsp:cNvPr id="0" name=""/>
        <dsp:cNvSpPr/>
      </dsp:nvSpPr>
      <dsp:spPr>
        <a:xfrm>
          <a:off x="4500562"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Equity Goal</a:t>
          </a:r>
        </a:p>
      </dsp:txBody>
      <dsp:txXfrm>
        <a:off x="4750593" y="321468"/>
        <a:ext cx="750094" cy="500062"/>
      </dsp:txXfrm>
    </dsp:sp>
    <dsp:sp modelId="{CF3C62E0-6C71-4204-9230-875AC3B1242D}">
      <dsp:nvSpPr>
        <dsp:cNvPr id="0" name=""/>
        <dsp:cNvSpPr/>
      </dsp:nvSpPr>
      <dsp:spPr>
        <a:xfrm>
          <a:off x="5625703"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Strategy</a:t>
          </a:r>
        </a:p>
      </dsp:txBody>
      <dsp:txXfrm>
        <a:off x="5875734" y="321468"/>
        <a:ext cx="750094" cy="500062"/>
      </dsp:txXfrm>
    </dsp:sp>
    <dsp:sp modelId="{EB8E49AB-89E5-45D4-AFA9-B432BB2CCAA7}">
      <dsp:nvSpPr>
        <dsp:cNvPr id="0" name=""/>
        <dsp:cNvSpPr/>
      </dsp:nvSpPr>
      <dsp:spPr>
        <a:xfrm>
          <a:off x="6750843" y="337900"/>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Performance Measure</a:t>
          </a:r>
        </a:p>
      </dsp:txBody>
      <dsp:txXfrm>
        <a:off x="7000874" y="337900"/>
        <a:ext cx="750094" cy="5000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FD4615-948C-4074-A696-803267F8C81C}" type="datetimeFigureOut">
              <a:rPr lang="en-US" smtClean="0"/>
              <a:pPr/>
              <a:t>3/10/2017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E06B7E-F324-40DA-8042-0F94665762E2}" type="slidenum">
              <a:rPr lang="en-US" smtClean="0"/>
              <a:pPr/>
              <a:t>‹#›</a:t>
            </a:fld>
            <a:endParaRPr lang="en-US" dirty="0"/>
          </a:p>
        </p:txBody>
      </p:sp>
    </p:spTree>
    <p:extLst>
      <p:ext uri="{BB962C8B-B14F-4D97-AF65-F5344CB8AC3E}">
        <p14:creationId xmlns:p14="http://schemas.microsoft.com/office/powerpoint/2010/main" val="5316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52780-3AD5-4BE3-8199-48F390D667DD}" type="datetimeFigureOut">
              <a:rPr lang="en-US" smtClean="0"/>
              <a:pPr/>
              <a:t>3/10/2017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830505-351E-4EF5-87AF-AFE34FCA2B1B}" type="slidenum">
              <a:rPr lang="en-US" smtClean="0"/>
              <a:pPr/>
              <a:t>‹#›</a:t>
            </a:fld>
            <a:endParaRPr lang="en-US" dirty="0"/>
          </a:p>
        </p:txBody>
      </p:sp>
    </p:spTree>
    <p:extLst>
      <p:ext uri="{BB962C8B-B14F-4D97-AF65-F5344CB8AC3E}">
        <p14:creationId xmlns:p14="http://schemas.microsoft.com/office/powerpoint/2010/main" val="393962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a:t>
            </a:fld>
            <a:endParaRPr lang="en-US" dirty="0"/>
          </a:p>
        </p:txBody>
      </p:sp>
    </p:spTree>
    <p:extLst>
      <p:ext uri="{BB962C8B-B14F-4D97-AF65-F5344CB8AC3E}">
        <p14:creationId xmlns:p14="http://schemas.microsoft.com/office/powerpoint/2010/main" val="101105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a:t>
            </a:fld>
            <a:endParaRPr lang="en-US" dirty="0"/>
          </a:p>
        </p:txBody>
      </p:sp>
    </p:spTree>
    <p:extLst>
      <p:ext uri="{BB962C8B-B14F-4D97-AF65-F5344CB8AC3E}">
        <p14:creationId xmlns:p14="http://schemas.microsoft.com/office/powerpoint/2010/main" val="128005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3</a:t>
            </a:fld>
            <a:endParaRPr lang="en-US" dirty="0"/>
          </a:p>
        </p:txBody>
      </p:sp>
    </p:spTree>
    <p:extLst>
      <p:ext uri="{BB962C8B-B14F-4D97-AF65-F5344CB8AC3E}">
        <p14:creationId xmlns:p14="http://schemas.microsoft.com/office/powerpoint/2010/main" val="182127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4</a:t>
            </a:fld>
            <a:endParaRPr lang="en-US" dirty="0"/>
          </a:p>
        </p:txBody>
      </p:sp>
    </p:spTree>
    <p:extLst>
      <p:ext uri="{BB962C8B-B14F-4D97-AF65-F5344CB8AC3E}">
        <p14:creationId xmlns:p14="http://schemas.microsoft.com/office/powerpoint/2010/main" val="251798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5</a:t>
            </a:fld>
            <a:endParaRPr lang="en-US" dirty="0"/>
          </a:p>
        </p:txBody>
      </p:sp>
    </p:spTree>
    <p:extLst>
      <p:ext uri="{BB962C8B-B14F-4D97-AF65-F5344CB8AC3E}">
        <p14:creationId xmlns:p14="http://schemas.microsoft.com/office/powerpoint/2010/main" val="214119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9</a:t>
            </a:fld>
            <a:endParaRPr lang="en-US" dirty="0"/>
          </a:p>
        </p:txBody>
      </p:sp>
    </p:spTree>
    <p:extLst>
      <p:ext uri="{BB962C8B-B14F-4D97-AF65-F5344CB8AC3E}">
        <p14:creationId xmlns:p14="http://schemas.microsoft.com/office/powerpoint/2010/main" val="827977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10</a:t>
            </a:fld>
            <a:endParaRPr lang="en-US" dirty="0"/>
          </a:p>
        </p:txBody>
      </p:sp>
    </p:spTree>
    <p:extLst>
      <p:ext uri="{BB962C8B-B14F-4D97-AF65-F5344CB8AC3E}">
        <p14:creationId xmlns:p14="http://schemas.microsoft.com/office/powerpoint/2010/main" val="269534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31</a:t>
            </a:fld>
            <a:endParaRPr lang="en-US" dirty="0"/>
          </a:p>
        </p:txBody>
      </p:sp>
    </p:spTree>
    <p:extLst>
      <p:ext uri="{BB962C8B-B14F-4D97-AF65-F5344CB8AC3E}">
        <p14:creationId xmlns:p14="http://schemas.microsoft.com/office/powerpoint/2010/main" val="348214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ound Same Side Corner Rectangle 22"/>
          <p:cNvSpPr/>
          <p:nvPr userDrawn="1"/>
        </p:nvSpPr>
        <p:spPr>
          <a:xfrm flipV="1">
            <a:off x="152400" y="1143000"/>
            <a:ext cx="8839200" cy="51816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789902D-B8C0-4649-B930-36201B084E19}" type="datetime1">
              <a:rPr lang="en-US" smtClean="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
        <p:nvSpPr>
          <p:cNvPr id="2" name="Title 1"/>
          <p:cNvSpPr>
            <a:spLocks noGrp="1"/>
          </p:cNvSpPr>
          <p:nvPr>
            <p:ph type="ctrTitle"/>
          </p:nvPr>
        </p:nvSpPr>
        <p:spPr>
          <a:xfrm>
            <a:off x="685800" y="2416175"/>
            <a:ext cx="7772400" cy="1470025"/>
          </a:xfrm>
          <a:effectLst/>
        </p:spPr>
        <p:txBody>
          <a:bodyPr>
            <a:normAutofit/>
          </a:bodyPr>
          <a:lstStyle>
            <a:lvl1pPr>
              <a:defRPr sz="3600">
                <a:solidFill>
                  <a:schemeClr val="bg1"/>
                </a:solidFill>
                <a:effectLst/>
                <a:latin typeface="Rockwell" pitchFamily="18" charset="0"/>
                <a:cs typeface="Tahoma" pitchFamily="34" charset="0"/>
              </a:defRPr>
            </a:lvl1pPr>
          </a:lstStyle>
          <a:p>
            <a:r>
              <a:rPr lang="en-US" dirty="0"/>
              <a:t>Click to edit Master title style</a:t>
            </a:r>
          </a:p>
        </p:txBody>
      </p:sp>
      <p:sp>
        <p:nvSpPr>
          <p:cNvPr id="3" name="Subtitle 2"/>
          <p:cNvSpPr>
            <a:spLocks noGrp="1"/>
          </p:cNvSpPr>
          <p:nvPr>
            <p:ph type="subTitle" idx="1"/>
          </p:nvPr>
        </p:nvSpPr>
        <p:spPr>
          <a:xfrm>
            <a:off x="3124200" y="4038600"/>
            <a:ext cx="3124200" cy="304800"/>
          </a:xfrm>
        </p:spPr>
        <p:txBody>
          <a:bodyPr>
            <a:noAutofit/>
          </a:bodyPr>
          <a:lstStyle>
            <a:lvl1pPr marL="0" indent="0" algn="ctr">
              <a:buNone/>
              <a:defRPr sz="1400">
                <a:solidFill>
                  <a:srgbClr val="D7E462"/>
                </a:solidFill>
                <a:latin typeface="Rockwell" pitchFamily="18"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1BB80-ACAA-4DCA-B1A3-A990F06F15D1}" type="datetime1">
              <a:rPr lang="en-US" smtClean="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A6DC2-3ED4-43B7-9EC6-99A948607648}" type="datetime1">
              <a:rPr lang="en-US" smtClean="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userDrawn="1"/>
        </p:nvSpPr>
        <p:spPr>
          <a:xfrm flipV="1">
            <a:off x="152400" y="1143000"/>
            <a:ext cx="8839200" cy="5334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066800"/>
            <a:ext cx="8686800" cy="609600"/>
          </a:xfrm>
        </p:spPr>
        <p:txBody>
          <a:bodyPr>
            <a:noAutofit/>
          </a:bodyPr>
          <a:lstStyle>
            <a:lvl1pPr algn="ctr">
              <a:defRPr sz="2800">
                <a:solidFill>
                  <a:schemeClr val="bg1"/>
                </a:solidFill>
                <a:latin typeface="Rockwell" pitchFamily="18" charset="0"/>
              </a:defRPr>
            </a:lvl1pPr>
          </a:lstStyle>
          <a:p>
            <a:r>
              <a:rPr lang="en-US" dirty="0"/>
              <a:t>Click to edit Master title style</a:t>
            </a:r>
          </a:p>
        </p:txBody>
      </p:sp>
      <p:sp>
        <p:nvSpPr>
          <p:cNvPr id="3"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600A030-D7F9-40B6-A92C-92A1101F81DC}" type="datetime1">
              <a:rPr lang="en-US" smtClean="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ound Same Side Corner Rectangle 6"/>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305800" y="6645275"/>
            <a:ext cx="457200" cy="365125"/>
          </a:xfrm>
        </p:spPr>
        <p:txBody>
          <a:bodyPr anchor="t" anchorCtr="0"/>
          <a:lstStyle>
            <a:lvl1pPr algn="ctr">
              <a:defRPr sz="900">
                <a:solidFill>
                  <a:schemeClr val="bg1">
                    <a:lumMod val="50000"/>
                  </a:schemeClr>
                </a:solidFill>
              </a:defRPr>
            </a:lvl1pPr>
          </a:lstStyle>
          <a:p>
            <a:fld id="{34010C47-4D8B-4134-BB59-829AAD75FA9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4D370-7E02-4CDA-A19E-C5172C185EBF}" type="datetime1">
              <a:rPr lang="en-US" smtClean="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C8A27A-4A65-415B-A54C-7C2AF2AC2B7B}" type="datetime1">
              <a:rPr lang="en-US" smtClean="0"/>
              <a:pPr/>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E6B326-FF71-4F02-AD5D-A514B23ABCB1}" type="datetime1">
              <a:rPr lang="en-US" smtClean="0"/>
              <a:pPr/>
              <a:t>3/10/2017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1ABCED-D55E-410F-A430-B050D77F92EF}" type="datetime1">
              <a:rPr lang="en-US" smtClean="0"/>
              <a:pPr/>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6AF95-7CA2-456E-B104-F27AF5CC2ADE}" type="datetime1">
              <a:rPr lang="en-US" smtClean="0"/>
              <a:pPr/>
              <a:t>3/10/2017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ound Same Side Corner Rectangle 5"/>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05800" y="6645275"/>
            <a:ext cx="457200" cy="365125"/>
          </a:xfrm>
          <a:prstGeom prst="rect">
            <a:avLst/>
          </a:prstGeom>
        </p:spPr>
        <p:txBody>
          <a:bodyPr vert="horz" lIns="91440" tIns="45720" rIns="91440" bIns="45720" rtlCol="0" anchor="t" anchorCtr="0"/>
          <a:lstStyle>
            <a:lvl1pPr algn="ctr">
              <a:defRPr sz="9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4010C47-4D8B-4134-BB59-829AAD75FA9B}"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AFDF2A-1AF6-4F83-8803-CA2905B8BB88}" type="datetime1">
              <a:rPr lang="en-US" smtClean="0"/>
              <a:pPr/>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195C0-61EC-4B65-AD35-9FB85D87FAB8}" type="datetime1">
              <a:rPr lang="en-US" smtClean="0"/>
              <a:pPr/>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78A27-65D4-482F-9972-78BA422FE4B6}" type="datetime1">
              <a:rPr lang="en-US" smtClean="0"/>
              <a:pPr/>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10C47-4D8B-4134-BB59-829AAD75FA9B}" type="slidenum">
              <a:rPr lang="en-US" smtClean="0"/>
              <a:pPr/>
              <a:t>‹#›</a:t>
            </a:fld>
            <a:endParaRPr lang="en-US" dirty="0"/>
          </a:p>
        </p:txBody>
      </p:sp>
      <p:pic>
        <p:nvPicPr>
          <p:cNvPr id="7" name="Picture 6" descr="headerpowerpoint.jpg"/>
          <p:cNvPicPr>
            <a:picLocks noChangeAspect="1"/>
          </p:cNvPicPr>
          <p:nvPr userDrawn="1"/>
        </p:nvPicPr>
        <p:blipFill>
          <a:blip r:embed="rId13" cstate="print"/>
          <a:stretch>
            <a:fillRect/>
          </a:stretch>
        </p:blipFill>
        <p:spPr>
          <a:xfrm>
            <a:off x="0" y="46264"/>
            <a:ext cx="9144000" cy="1020536"/>
          </a:xfrm>
          <a:prstGeom prst="rect">
            <a:avLst/>
          </a:prstGeom>
        </p:spPr>
      </p:pic>
      <p:pic>
        <p:nvPicPr>
          <p:cNvPr id="9" name="Picture 8" descr="Untitled-2.jpg"/>
          <p:cNvPicPr>
            <a:picLocks noChangeAspect="1"/>
          </p:cNvPicPr>
          <p:nvPr userDrawn="1"/>
        </p:nvPicPr>
        <p:blipFill>
          <a:blip r:embed="rId14" cstate="print"/>
          <a:stretch>
            <a:fillRect/>
          </a:stretch>
        </p:blipFill>
        <p:spPr>
          <a:xfrm>
            <a:off x="152400" y="6400800"/>
            <a:ext cx="980025"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815281"/>
          </a:solidFill>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on.winters@seattle.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eb6.seattle.gov/hsd/rfi/index.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usan.mccallister@seattle.gov" TargetMode="External"/><Relationship Id="rId2" Type="http://schemas.openxmlformats.org/officeDocument/2006/relationships/hyperlink" Target="http://web6.seattle.gov/hsd/rfi/help.aspx"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jon.winters@seattle.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Jon.winters@seattle.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
        <p:nvSpPr>
          <p:cNvPr id="2" name="Title 1"/>
          <p:cNvSpPr>
            <a:spLocks noGrp="1"/>
          </p:cNvSpPr>
          <p:nvPr>
            <p:ph type="ctrTitle"/>
          </p:nvPr>
        </p:nvSpPr>
        <p:spPr/>
        <p:txBody>
          <a:bodyPr>
            <a:noAutofit/>
          </a:bodyPr>
          <a:lstStyle/>
          <a:p>
            <a:r>
              <a:rPr lang="en-US" sz="4000" dirty="0">
                <a:latin typeface="+mn-lt"/>
              </a:rPr>
              <a:t>Community Shuttles RFQ</a:t>
            </a:r>
            <a:br>
              <a:rPr lang="en-US" sz="4000" dirty="0">
                <a:latin typeface="+mn-lt"/>
              </a:rPr>
            </a:br>
            <a:r>
              <a:rPr lang="en-US" sz="4000" dirty="0">
                <a:latin typeface="+mn-lt"/>
              </a:rPr>
              <a:t>Information Session</a:t>
            </a:r>
          </a:p>
        </p:txBody>
      </p:sp>
      <p:sp>
        <p:nvSpPr>
          <p:cNvPr id="3" name="Subtitle 2"/>
          <p:cNvSpPr>
            <a:spLocks noGrp="1"/>
          </p:cNvSpPr>
          <p:nvPr>
            <p:ph type="subTitle" idx="1"/>
          </p:nvPr>
        </p:nvSpPr>
        <p:spPr>
          <a:xfrm>
            <a:off x="3124200" y="4114800"/>
            <a:ext cx="3124200" cy="609600"/>
          </a:xfrm>
        </p:spPr>
        <p:txBody>
          <a:bodyPr>
            <a:normAutofit/>
          </a:bodyPr>
          <a:lstStyle/>
          <a:p>
            <a:r>
              <a:rPr lang="en-US" sz="2000" dirty="0">
                <a:solidFill>
                  <a:schemeClr val="bg1"/>
                </a:solidFill>
              </a:rPr>
              <a:t>March 9, 2017</a:t>
            </a:r>
          </a:p>
          <a:p>
            <a:endParaRPr lang="en-US" dirty="0"/>
          </a:p>
        </p:txBody>
      </p:sp>
      <p:sp>
        <p:nvSpPr>
          <p:cNvPr id="5" name="Rectangle 4"/>
          <p:cNvSpPr/>
          <p:nvPr/>
        </p:nvSpPr>
        <p:spPr>
          <a:xfrm>
            <a:off x="1447800" y="6428601"/>
            <a:ext cx="7086600" cy="584775"/>
          </a:xfrm>
          <a:prstGeom prst="rect">
            <a:avLst/>
          </a:prstGeom>
        </p:spPr>
        <p:txBody>
          <a:bodyPr wrap="square">
            <a:spAutoFit/>
          </a:bodyPr>
          <a:lstStyle/>
          <a:p>
            <a:pPr algn="ctr"/>
            <a:r>
              <a:rPr lang="en-US" sz="1000" dirty="0">
                <a:latin typeface="Rockwell" pitchFamily="18" charset="0"/>
              </a:rPr>
              <a:t>Catherine Lester, Director</a:t>
            </a:r>
            <a:r>
              <a:rPr lang="en-US" sz="1000" b="1" dirty="0">
                <a:latin typeface="Gill Sans MT" pitchFamily="34" charset="0"/>
              </a:rPr>
              <a:t>  </a:t>
            </a:r>
            <a:r>
              <a:rPr lang="en-US" sz="900" b="1" dirty="0">
                <a:solidFill>
                  <a:srgbClr val="D7E462"/>
                </a:solidFill>
                <a:latin typeface="Gill Sans MT" pitchFamily="34" charset="0"/>
              </a:rPr>
              <a:t>|</a:t>
            </a:r>
            <a:r>
              <a:rPr lang="en-US" sz="1200" b="1" dirty="0">
                <a:latin typeface="Gill Sans MT" pitchFamily="34" charset="0"/>
              </a:rPr>
              <a:t>  </a:t>
            </a:r>
            <a:r>
              <a:rPr lang="en-US" sz="1000" dirty="0">
                <a:latin typeface="Rockwell" pitchFamily="18" charset="0"/>
              </a:rPr>
              <a:t>Ed Murray, Mayor  </a:t>
            </a:r>
            <a:r>
              <a:rPr lang="en-US" sz="900" b="1" dirty="0">
                <a:solidFill>
                  <a:srgbClr val="D7E462"/>
                </a:solidFill>
                <a:latin typeface="Gill Sans MT" pitchFamily="34" charset="0"/>
              </a:rPr>
              <a:t>|</a:t>
            </a:r>
            <a:r>
              <a:rPr lang="en-US" sz="1200" b="1" dirty="0">
                <a:latin typeface="Gill Sans MT" pitchFamily="34" charset="0"/>
              </a:rPr>
              <a:t>  </a:t>
            </a:r>
            <a:r>
              <a:rPr lang="en-US" sz="1000" dirty="0">
                <a:latin typeface="Rockwell" pitchFamily="18" charset="0"/>
              </a:rPr>
              <a:t>Hyeok Kim, Deputy Mayor </a:t>
            </a:r>
            <a:r>
              <a:rPr lang="en-US" sz="1000" b="1" dirty="0">
                <a:solidFill>
                  <a:srgbClr val="D7E462"/>
                </a:solidFill>
                <a:latin typeface="Gill Sans MT" pitchFamily="34" charset="0"/>
              </a:rPr>
              <a:t>| </a:t>
            </a:r>
            <a:r>
              <a:rPr lang="en-US" sz="1000" dirty="0">
                <a:latin typeface="Rockwell" pitchFamily="18" charset="0"/>
              </a:rPr>
              <a:t>Kate Joncas, Deputy Mayor</a:t>
            </a:r>
          </a:p>
          <a:p>
            <a:pPr algn="r"/>
            <a:r>
              <a:rPr lang="en-US" sz="1000" dirty="0">
                <a:latin typeface="Rockwell" pitchFamily="18" charset="0"/>
              </a:rPr>
              <a:t>		</a:t>
            </a:r>
          </a:p>
          <a:p>
            <a:pPr algn="ctr"/>
            <a:r>
              <a:rPr lang="en-US" sz="1000" b="1" dirty="0">
                <a:solidFill>
                  <a:srgbClr val="D7E462"/>
                </a:solidFill>
                <a:latin typeface="Gill Sans MT" pitchFamily="34" charset="0"/>
              </a:rPr>
              <a:t> </a:t>
            </a:r>
            <a:r>
              <a:rPr lang="en-US" sz="1000" dirty="0">
                <a:latin typeface="Rockwell" pitchFamily="18" charset="0"/>
              </a:rPr>
              <a:t>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Results-Based Accountability Framework (pg. 5)</a:t>
            </a:r>
            <a:endParaRPr lang="en-US" sz="2000" dirty="0"/>
          </a:p>
        </p:txBody>
      </p:sp>
      <p:sp>
        <p:nvSpPr>
          <p:cNvPr id="3" name="Content Placeholder 2"/>
          <p:cNvSpPr>
            <a:spLocks noGrp="1"/>
          </p:cNvSpPr>
          <p:nvPr>
            <p:ph idx="1"/>
          </p:nvPr>
        </p:nvSpPr>
        <p:spPr/>
        <p:txBody>
          <a:bodyPr/>
          <a:lstStyle/>
          <a:p>
            <a:pPr marL="0" indent="0">
              <a:buNone/>
            </a:pPr>
            <a:r>
              <a:rPr lang="en-US" sz="2000" dirty="0"/>
              <a:t>HSD’s </a:t>
            </a:r>
            <a:r>
              <a:rPr lang="en-US" sz="2000" b="1" dirty="0"/>
              <a:t>Theory of Change</a:t>
            </a:r>
            <a:r>
              <a:rPr lang="en-US" sz="2000" dirty="0"/>
              <a:t> ensures that data informs our investments – particularly around addressing disparities – and shows the logical link between the desired results, indicators of success, racial equity goals based on disparity data, strategies for achieving the desired results, and performance measures. With this model, HSD can ensure that resources are appropriately aligned to address the most critical human service needs based on the analysis of the entire population level data.  </a:t>
            </a:r>
          </a:p>
          <a:p>
            <a:pPr marL="0" indent="0">
              <a:buNone/>
            </a:pPr>
            <a:endParaRPr lang="en-US" sz="1400" dirty="0"/>
          </a:p>
          <a:p>
            <a:pPr marL="0" indent="0">
              <a:buNone/>
            </a:pPr>
            <a:r>
              <a:rPr lang="en-US" sz="2000" dirty="0"/>
              <a:t>All investments resulting from HSD’s funding opportunities will align with the </a:t>
            </a:r>
            <a:r>
              <a:rPr lang="en-US" sz="2000" b="1" dirty="0"/>
              <a:t>Theory of Change</a:t>
            </a:r>
            <a:r>
              <a:rPr lang="en-US" sz="2000" dirty="0"/>
              <a:t>.</a:t>
            </a:r>
          </a:p>
          <a:p>
            <a:pPr marL="0" indent="0">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10</a:t>
            </a:fld>
            <a:endParaRPr lang="en-US" dirty="0"/>
          </a:p>
        </p:txBody>
      </p:sp>
      <p:graphicFrame>
        <p:nvGraphicFramePr>
          <p:cNvPr id="7" name="Diagram 6"/>
          <p:cNvGraphicFramePr/>
          <p:nvPr>
            <p:extLst>
              <p:ext uri="{D42A27DB-BD31-4B8C-83A1-F6EECF244321}">
                <p14:modId xmlns:p14="http://schemas.microsoft.com/office/powerpoint/2010/main" val="3422228491"/>
              </p:ext>
            </p:extLst>
          </p:nvPr>
        </p:nvGraphicFramePr>
        <p:xfrm>
          <a:off x="457200" y="4968747"/>
          <a:ext cx="80010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64646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Results-Based Accountability Framework (pg. 6)</a:t>
            </a:r>
            <a:endParaRPr lang="en-US" sz="2000" dirty="0"/>
          </a:p>
        </p:txBody>
      </p:sp>
      <p:sp>
        <p:nvSpPr>
          <p:cNvPr id="3" name="Content Placeholder 2"/>
          <p:cNvSpPr>
            <a:spLocks noGrp="1"/>
          </p:cNvSpPr>
          <p:nvPr>
            <p:ph idx="1"/>
          </p:nvPr>
        </p:nvSpPr>
        <p:spPr/>
        <p:txBody>
          <a:bodyPr/>
          <a:lstStyle/>
          <a:p>
            <a:pPr marL="0" indent="0">
              <a:buNone/>
            </a:pPr>
            <a:r>
              <a:rPr lang="en-US" sz="2000" dirty="0"/>
              <a:t>HSD’s </a:t>
            </a:r>
            <a:r>
              <a:rPr lang="en-US" sz="2000" b="1" dirty="0"/>
              <a:t>Theory of Change:</a:t>
            </a:r>
            <a:endParaRPr lang="en-US" sz="2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94084592"/>
              </p:ext>
            </p:extLst>
          </p:nvPr>
        </p:nvGraphicFramePr>
        <p:xfrm>
          <a:off x="609600" y="3048000"/>
          <a:ext cx="8077200" cy="274320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075473">
                  <a:extLst>
                    <a:ext uri="{9D8B030D-6E8A-4147-A177-3AD203B41FA5}">
                      <a16:colId xmlns:a16="http://schemas.microsoft.com/office/drawing/2014/main" val="20004"/>
                    </a:ext>
                  </a:extLst>
                </a:gridCol>
                <a:gridCol w="1210527">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2743200">
                <a:tc>
                  <a:txBody>
                    <a:bodyPr/>
                    <a:lstStyle/>
                    <a:p>
                      <a:r>
                        <a:rPr lang="en-US" sz="1200" dirty="0"/>
                        <a:t>Data that reflects a whole population</a:t>
                      </a:r>
                    </a:p>
                  </a:txBody>
                  <a:tcPr/>
                </a:tc>
                <a:tc>
                  <a:txBody>
                    <a:bodyPr/>
                    <a:lstStyle/>
                    <a:p>
                      <a:r>
                        <a:rPr lang="en-US" sz="1200" dirty="0"/>
                        <a:t>Condition</a:t>
                      </a:r>
                      <a:r>
                        <a:rPr lang="en-US" sz="1200" baseline="0" dirty="0"/>
                        <a:t> of wellbeing for an entire population</a:t>
                      </a:r>
                      <a:endParaRPr lang="en-US" sz="1200" dirty="0"/>
                    </a:p>
                  </a:txBody>
                  <a:tcPr/>
                </a:tc>
                <a:tc>
                  <a:txBody>
                    <a:bodyPr/>
                    <a:lstStyle/>
                    <a:p>
                      <a:r>
                        <a:rPr lang="en-US" sz="1200" dirty="0"/>
                        <a:t>The achievement benchmark –how </a:t>
                      </a:r>
                      <a:r>
                        <a:rPr lang="en-US" sz="1200" baseline="0" dirty="0"/>
                        <a:t>we know the “result” was achieved?</a:t>
                      </a:r>
                      <a:endParaRPr lang="en-US" sz="1200" dirty="0"/>
                    </a:p>
                  </a:txBody>
                  <a:tcPr/>
                </a:tc>
                <a:tc>
                  <a:txBody>
                    <a:bodyPr/>
                    <a:lstStyle/>
                    <a:p>
                      <a:r>
                        <a:rPr lang="en-US" sz="1200" dirty="0"/>
                        <a:t>Data depicting socioeconomic disparities</a:t>
                      </a:r>
                      <a:r>
                        <a:rPr lang="en-US" sz="1200" baseline="0" dirty="0"/>
                        <a:t> and disproportionality between </a:t>
                      </a:r>
                      <a:r>
                        <a:rPr lang="en-US" sz="1200" baseline="0"/>
                        <a:t>ethnic/racial populations</a:t>
                      </a:r>
                      <a:endParaRPr lang="en-US" sz="1200" dirty="0"/>
                    </a:p>
                  </a:txBody>
                  <a:tcPr/>
                </a:tc>
                <a:tc>
                  <a:txBody>
                    <a:bodyPr/>
                    <a:lstStyle/>
                    <a:p>
                      <a:r>
                        <a:rPr lang="en-US" sz="1200" dirty="0"/>
                        <a:t>The stretch goal for reducing and/or impacting the racial equity disparity</a:t>
                      </a:r>
                    </a:p>
                  </a:txBody>
                  <a:tcPr/>
                </a:tc>
                <a:tc>
                  <a:txBody>
                    <a:bodyPr/>
                    <a:lstStyle/>
                    <a:p>
                      <a:r>
                        <a:rPr lang="en-US" sz="1200" dirty="0"/>
                        <a:t>Activities or interventions that align to the results and indicators, and are informed</a:t>
                      </a:r>
                      <a:r>
                        <a:rPr lang="en-US" sz="1200" baseline="0" dirty="0"/>
                        <a:t> by best or promising practices, cultural competency and community engagement</a:t>
                      </a:r>
                      <a:endParaRPr lang="en-US" sz="1200" dirty="0"/>
                    </a:p>
                  </a:txBody>
                  <a:tcPr/>
                </a:tc>
                <a:tc>
                  <a:txBody>
                    <a:bodyPr/>
                    <a:lstStyle/>
                    <a:p>
                      <a:r>
                        <a:rPr lang="en-US" sz="1200" dirty="0"/>
                        <a:t>What gets counted, demonstration of how well a program, agency or service is doing</a:t>
                      </a:r>
                    </a:p>
                    <a:p>
                      <a:pPr marL="285750" indent="-285750">
                        <a:buFont typeface="Arial" panose="020B0604020202020204" pitchFamily="34" charset="0"/>
                        <a:buChar char="•"/>
                      </a:pPr>
                      <a:r>
                        <a:rPr lang="en-US" sz="1200" dirty="0"/>
                        <a:t>Quantity,</a:t>
                      </a:r>
                    </a:p>
                    <a:p>
                      <a:pPr marL="285750" indent="-285750">
                        <a:buFont typeface="Arial" panose="020B0604020202020204" pitchFamily="34" charset="0"/>
                        <a:buChar char="•"/>
                      </a:pPr>
                      <a:r>
                        <a:rPr lang="en-US" sz="1200" dirty="0"/>
                        <a:t>Quality, and</a:t>
                      </a:r>
                    </a:p>
                    <a:p>
                      <a:pPr marL="285750" indent="-285750">
                        <a:buFont typeface="Arial" panose="020B0604020202020204" pitchFamily="34" charset="0"/>
                        <a:buChar char="•"/>
                      </a:pPr>
                      <a:r>
                        <a:rPr lang="en-US" sz="1200" dirty="0"/>
                        <a:t>Impact</a:t>
                      </a:r>
                    </a:p>
                  </a:txBody>
                  <a:tcPr/>
                </a:tc>
                <a:extLst>
                  <a:ext uri="{0D108BD9-81ED-4DB2-BD59-A6C34878D82A}">
                    <a16:rowId xmlns:a16="http://schemas.microsoft.com/office/drawing/2014/main" val="10000"/>
                  </a:ext>
                </a:extLst>
              </a:tr>
            </a:tbl>
          </a:graphicData>
        </a:graphic>
      </p:graphicFrame>
      <p:graphicFrame>
        <p:nvGraphicFramePr>
          <p:cNvPr id="7" name="Diagram 6"/>
          <p:cNvGraphicFramePr/>
          <p:nvPr>
            <p:extLst>
              <p:ext uri="{D42A27DB-BD31-4B8C-83A1-F6EECF244321}">
                <p14:modId xmlns:p14="http://schemas.microsoft.com/office/powerpoint/2010/main" val="321755002"/>
              </p:ext>
            </p:extLst>
          </p:nvPr>
        </p:nvGraphicFramePr>
        <p:xfrm>
          <a:off x="609600" y="1981200"/>
          <a:ext cx="8001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16666" r="2389" b="11905"/>
          <a:stretch/>
        </p:blipFill>
        <p:spPr>
          <a:xfrm>
            <a:off x="20320" y="6324600"/>
            <a:ext cx="1676400" cy="457200"/>
          </a:xfrm>
          <a:prstGeom prst="rect">
            <a:avLst/>
          </a:prstGeom>
        </p:spPr>
      </p:pic>
    </p:spTree>
    <p:extLst>
      <p:ext uri="{BB962C8B-B14F-4D97-AF65-F5344CB8AC3E}">
        <p14:creationId xmlns:p14="http://schemas.microsoft.com/office/powerpoint/2010/main" val="163272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Expected Outcomes and Indicators (pg. 12)</a:t>
            </a:r>
          </a:p>
        </p:txBody>
      </p:sp>
      <p:sp>
        <p:nvSpPr>
          <p:cNvPr id="3" name="Content Placeholder 2"/>
          <p:cNvSpPr>
            <a:spLocks noGrp="1"/>
          </p:cNvSpPr>
          <p:nvPr>
            <p:ph idx="1"/>
          </p:nvPr>
        </p:nvSpPr>
        <p:spPr/>
        <p:txBody>
          <a:bodyPr>
            <a:normAutofit/>
          </a:bodyPr>
          <a:lstStyle/>
          <a:p>
            <a:pPr marL="0" indent="0">
              <a:buNone/>
            </a:pPr>
            <a:r>
              <a:rPr lang="en-US" dirty="0"/>
              <a:t>The desired result of HSD’s investment in Community Shuttles and other services is: </a:t>
            </a:r>
            <a:r>
              <a:rPr lang="en-US" i="1" dirty="0"/>
              <a:t>all older adults experience stable health and are able to age in place. </a:t>
            </a:r>
          </a:p>
          <a:p>
            <a:pPr marL="0" indent="0">
              <a:buNone/>
            </a:pPr>
            <a:endParaRPr lang="en-US" sz="2000" dirty="0">
              <a:solidFill>
                <a:srgbClr val="FF0000"/>
              </a:solidFill>
            </a:endParaRPr>
          </a:p>
          <a:p>
            <a:pPr marL="0" indent="0">
              <a:buNone/>
            </a:pPr>
            <a:r>
              <a:rPr lang="en-US" sz="2800" dirty="0"/>
              <a:t>Performance Measures include measures of QUANTITY (ridership), QUALITY (rider satisfaction), and IMPACT (rider ability to meet medical, employment, or social needs).</a:t>
            </a:r>
          </a:p>
          <a:p>
            <a:pPr marL="0" indent="0">
              <a:buNone/>
            </a:pPr>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12</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89939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Focus Population and Priority Community (pg. 9)</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Priority communities for this investment opportunity include: </a:t>
            </a:r>
          </a:p>
          <a:p>
            <a:r>
              <a:rPr lang="en-US" dirty="0"/>
              <a:t>Older adults (55 and over) </a:t>
            </a:r>
          </a:p>
          <a:p>
            <a:r>
              <a:rPr lang="en-US" dirty="0"/>
              <a:t>People with disabilities </a:t>
            </a:r>
          </a:p>
          <a:p>
            <a:pPr marL="0" indent="0">
              <a:buNone/>
            </a:pPr>
            <a:r>
              <a:rPr lang="en-US" dirty="0"/>
              <a:t>Focus populations are identified as specific racial or ethnic groups within the priority community and with data showing the highest disparities in the investment area. </a:t>
            </a:r>
          </a:p>
          <a:p>
            <a:pPr marL="0" indent="0">
              <a:buNone/>
            </a:pPr>
            <a:r>
              <a:rPr lang="en-US" dirty="0"/>
              <a:t>Given the best available data on racial/ethnic disparities, focus population(s) for this investment opportunity are: </a:t>
            </a:r>
          </a:p>
          <a:p>
            <a:r>
              <a:rPr lang="en-US" dirty="0"/>
              <a:t>Black/African Americans </a:t>
            </a:r>
          </a:p>
          <a:p>
            <a:r>
              <a:rPr lang="en-US" dirty="0"/>
              <a:t>Hispanic/Latinos </a:t>
            </a:r>
          </a:p>
          <a:p>
            <a:pPr marL="0" indent="0">
              <a:buNone/>
            </a:pPr>
            <a:r>
              <a:rPr lang="en-US" i="1" dirty="0"/>
              <a:t>Proposals that clearly describe a plan to address significant needs among other populations are also encouraged. </a:t>
            </a: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13</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Service/Program Model (pg. 9)</a:t>
            </a:r>
          </a:p>
        </p:txBody>
      </p:sp>
      <p:sp>
        <p:nvSpPr>
          <p:cNvPr id="3" name="Content Placeholder 2"/>
          <p:cNvSpPr>
            <a:spLocks noGrp="1"/>
          </p:cNvSpPr>
          <p:nvPr>
            <p:ph idx="1"/>
          </p:nvPr>
        </p:nvSpPr>
        <p:spPr/>
        <p:txBody>
          <a:bodyPr>
            <a:noAutofit/>
          </a:bodyPr>
          <a:lstStyle/>
          <a:p>
            <a:pPr marL="0" indent="0">
              <a:buNone/>
            </a:pPr>
            <a:r>
              <a:rPr lang="en-US" sz="2800" dirty="0"/>
              <a:t>Community Shuttles provide a collaborative, community-based demand-response public transportation service in King County and offer affordable and accessible transportation for seniors and people with disabilities. They provide a vital link to community services for people who might otherwise remain home-bound and isolated, and play a critical role in closing transportation gaps throughout the County. </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14</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Eligible Clients (pg. 9)</a:t>
            </a:r>
          </a:p>
        </p:txBody>
      </p:sp>
      <p:sp>
        <p:nvSpPr>
          <p:cNvPr id="3" name="Content Placeholder 2"/>
          <p:cNvSpPr>
            <a:spLocks noGrp="1"/>
          </p:cNvSpPr>
          <p:nvPr>
            <p:ph idx="1"/>
          </p:nvPr>
        </p:nvSpPr>
        <p:spPr/>
        <p:txBody>
          <a:bodyPr>
            <a:normAutofit/>
          </a:bodyPr>
          <a:lstStyle/>
          <a:p>
            <a:pPr marL="0" indent="0">
              <a:buNone/>
            </a:pPr>
            <a:r>
              <a:rPr lang="en-US" dirty="0"/>
              <a:t>Eligible clients include:</a:t>
            </a:r>
          </a:p>
          <a:p>
            <a:r>
              <a:rPr lang="en-US" dirty="0"/>
              <a:t>individuals 55 years of age or older</a:t>
            </a:r>
          </a:p>
          <a:p>
            <a:r>
              <a:rPr lang="en-US" dirty="0"/>
              <a:t>individuals with a disability. </a:t>
            </a:r>
          </a:p>
          <a:p>
            <a:pPr marL="0" indent="0">
              <a:buNone/>
            </a:pPr>
            <a:endParaRPr lang="en-US" dirty="0"/>
          </a:p>
          <a:p>
            <a:pPr marL="0" indent="0">
              <a:buNone/>
            </a:pPr>
            <a:r>
              <a:rPr lang="en-US" dirty="0"/>
              <a:t>Eligibility criteria are self-identified and self-certified by the client. </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15</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Service Components (pg. 10)</a:t>
            </a:r>
            <a:endParaRPr lang="en-US" sz="20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1. Vehicle requirements</a:t>
            </a:r>
          </a:p>
          <a:p>
            <a:pPr marL="0" indent="0">
              <a:buNone/>
            </a:pPr>
            <a:r>
              <a:rPr lang="en-US" dirty="0"/>
              <a:t>2. Minimum Service Standards </a:t>
            </a:r>
          </a:p>
          <a:p>
            <a:pPr marL="0" indent="0">
              <a:buNone/>
            </a:pPr>
            <a:r>
              <a:rPr lang="en-US" dirty="0"/>
              <a:t>3. Reservations/Dispatching/Call Center Operation </a:t>
            </a:r>
          </a:p>
          <a:p>
            <a:pPr marL="0" indent="0">
              <a:buNone/>
            </a:pPr>
            <a:r>
              <a:rPr lang="en-US" dirty="0"/>
              <a:t>4. Staff/Driver Training </a:t>
            </a:r>
          </a:p>
          <a:p>
            <a:pPr marL="0" indent="0">
              <a:buNone/>
            </a:pPr>
            <a:r>
              <a:rPr lang="en-US" dirty="0"/>
              <a:t>5. Accessibility to Refugees, Immigrants, and LEP</a:t>
            </a:r>
          </a:p>
          <a:p>
            <a:pPr marL="0" indent="0">
              <a:buNone/>
            </a:pPr>
            <a:r>
              <a:rPr lang="en-US" dirty="0"/>
              <a:t>6. Client Survey</a:t>
            </a:r>
          </a:p>
          <a:p>
            <a:pPr marL="0" indent="0">
              <a:buNone/>
            </a:pPr>
            <a:r>
              <a:rPr lang="en-US" dirty="0"/>
              <a:t>7. Service must be free to the rider (donations may be accepted)</a:t>
            </a:r>
          </a:p>
          <a:p>
            <a:pPr marL="0" indent="0">
              <a:buNone/>
            </a:pPr>
            <a:r>
              <a:rPr lang="en-US" dirty="0"/>
              <a:t>8. Service Start Date</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16</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61376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Staffing (pg. 13)</a:t>
            </a:r>
          </a:p>
        </p:txBody>
      </p:sp>
      <p:sp>
        <p:nvSpPr>
          <p:cNvPr id="3" name="Content Placeholder 2"/>
          <p:cNvSpPr>
            <a:spLocks noGrp="1"/>
          </p:cNvSpPr>
          <p:nvPr>
            <p:ph idx="1"/>
          </p:nvPr>
        </p:nvSpPr>
        <p:spPr/>
        <p:txBody>
          <a:bodyPr>
            <a:normAutofit/>
          </a:bodyPr>
          <a:lstStyle/>
          <a:p>
            <a:pPr marL="0" indent="0">
              <a:buNone/>
            </a:pPr>
            <a:r>
              <a:rPr lang="en-US" dirty="0"/>
              <a:t>Key staff for this service is anticipated to include:</a:t>
            </a:r>
          </a:p>
          <a:p>
            <a:r>
              <a:rPr lang="en-US" dirty="0"/>
              <a:t>Project manager/coordinator (part-time)</a:t>
            </a:r>
          </a:p>
          <a:p>
            <a:r>
              <a:rPr lang="en-US" dirty="0"/>
              <a:t>Vehicle drivers</a:t>
            </a:r>
          </a:p>
          <a:p>
            <a:r>
              <a:rPr lang="en-US" dirty="0"/>
              <a:t>Dispatchers/schedulers</a:t>
            </a:r>
          </a:p>
          <a:p>
            <a:r>
              <a:rPr lang="en-US" dirty="0"/>
              <a:t>Office support staff</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17</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613297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Eligibility (pg. 15)</a:t>
            </a:r>
          </a:p>
        </p:txBody>
      </p:sp>
      <p:sp>
        <p:nvSpPr>
          <p:cNvPr id="3" name="Content Placeholder 2"/>
          <p:cNvSpPr>
            <a:spLocks noGrp="1"/>
          </p:cNvSpPr>
          <p:nvPr>
            <p:ph idx="1"/>
          </p:nvPr>
        </p:nvSpPr>
        <p:spPr>
          <a:xfrm>
            <a:off x="457200" y="1828800"/>
            <a:ext cx="8229600" cy="4724400"/>
          </a:xfrm>
        </p:spPr>
        <p:txBody>
          <a:bodyPr>
            <a:normAutofit/>
          </a:bodyPr>
          <a:lstStyle/>
          <a:p>
            <a:r>
              <a:rPr lang="en-US" dirty="0"/>
              <a:t>Licensing Requirements</a:t>
            </a:r>
          </a:p>
          <a:p>
            <a:r>
              <a:rPr lang="en-US" dirty="0"/>
              <a:t>EIN</a:t>
            </a:r>
          </a:p>
          <a:p>
            <a:r>
              <a:rPr lang="en-US" dirty="0"/>
              <a:t>Tax status (open to non-profit, for-profit, and government agencies)</a:t>
            </a:r>
          </a:p>
          <a:p>
            <a:r>
              <a:rPr lang="en-US" dirty="0"/>
              <a:t>Experience providing demand response service and managing federal contracts</a:t>
            </a:r>
          </a:p>
          <a:p>
            <a:r>
              <a:rPr lang="en-US" dirty="0"/>
              <a:t>Ability to provide the specified service</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18</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Rating Process (pg. 17)</a:t>
            </a:r>
          </a:p>
        </p:txBody>
      </p:sp>
      <p:sp>
        <p:nvSpPr>
          <p:cNvPr id="3" name="Content Placeholder 2"/>
          <p:cNvSpPr>
            <a:spLocks noGrp="1"/>
          </p:cNvSpPr>
          <p:nvPr>
            <p:ph idx="1"/>
          </p:nvPr>
        </p:nvSpPr>
        <p:spPr>
          <a:xfrm>
            <a:off x="457200" y="1828800"/>
            <a:ext cx="8153400" cy="4495800"/>
          </a:xfrm>
        </p:spPr>
        <p:txBody>
          <a:bodyPr>
            <a:normAutofit fontScale="25000" lnSpcReduction="20000"/>
          </a:bodyPr>
          <a:lstStyle/>
          <a:p>
            <a:r>
              <a:rPr lang="en-US" sz="8000" dirty="0"/>
              <a:t>Applications </a:t>
            </a:r>
            <a:r>
              <a:rPr lang="en-US" sz="8000" u="sng" dirty="0"/>
              <a:t>must</a:t>
            </a:r>
            <a:r>
              <a:rPr lang="en-US" sz="8000" dirty="0"/>
              <a:t> include: </a:t>
            </a:r>
          </a:p>
          <a:p>
            <a:endParaRPr lang="en-US" sz="5600" dirty="0"/>
          </a:p>
          <a:p>
            <a:pPr marL="0" indent="0">
              <a:buNone/>
            </a:pPr>
            <a:r>
              <a:rPr lang="en-US" sz="5600" dirty="0"/>
              <a:t>	</a:t>
            </a:r>
            <a:r>
              <a:rPr lang="en-US" sz="6400" dirty="0"/>
              <a:t>1. Cover Sheet. (Attachment 2)</a:t>
            </a:r>
          </a:p>
          <a:p>
            <a:pPr marL="0" indent="0">
              <a:buNone/>
            </a:pPr>
            <a:r>
              <a:rPr lang="en-US" sz="6400" dirty="0"/>
              <a:t>	2. A completed Narrative response. 15-page max length.</a:t>
            </a:r>
          </a:p>
          <a:p>
            <a:pPr marL="0" indent="0">
              <a:buNone/>
            </a:pPr>
            <a:r>
              <a:rPr lang="en-US" sz="6400" dirty="0"/>
              <a:t>	3. Budget Sheets (Attachments 3 and 4)</a:t>
            </a:r>
          </a:p>
          <a:p>
            <a:pPr marL="0" indent="0">
              <a:buNone/>
            </a:pPr>
            <a:r>
              <a:rPr lang="en-US" sz="6400" dirty="0"/>
              <a:t>	5. BOTH Federal Certifications (Attachment 7)</a:t>
            </a:r>
          </a:p>
          <a:p>
            <a:pPr marL="0" indent="0">
              <a:buNone/>
            </a:pPr>
            <a:r>
              <a:rPr lang="en-US" sz="6400" dirty="0"/>
              <a:t>	6. A plan to ensure that this service is accessible to immigrants, refugees and LEP. </a:t>
            </a:r>
          </a:p>
          <a:p>
            <a:pPr marL="0" indent="0">
              <a:buNone/>
            </a:pPr>
            <a:r>
              <a:rPr lang="en-US" sz="6400" dirty="0"/>
              <a:t>	7. If applicable, a roster of your agency’s current Board of Directors. </a:t>
            </a:r>
          </a:p>
          <a:p>
            <a:pPr marL="0" indent="0">
              <a:buNone/>
            </a:pPr>
            <a:r>
              <a:rPr lang="en-US" sz="6400" dirty="0"/>
              <a:t>	8. If applicable, minutes from your agency’s last three Board of Directors meetings. </a:t>
            </a:r>
          </a:p>
          <a:p>
            <a:pPr marL="0" indent="0">
              <a:buNone/>
            </a:pPr>
            <a:r>
              <a:rPr lang="en-US" sz="6400" dirty="0"/>
              <a:t>	9. Appropriate documentation verifying your tax/legal status. </a:t>
            </a:r>
          </a:p>
          <a:p>
            <a:pPr marL="0" indent="0">
              <a:buNone/>
            </a:pPr>
            <a:r>
              <a:rPr lang="en-US" sz="6400" dirty="0"/>
              <a:t>	10. Your business license(s). </a:t>
            </a:r>
          </a:p>
          <a:p>
            <a:pPr marL="0" indent="0">
              <a:buNone/>
            </a:pPr>
            <a:r>
              <a:rPr lang="en-US" sz="6400" dirty="0"/>
              <a:t>	11. If applicable, proof of your approved indirect rate.</a:t>
            </a:r>
          </a:p>
          <a:p>
            <a:pPr marL="0" indent="0">
              <a:buNone/>
            </a:pPr>
            <a:r>
              <a:rPr lang="en-US" sz="6400" dirty="0"/>
              <a:t> </a:t>
            </a:r>
          </a:p>
          <a:p>
            <a:r>
              <a:rPr lang="en-US" sz="8000" dirty="0"/>
              <a:t>Applications received by the deadline will be forwarded to the Rating Committee for their review and rating according to the rating guidelines. The Rating Committee will make funding recommendations to the HSD Director. </a:t>
            </a:r>
          </a:p>
          <a:p>
            <a:pPr marL="514350" indent="-514350">
              <a:buNone/>
            </a:pPr>
            <a:r>
              <a:rPr lang="en-US" dirty="0"/>
              <a:t> </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19</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77500" lnSpcReduction="20000"/>
          </a:bodyPr>
          <a:lstStyle/>
          <a:p>
            <a:r>
              <a:rPr lang="en-US" sz="2600" dirty="0"/>
              <a:t>Review timeline</a:t>
            </a:r>
          </a:p>
          <a:p>
            <a:r>
              <a:rPr lang="en-US" sz="2600" dirty="0"/>
              <a:t>Overview of Community Shuttles RFQ</a:t>
            </a:r>
          </a:p>
          <a:p>
            <a:pPr lvl="1"/>
            <a:r>
              <a:rPr lang="en-US" sz="2600" dirty="0"/>
              <a:t>Investment area and funding source</a:t>
            </a:r>
          </a:p>
          <a:p>
            <a:pPr lvl="1"/>
            <a:r>
              <a:rPr lang="en-US" sz="2600" dirty="0"/>
              <a:t>Background</a:t>
            </a:r>
          </a:p>
          <a:p>
            <a:pPr lvl="1"/>
            <a:r>
              <a:rPr lang="en-US" sz="2600" dirty="0"/>
              <a:t>HSD’s Outcomes Framework</a:t>
            </a:r>
          </a:p>
          <a:p>
            <a:pPr lvl="1"/>
            <a:r>
              <a:rPr lang="en-US" sz="2600" dirty="0"/>
              <a:t>Outcomes</a:t>
            </a:r>
          </a:p>
          <a:p>
            <a:pPr lvl="1"/>
            <a:r>
              <a:rPr lang="en-US" sz="2600" dirty="0"/>
              <a:t>Focus Population and Priority Communities</a:t>
            </a:r>
          </a:p>
          <a:p>
            <a:pPr lvl="1"/>
            <a:r>
              <a:rPr lang="en-US" sz="2600" dirty="0"/>
              <a:t>Service Delivery Framework</a:t>
            </a:r>
          </a:p>
          <a:p>
            <a:pPr lvl="1"/>
            <a:r>
              <a:rPr lang="en-US" sz="2600" dirty="0"/>
              <a:t>Agency Eligibility</a:t>
            </a:r>
          </a:p>
          <a:p>
            <a:r>
              <a:rPr lang="en-US" sz="2600" dirty="0"/>
              <a:t>Submission Process</a:t>
            </a:r>
          </a:p>
          <a:p>
            <a:r>
              <a:rPr lang="en-US" sz="2600" dirty="0"/>
              <a:t>Review and Rating Process</a:t>
            </a:r>
          </a:p>
          <a:p>
            <a:r>
              <a:rPr lang="en-US" sz="2600" dirty="0"/>
              <a:t>Appeal Process</a:t>
            </a:r>
          </a:p>
          <a:p>
            <a:r>
              <a:rPr lang="en-US" sz="2600" dirty="0"/>
              <a:t>Coordinator: Jon Morrison Winters, </a:t>
            </a:r>
            <a:r>
              <a:rPr lang="en-US" sz="2600" dirty="0">
                <a:solidFill>
                  <a:srgbClr val="FF0000"/>
                </a:solidFill>
                <a:hlinkClick r:id="rId3"/>
              </a:rPr>
              <a:t>jon.winters@seattle.gov</a:t>
            </a:r>
            <a:r>
              <a:rPr lang="en-US" sz="2600" dirty="0"/>
              <a:t>; 206-684-0654</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a:t>
            </a:fld>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2" indent="-285750">
              <a:tabLst>
                <a:tab pos="3090863" algn="l"/>
              </a:tabLst>
            </a:pPr>
            <a:r>
              <a:rPr lang="en-US" sz="1800" dirty="0"/>
              <a:t>Agency Financials and Insurance information will be requested of applicants as applications are reviewed, unless we have current financial and insurance documents on file. </a:t>
            </a:r>
          </a:p>
          <a:p>
            <a:pPr marL="228600" lvl="2" indent="0">
              <a:buNone/>
              <a:tabLst>
                <a:tab pos="3090863" algn="l"/>
              </a:tabLst>
            </a:pPr>
            <a:r>
              <a:rPr lang="en-US" sz="1800" dirty="0"/>
              <a:t> </a:t>
            </a:r>
          </a:p>
          <a:p>
            <a:pPr marL="514350" lvl="2" indent="-285750">
              <a:tabLst>
                <a:tab pos="3090863" algn="l"/>
              </a:tabLst>
            </a:pPr>
            <a:r>
              <a:rPr lang="en-US" sz="1800" dirty="0"/>
              <a:t>Agencies for which we have incomplete or no financial and/or insurance documents will be notified by the Coordinator and required to submit ALL requested documents within 4 business days from the date of written request. </a:t>
            </a:r>
          </a:p>
          <a:p>
            <a:pPr marL="228600" lvl="2" indent="0">
              <a:buNone/>
              <a:tabLst>
                <a:tab pos="3090863" algn="l"/>
              </a:tabLst>
            </a:pPr>
            <a:endParaRPr lang="en-US" sz="1800" dirty="0">
              <a:solidFill>
                <a:srgbClr val="FF0000"/>
              </a:solidFill>
            </a:endParaRPr>
          </a:p>
          <a:p>
            <a:pPr marL="514350" lvl="2" indent="-285750">
              <a:tabLst>
                <a:tab pos="3090863" algn="l"/>
              </a:tabLst>
            </a:pPr>
            <a:r>
              <a:rPr lang="en-US" sz="1800" dirty="0"/>
              <a:t>Financial and Insurance documentation that may be requested are listed in Section IV. of the Application. Be sure you are prepared to provide these to the Coordinator upon request.</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20</a:t>
            </a:fld>
            <a:endParaRPr lang="en-US" dirty="0"/>
          </a:p>
        </p:txBody>
      </p:sp>
      <p:sp>
        <p:nvSpPr>
          <p:cNvPr id="5" name="Title 1"/>
          <p:cNvSpPr>
            <a:spLocks noGrp="1"/>
          </p:cNvSpPr>
          <p:nvPr>
            <p:ph type="title"/>
          </p:nvPr>
        </p:nvSpPr>
        <p:spPr/>
        <p:txBody>
          <a:bodyPr/>
          <a:lstStyle/>
          <a:p>
            <a:r>
              <a:rPr lang="en-US" dirty="0"/>
              <a:t>Review and Rating Process (pg. 25)</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94630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Guidelines (pg. 21)</a:t>
            </a:r>
          </a:p>
        </p:txBody>
      </p:sp>
      <p:sp>
        <p:nvSpPr>
          <p:cNvPr id="3" name="Content Placeholder 2"/>
          <p:cNvSpPr>
            <a:spLocks noGrp="1"/>
          </p:cNvSpPr>
          <p:nvPr>
            <p:ph idx="1"/>
          </p:nvPr>
        </p:nvSpPr>
        <p:spPr/>
        <p:txBody>
          <a:bodyPr/>
          <a:lstStyle/>
          <a:p>
            <a:pPr>
              <a:lnSpc>
                <a:spcPct val="90000"/>
              </a:lnSpc>
              <a:buNone/>
            </a:pPr>
            <a:r>
              <a:rPr lang="en-US" dirty="0"/>
              <a:t>Implementation Plan				20%</a:t>
            </a:r>
          </a:p>
          <a:p>
            <a:pPr>
              <a:lnSpc>
                <a:spcPct val="90000"/>
              </a:lnSpc>
              <a:buNone/>
            </a:pPr>
            <a:r>
              <a:rPr lang="en-US" dirty="0"/>
              <a:t>Capacity and Experience			35%</a:t>
            </a:r>
          </a:p>
          <a:p>
            <a:pPr>
              <a:lnSpc>
                <a:spcPct val="90000"/>
              </a:lnSpc>
              <a:buNone/>
            </a:pPr>
            <a:r>
              <a:rPr lang="en-US" dirty="0"/>
              <a:t>Partnership and Service Coordination	10%</a:t>
            </a:r>
          </a:p>
          <a:p>
            <a:pPr>
              <a:lnSpc>
                <a:spcPct val="90000"/>
              </a:lnSpc>
              <a:buNone/>
            </a:pPr>
            <a:r>
              <a:rPr lang="en-US" dirty="0"/>
              <a:t>Cultural Competency				10%</a:t>
            </a:r>
          </a:p>
          <a:p>
            <a:pPr>
              <a:lnSpc>
                <a:spcPct val="90000"/>
              </a:lnSpc>
              <a:buNone/>
            </a:pPr>
            <a:r>
              <a:rPr lang="en-US" dirty="0"/>
              <a:t>Budget and Leveraging			25%</a:t>
            </a:r>
          </a:p>
          <a:p>
            <a:pPr>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21</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Deadline</a:t>
            </a:r>
          </a:p>
        </p:txBody>
      </p:sp>
      <p:sp>
        <p:nvSpPr>
          <p:cNvPr id="3" name="Content Placeholder 2"/>
          <p:cNvSpPr>
            <a:spLocks noGrp="1"/>
          </p:cNvSpPr>
          <p:nvPr>
            <p:ph idx="1"/>
          </p:nvPr>
        </p:nvSpPr>
        <p:spPr/>
        <p:txBody>
          <a:bodyPr>
            <a:normAutofit lnSpcReduction="10000"/>
          </a:bodyPr>
          <a:lstStyle/>
          <a:p>
            <a:r>
              <a:rPr lang="en-US" dirty="0"/>
              <a:t>Submission deadline is </a:t>
            </a:r>
            <a:r>
              <a:rPr lang="en-US" dirty="0">
                <a:solidFill>
                  <a:srgbClr val="FF0000"/>
                </a:solidFill>
              </a:rPr>
              <a:t>12:00 p.m. on Friday, March 31</a:t>
            </a:r>
            <a:r>
              <a:rPr lang="en-US" dirty="0"/>
              <a:t>.</a:t>
            </a:r>
          </a:p>
          <a:p>
            <a:endParaRPr lang="en-US" dirty="0"/>
          </a:p>
          <a:p>
            <a:r>
              <a:rPr lang="en-US" dirty="0"/>
              <a:t>All applications must be received in person, by mail, or electronic submission by deadline.</a:t>
            </a:r>
          </a:p>
          <a:p>
            <a:endParaRPr lang="en-US" dirty="0"/>
          </a:p>
          <a:p>
            <a:r>
              <a:rPr lang="en-US" dirty="0"/>
              <a:t>No faxed or e-mailed applications will be accepted.</a:t>
            </a:r>
          </a:p>
        </p:txBody>
      </p:sp>
      <p:sp>
        <p:nvSpPr>
          <p:cNvPr id="4" name="Slide Number Placeholder 3"/>
          <p:cNvSpPr>
            <a:spLocks noGrp="1"/>
          </p:cNvSpPr>
          <p:nvPr>
            <p:ph type="sldNum" sz="quarter" idx="12"/>
          </p:nvPr>
        </p:nvSpPr>
        <p:spPr/>
        <p:txBody>
          <a:bodyPr/>
          <a:lstStyle/>
          <a:p>
            <a:fld id="{34010C47-4D8B-4134-BB59-829AAD75FA9B}" type="slidenum">
              <a:rPr lang="en-US" smtClean="0"/>
              <a:pPr/>
              <a:t>22</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submission</a:t>
            </a:r>
          </a:p>
        </p:txBody>
      </p:sp>
      <p:sp>
        <p:nvSpPr>
          <p:cNvPr id="3" name="Content Placeholder 2"/>
          <p:cNvSpPr>
            <a:spLocks noGrp="1"/>
          </p:cNvSpPr>
          <p:nvPr>
            <p:ph idx="1"/>
          </p:nvPr>
        </p:nvSpPr>
        <p:spPr/>
        <p:txBody>
          <a:bodyPr>
            <a:normAutofit/>
          </a:bodyPr>
          <a:lstStyle/>
          <a:p>
            <a:r>
              <a:rPr lang="en-US" dirty="0"/>
              <a:t>Applications can be mailed or hand delivered to:</a:t>
            </a:r>
          </a:p>
          <a:p>
            <a:pPr>
              <a:buNone/>
            </a:pPr>
            <a:r>
              <a:rPr lang="en-US" sz="1600" dirty="0"/>
              <a:t>		</a:t>
            </a:r>
            <a:r>
              <a:rPr lang="en-US" sz="1800" dirty="0"/>
              <a:t>Seattle Human Services Department</a:t>
            </a:r>
          </a:p>
          <a:p>
            <a:pPr>
              <a:buNone/>
            </a:pPr>
            <a:r>
              <a:rPr lang="en-US" sz="1800" dirty="0"/>
              <a:t>		Request for Qualification Response – Community Shuttles</a:t>
            </a:r>
            <a:endParaRPr lang="en-US" sz="1800" b="1" dirty="0"/>
          </a:p>
          <a:p>
            <a:pPr>
              <a:buNone/>
            </a:pPr>
            <a:r>
              <a:rPr lang="en-US" sz="1800" dirty="0"/>
              <a:t>		</a:t>
            </a:r>
            <a:r>
              <a:rPr lang="en-US" sz="1800" b="1" dirty="0"/>
              <a:t>ATTN:  </a:t>
            </a:r>
            <a:r>
              <a:rPr lang="en-US" sz="1800" dirty="0"/>
              <a:t>Jon Morrison Winters</a:t>
            </a:r>
            <a:endParaRPr lang="en-US" sz="1800" b="1" dirty="0"/>
          </a:p>
          <a:p>
            <a:pPr>
              <a:buNone/>
            </a:pPr>
            <a:r>
              <a:rPr lang="en-US" sz="1800" dirty="0"/>
              <a:t>		700 Fifth Ave, Suite 5800</a:t>
            </a:r>
          </a:p>
          <a:p>
            <a:pPr>
              <a:buNone/>
            </a:pPr>
            <a:r>
              <a:rPr lang="en-US" sz="1800" dirty="0"/>
              <a:t> 		P.O. Box 34215</a:t>
            </a:r>
          </a:p>
          <a:p>
            <a:pPr>
              <a:buNone/>
            </a:pPr>
            <a:r>
              <a:rPr lang="en-US" sz="1800" dirty="0"/>
              <a:t>		Seattle, WA  98124-4215</a:t>
            </a:r>
          </a:p>
          <a:p>
            <a:r>
              <a:rPr lang="en-US" dirty="0"/>
              <a:t>Applications can be submitted online at: </a:t>
            </a:r>
            <a:r>
              <a:rPr lang="en-US" u="sng" dirty="0">
                <a:hlinkClick r:id="rId2"/>
              </a:rPr>
              <a:t>http://web6.seattle.gov/hsd/rfi/index.aspx</a:t>
            </a:r>
            <a:r>
              <a:rPr lang="en-US" dirty="0"/>
              <a:t>.</a:t>
            </a:r>
          </a:p>
          <a:p>
            <a:pPr lvl="1"/>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 Online Submission System</a:t>
            </a:r>
          </a:p>
        </p:txBody>
      </p:sp>
      <p:sp>
        <p:nvSpPr>
          <p:cNvPr id="4" name="Slide Number Placeholder 3"/>
          <p:cNvSpPr>
            <a:spLocks noGrp="1"/>
          </p:cNvSpPr>
          <p:nvPr>
            <p:ph type="sldNum" sz="quarter" idx="12"/>
          </p:nvPr>
        </p:nvSpPr>
        <p:spPr/>
        <p:txBody>
          <a:bodyPr/>
          <a:lstStyle/>
          <a:p>
            <a:fld id="{34010C47-4D8B-4134-BB59-829AAD75FA9B}" type="slidenum">
              <a:rPr lang="en-US" smtClean="0"/>
              <a:pPr/>
              <a:t>24</a:t>
            </a:fld>
            <a:endParaRPr lang="en-US" dirty="0"/>
          </a:p>
        </p:txBody>
      </p:sp>
      <p:sp>
        <p:nvSpPr>
          <p:cNvPr id="5" name="Content Placeholder 4"/>
          <p:cNvSpPr>
            <a:spLocks noGrp="1"/>
          </p:cNvSpPr>
          <p:nvPr>
            <p:ph idx="1"/>
          </p:nvPr>
        </p:nvSpPr>
        <p:spPr/>
        <p:txBody>
          <a:bodyPr>
            <a:normAutofit fontScale="47500" lnSpcReduction="20000"/>
          </a:bodyPr>
          <a:lstStyle/>
          <a:p>
            <a:pPr lvl="0"/>
            <a:r>
              <a:rPr lang="en-US" sz="3800" dirty="0"/>
              <a:t>The HSD Online Submission System is a web-based program that allows applicants to upload their application for HSD Funding Opportunities (e.g. RFI, RFP, RFQ)</a:t>
            </a:r>
          </a:p>
          <a:p>
            <a:pPr marL="0" lvl="0" indent="0">
              <a:buNone/>
            </a:pPr>
            <a:endParaRPr lang="en-US" dirty="0"/>
          </a:p>
          <a:p>
            <a:pPr lvl="0"/>
            <a:r>
              <a:rPr lang="en-US" sz="3800" dirty="0"/>
              <a:t>The system is NOT an online Application (e.g. it does not include assigned logins, ability to insert narrative responses within the system, manage your applications, etc.)</a:t>
            </a:r>
          </a:p>
          <a:p>
            <a:pPr lvl="0"/>
            <a:endParaRPr lang="en-US" dirty="0"/>
          </a:p>
          <a:p>
            <a:pPr lvl="0"/>
            <a:r>
              <a:rPr lang="en-US" sz="3800" dirty="0"/>
              <a:t>You may upload files up to a maximum of 100 MB</a:t>
            </a:r>
          </a:p>
          <a:p>
            <a:pPr lvl="0"/>
            <a:endParaRPr lang="en-US" dirty="0"/>
          </a:p>
          <a:p>
            <a:pPr lvl="0"/>
            <a:r>
              <a:rPr lang="en-US" sz="3800" dirty="0"/>
              <a:t>Acceptable file types include:  .pdf   .doc   .docx   .rtf   .xls   .xlsx</a:t>
            </a:r>
          </a:p>
          <a:p>
            <a:pPr lvl="0"/>
            <a:endParaRPr lang="en-US" dirty="0"/>
          </a:p>
          <a:p>
            <a:pPr lvl="0"/>
            <a:r>
              <a:rPr lang="en-US" sz="3800" dirty="0"/>
              <a:t>There are required fields to be completed as well, depending on how many files you are uploading.  </a:t>
            </a:r>
            <a:r>
              <a:rPr lang="en-US" sz="3800" b="1" i="1" dirty="0"/>
              <a:t>Ensure you allow sufficient time to complete the steps in order to submit your application by the deadline.</a:t>
            </a:r>
          </a:p>
          <a:p>
            <a:pPr lvl="0"/>
            <a:endParaRPr lang="en-US" dirty="0"/>
          </a:p>
          <a:p>
            <a:pPr lvl="0"/>
            <a:r>
              <a:rPr lang="en-US" sz="3800" dirty="0"/>
              <a:t>The system automatically sends out an e-mail confirmation to all the e-mail addresses you entered.</a:t>
            </a:r>
          </a:p>
          <a:p>
            <a:pPr lvl="0"/>
            <a:endParaRPr lang="en-US" dirty="0"/>
          </a:p>
          <a:p>
            <a:pPr marL="0" lvl="0" indent="0">
              <a:buNone/>
            </a:pPr>
            <a:endParaRPr lang="en-US" dirty="0"/>
          </a:p>
          <a:p>
            <a:endParaRPr lang="en-US" dirty="0"/>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 Online Submission System</a:t>
            </a:r>
          </a:p>
        </p:txBody>
      </p:sp>
      <p:sp>
        <p:nvSpPr>
          <p:cNvPr id="4" name="Slide Number Placeholder 3"/>
          <p:cNvSpPr>
            <a:spLocks noGrp="1"/>
          </p:cNvSpPr>
          <p:nvPr>
            <p:ph type="sldNum" sz="quarter" idx="12"/>
          </p:nvPr>
        </p:nvSpPr>
        <p:spPr/>
        <p:txBody>
          <a:bodyPr/>
          <a:lstStyle/>
          <a:p>
            <a:fld id="{34010C47-4D8B-4134-BB59-829AAD75FA9B}" type="slidenum">
              <a:rPr lang="en-US" smtClean="0"/>
              <a:pPr/>
              <a:t>25</a:t>
            </a:fld>
            <a:endParaRPr lang="en-US" dirty="0"/>
          </a:p>
        </p:txBody>
      </p:sp>
      <p:sp>
        <p:nvSpPr>
          <p:cNvPr id="5" name="Content Placeholder 4"/>
          <p:cNvSpPr>
            <a:spLocks noGrp="1"/>
          </p:cNvSpPr>
          <p:nvPr>
            <p:ph idx="1"/>
          </p:nvPr>
        </p:nvSpPr>
        <p:spPr>
          <a:xfrm>
            <a:off x="457200" y="1828800"/>
            <a:ext cx="8229600" cy="4419600"/>
          </a:xfrm>
        </p:spPr>
        <p:txBody>
          <a:bodyPr>
            <a:normAutofit fontScale="55000" lnSpcReduction="20000"/>
          </a:bodyPr>
          <a:lstStyle/>
          <a:p>
            <a:r>
              <a:rPr lang="en-US" sz="3300" dirty="0"/>
              <a:t>Review the Online Submission Assistance Page for helpful information: </a:t>
            </a:r>
            <a:r>
              <a:rPr lang="en-US" sz="3300" u="sng" dirty="0">
                <a:hlinkClick r:id="rId2"/>
              </a:rPr>
              <a:t>http://web6.seattle.gov/hsd/rfi/help.aspx</a:t>
            </a:r>
            <a:r>
              <a:rPr lang="en-US" sz="3300" dirty="0"/>
              <a:t>. </a:t>
            </a:r>
          </a:p>
          <a:p>
            <a:endParaRPr lang="en-US" sz="2900" dirty="0"/>
          </a:p>
          <a:p>
            <a:r>
              <a:rPr lang="en-US" sz="3300" dirty="0"/>
              <a:t>All applicants are expected to make arrangements to ensure that applications are received by HSD by the funding opportunity application deadline.  You are encouraged to submit your application early when possible.  It is advisable to upload your documents several hours prior to the deadline in case you encounter an issue with your internet connectivity which impacts your ability to upload documents.  If you encounter internet connectivity issues, attempting to submit your application early will allow time for you to submit a hard copy by the deadline instead.</a:t>
            </a:r>
          </a:p>
          <a:p>
            <a:endParaRPr lang="en-US" sz="2900" dirty="0"/>
          </a:p>
          <a:p>
            <a:r>
              <a:rPr lang="en-US" sz="3300" b="1" dirty="0"/>
              <a:t>HSD is not responsible for ensuring that applications are received by the deadline.</a:t>
            </a:r>
            <a:endParaRPr lang="en-US" sz="3300" dirty="0"/>
          </a:p>
          <a:p>
            <a:endParaRPr lang="en-US" sz="2900" dirty="0"/>
          </a:p>
          <a:p>
            <a:r>
              <a:rPr lang="en-US" sz="3300" dirty="0"/>
              <a:t>If you experience any issues and/or have questions about the online submission system, please contact Susan McCallister, HSD Funding Process Advisor, by phone at (206) 233-0014 or e-mail at </a:t>
            </a:r>
            <a:r>
              <a:rPr lang="en-US" sz="3300" u="sng" dirty="0">
                <a:hlinkClick r:id="rId3"/>
              </a:rPr>
              <a:t>susan.mccallister@seattle.gov</a:t>
            </a:r>
            <a:r>
              <a:rPr lang="en-US" sz="3300" dirty="0"/>
              <a:t>. </a:t>
            </a:r>
          </a:p>
          <a:p>
            <a:pPr marL="0" indent="0">
              <a:buNone/>
            </a:pPr>
            <a:endParaRPr lang="en-US" dirty="0"/>
          </a:p>
          <a:p>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38413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 Online Submission System</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4010C47-4D8B-4134-BB59-829AAD75FA9B}" type="slidenum">
              <a:rPr lang="en-US" smtClean="0"/>
              <a:pPr/>
              <a:t>26</a:t>
            </a:fld>
            <a:endParaRPr lang="en-US" dirty="0"/>
          </a:p>
        </p:txBody>
      </p:sp>
      <p:pic>
        <p:nvPicPr>
          <p:cNvPr id="5" name="Picture 4"/>
          <p:cNvPicPr>
            <a:picLocks noChangeAspect="1"/>
          </p:cNvPicPr>
          <p:nvPr/>
        </p:nvPicPr>
        <p:blipFill>
          <a:blip r:embed="rId2"/>
          <a:stretch>
            <a:fillRect/>
          </a:stretch>
        </p:blipFill>
        <p:spPr>
          <a:xfrm>
            <a:off x="618066" y="1715558"/>
            <a:ext cx="7459134" cy="4661959"/>
          </a:xfrm>
          <a:prstGeom prst="rect">
            <a:avLst/>
          </a:prstGeom>
        </p:spPr>
      </p:pic>
    </p:spTree>
    <p:extLst>
      <p:ext uri="{BB962C8B-B14F-4D97-AF65-F5344CB8AC3E}">
        <p14:creationId xmlns:p14="http://schemas.microsoft.com/office/powerpoint/2010/main" val="4260856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 Online </a:t>
            </a:r>
            <a:r>
              <a:rPr lang="en-US"/>
              <a:t>Submission System</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4010C47-4D8B-4134-BB59-829AAD75FA9B}" type="slidenum">
              <a:rPr lang="en-US" smtClean="0"/>
              <a:pPr/>
              <a:t>27</a:t>
            </a:fld>
            <a:endParaRPr lang="en-US" dirty="0"/>
          </a:p>
        </p:txBody>
      </p:sp>
      <p:pic>
        <p:nvPicPr>
          <p:cNvPr id="5" name="Picture 4"/>
          <p:cNvPicPr>
            <a:picLocks noChangeAspect="1"/>
          </p:cNvPicPr>
          <p:nvPr/>
        </p:nvPicPr>
        <p:blipFill>
          <a:blip r:embed="rId2"/>
          <a:stretch>
            <a:fillRect/>
          </a:stretch>
        </p:blipFill>
        <p:spPr>
          <a:xfrm>
            <a:off x="893233" y="1828800"/>
            <a:ext cx="7107767" cy="4442354"/>
          </a:xfrm>
          <a:prstGeom prst="rect">
            <a:avLst/>
          </a:prstGeom>
        </p:spPr>
      </p:pic>
    </p:spTree>
    <p:extLst>
      <p:ext uri="{BB962C8B-B14F-4D97-AF65-F5344CB8AC3E}">
        <p14:creationId xmlns:p14="http://schemas.microsoft.com/office/powerpoint/2010/main" val="3192408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respond…</a:t>
            </a:r>
          </a:p>
        </p:txBody>
      </p:sp>
      <p:sp>
        <p:nvSpPr>
          <p:cNvPr id="3" name="Content Placeholder 2"/>
          <p:cNvSpPr>
            <a:spLocks noGrp="1"/>
          </p:cNvSpPr>
          <p:nvPr>
            <p:ph idx="1"/>
          </p:nvPr>
        </p:nvSpPr>
        <p:spPr/>
        <p:txBody>
          <a:bodyPr>
            <a:normAutofit fontScale="92500" lnSpcReduction="10000"/>
          </a:bodyPr>
          <a:lstStyle/>
          <a:p>
            <a:r>
              <a:rPr lang="en-US" dirty="0"/>
              <a:t>Understand the focus and outcomes of the funding opportunity.</a:t>
            </a:r>
          </a:p>
          <a:p>
            <a:endParaRPr lang="en-US" dirty="0"/>
          </a:p>
          <a:p>
            <a:r>
              <a:rPr lang="en-US" dirty="0"/>
              <a:t>Do they match your agency’s mission and goals?</a:t>
            </a:r>
          </a:p>
          <a:p>
            <a:endParaRPr lang="en-US" dirty="0"/>
          </a:p>
          <a:p>
            <a:r>
              <a:rPr lang="en-US" dirty="0"/>
              <a:t>Evaluate your agency’s service capacity.</a:t>
            </a:r>
          </a:p>
          <a:p>
            <a:pPr>
              <a:buNone/>
            </a:pPr>
            <a:endParaRPr lang="en-US" dirty="0"/>
          </a:p>
          <a:p>
            <a:r>
              <a:rPr lang="en-US" dirty="0"/>
              <a:t>Ask questions!</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28</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tips…</a:t>
            </a:r>
          </a:p>
        </p:txBody>
      </p:sp>
      <p:sp>
        <p:nvSpPr>
          <p:cNvPr id="3" name="Content Placeholder 2"/>
          <p:cNvSpPr>
            <a:spLocks noGrp="1"/>
          </p:cNvSpPr>
          <p:nvPr>
            <p:ph idx="1"/>
          </p:nvPr>
        </p:nvSpPr>
        <p:spPr>
          <a:xfrm>
            <a:off x="457200" y="1828800"/>
            <a:ext cx="8229600" cy="4724400"/>
          </a:xfrm>
        </p:spPr>
        <p:txBody>
          <a:bodyPr>
            <a:normAutofit fontScale="85000" lnSpcReduction="20000"/>
          </a:bodyPr>
          <a:lstStyle/>
          <a:p>
            <a:pPr>
              <a:lnSpc>
                <a:spcPct val="80000"/>
              </a:lnSpc>
            </a:pPr>
            <a:endParaRPr lang="en-US" sz="2100" dirty="0"/>
          </a:p>
          <a:p>
            <a:pPr>
              <a:lnSpc>
                <a:spcPct val="80000"/>
              </a:lnSpc>
            </a:pPr>
            <a:r>
              <a:rPr lang="en-US" sz="2100" dirty="0"/>
              <a:t>Follow the required format defined in the Guidelines</a:t>
            </a:r>
          </a:p>
          <a:p>
            <a:pPr>
              <a:lnSpc>
                <a:spcPct val="80000"/>
              </a:lnSpc>
            </a:pPr>
            <a:endParaRPr lang="en-US" sz="2100" dirty="0"/>
          </a:p>
          <a:p>
            <a:pPr>
              <a:lnSpc>
                <a:spcPct val="80000"/>
              </a:lnSpc>
            </a:pPr>
            <a:r>
              <a:rPr lang="en-US" sz="2100" dirty="0"/>
              <a:t>Be specific, detailed, and concise</a:t>
            </a:r>
          </a:p>
          <a:p>
            <a:pPr>
              <a:lnSpc>
                <a:spcPct val="80000"/>
              </a:lnSpc>
            </a:pPr>
            <a:endParaRPr lang="en-US" sz="2100" dirty="0"/>
          </a:p>
          <a:p>
            <a:pPr>
              <a:lnSpc>
                <a:spcPct val="80000"/>
              </a:lnSpc>
            </a:pPr>
            <a:r>
              <a:rPr lang="en-US" sz="2100" dirty="0"/>
              <a:t>Answer all questions and in the context of your proposed program(s)</a:t>
            </a:r>
          </a:p>
          <a:p>
            <a:pPr>
              <a:lnSpc>
                <a:spcPct val="80000"/>
              </a:lnSpc>
            </a:pPr>
            <a:endParaRPr lang="en-US" sz="2100" dirty="0"/>
          </a:p>
          <a:p>
            <a:pPr>
              <a:lnSpc>
                <a:spcPct val="80000"/>
              </a:lnSpc>
            </a:pPr>
            <a:r>
              <a:rPr lang="en-US" sz="2100" dirty="0"/>
              <a:t>Submit an accurate budget; double check your numbers. We must follow FTA and WSDOT guidelines regarding </a:t>
            </a:r>
            <a:r>
              <a:rPr lang="en-US" sz="2100" dirty="0" err="1"/>
              <a:t>reimbursability</a:t>
            </a:r>
            <a:r>
              <a:rPr lang="en-US" sz="2100" dirty="0"/>
              <a:t> of expenses.</a:t>
            </a:r>
          </a:p>
          <a:p>
            <a:pPr marL="0" indent="0">
              <a:lnSpc>
                <a:spcPct val="80000"/>
              </a:lnSpc>
              <a:buNone/>
            </a:pPr>
            <a:endParaRPr lang="en-US" sz="2100" dirty="0"/>
          </a:p>
          <a:p>
            <a:pPr>
              <a:lnSpc>
                <a:spcPct val="80000"/>
              </a:lnSpc>
            </a:pPr>
            <a:r>
              <a:rPr lang="en-US" sz="2100" dirty="0"/>
              <a:t>Have someone else read your application before submitting</a:t>
            </a:r>
          </a:p>
          <a:p>
            <a:pPr>
              <a:lnSpc>
                <a:spcPct val="80000"/>
              </a:lnSpc>
              <a:buNone/>
            </a:pPr>
            <a:endParaRPr lang="en-US" sz="2100" dirty="0"/>
          </a:p>
          <a:p>
            <a:pPr>
              <a:lnSpc>
                <a:spcPct val="120000"/>
              </a:lnSpc>
            </a:pPr>
            <a:r>
              <a:rPr lang="en-US" sz="2100" dirty="0"/>
              <a:t>Use the application submission checklist to ensure that you have addressed all questions and requirements</a:t>
            </a:r>
          </a:p>
          <a:p>
            <a:pPr>
              <a:lnSpc>
                <a:spcPct val="80000"/>
              </a:lnSpc>
            </a:pPr>
            <a:endParaRPr lang="en-US" sz="2100" dirty="0"/>
          </a:p>
          <a:p>
            <a:pPr>
              <a:lnSpc>
                <a:spcPct val="80000"/>
              </a:lnSpc>
            </a:pPr>
            <a:r>
              <a:rPr lang="en-US" sz="2100" dirty="0"/>
              <a:t>Ensure enough time for application to get to HSD on time. </a:t>
            </a:r>
          </a:p>
          <a:p>
            <a:pPr>
              <a:lnSpc>
                <a:spcPct val="80000"/>
              </a:lnSpc>
            </a:pPr>
            <a:endParaRPr lang="en-US" sz="2100" dirty="0"/>
          </a:p>
          <a:p>
            <a:pPr>
              <a:lnSpc>
                <a:spcPct val="80000"/>
              </a:lnSpc>
            </a:pPr>
            <a:r>
              <a:rPr lang="en-US" sz="2100" b="1" i="1" dirty="0"/>
              <a:t>E-mail by the Q&amp;A deadline if you have any questions Jon Morrison Winters at </a:t>
            </a:r>
            <a:r>
              <a:rPr lang="en-US" sz="2100" b="1" i="1" dirty="0">
                <a:hlinkClick r:id="rId2"/>
              </a:rPr>
              <a:t>jon.winters@seattle.gov</a:t>
            </a:r>
            <a:r>
              <a:rPr lang="en-US" sz="2100" b="1" i="1" dirty="0"/>
              <a:t>!!!</a:t>
            </a:r>
          </a:p>
          <a:p>
            <a:pPr>
              <a:lnSpc>
                <a:spcPct val="80000"/>
              </a:lnSpc>
            </a:pPr>
            <a:endParaRPr lang="en-US" dirty="0"/>
          </a:p>
          <a:p>
            <a:pPr>
              <a:lnSpc>
                <a:spcPct val="80000"/>
              </a:lnSpc>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29</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Agency on Aging</a:t>
            </a:r>
          </a:p>
        </p:txBody>
      </p:sp>
      <p:sp>
        <p:nvSpPr>
          <p:cNvPr id="3" name="Content Placeholder 2"/>
          <p:cNvSpPr>
            <a:spLocks noGrp="1"/>
          </p:cNvSpPr>
          <p:nvPr>
            <p:ph idx="1"/>
          </p:nvPr>
        </p:nvSpPr>
        <p:spPr/>
        <p:txBody>
          <a:bodyPr/>
          <a:lstStyle/>
          <a:p>
            <a:r>
              <a:rPr lang="en-US" dirty="0"/>
              <a:t>13 AAAs in Washington State</a:t>
            </a:r>
          </a:p>
          <a:p>
            <a:r>
              <a:rPr lang="en-US" dirty="0"/>
              <a:t>Administered by the Seattle Human Services Department, Aging and Disability Services</a:t>
            </a:r>
          </a:p>
          <a:p>
            <a:r>
              <a:rPr lang="en-US" dirty="0"/>
              <a:t>In partnership with King County Department of Community and Human Services and Public Health of Seattle-King County</a:t>
            </a:r>
          </a:p>
          <a:p>
            <a:r>
              <a:rPr lang="en-US" dirty="0"/>
              <a:t>Serves all of King County</a:t>
            </a:r>
          </a:p>
        </p:txBody>
      </p:sp>
      <p:sp>
        <p:nvSpPr>
          <p:cNvPr id="4" name="Slide Number Placeholder 3"/>
          <p:cNvSpPr>
            <a:spLocks noGrp="1"/>
          </p:cNvSpPr>
          <p:nvPr>
            <p:ph type="sldNum" sz="quarter" idx="12"/>
          </p:nvPr>
        </p:nvSpPr>
        <p:spPr/>
        <p:txBody>
          <a:bodyPr/>
          <a:lstStyle/>
          <a:p>
            <a:fld id="{34010C47-4D8B-4134-BB59-829AAD75FA9B}" type="slidenum">
              <a:rPr lang="en-US" smtClean="0"/>
              <a:pPr/>
              <a:t>3</a:t>
            </a:fld>
            <a:endParaRPr lang="en-US" dirty="0"/>
          </a:p>
        </p:txBody>
      </p:sp>
    </p:spTree>
    <p:extLst>
      <p:ext uri="{BB962C8B-B14F-4D97-AF65-F5344CB8AC3E}">
        <p14:creationId xmlns:p14="http://schemas.microsoft.com/office/powerpoint/2010/main" val="4039841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Post-Notice of Award Appeal Process</a:t>
            </a:r>
          </a:p>
        </p:txBody>
      </p:sp>
      <p:sp>
        <p:nvSpPr>
          <p:cNvPr id="3" name="Content Placeholder 2"/>
          <p:cNvSpPr>
            <a:spLocks noGrp="1"/>
          </p:cNvSpPr>
          <p:nvPr>
            <p:ph idx="1"/>
          </p:nvPr>
        </p:nvSpPr>
        <p:spPr>
          <a:xfrm>
            <a:off x="457200" y="1828800"/>
            <a:ext cx="8229600" cy="4572000"/>
          </a:xfrm>
        </p:spPr>
        <p:txBody>
          <a:bodyPr>
            <a:normAutofit fontScale="25000" lnSpcReduction="20000"/>
          </a:bodyPr>
          <a:lstStyle/>
          <a:p>
            <a:pPr>
              <a:buNone/>
            </a:pPr>
            <a:r>
              <a:rPr lang="en-US" sz="7200" dirty="0"/>
              <a:t>Applicants have the right to protest or appeal certain decisions in the award process made by HSD. </a:t>
            </a:r>
          </a:p>
          <a:p>
            <a:pPr>
              <a:buNone/>
            </a:pPr>
            <a:endParaRPr lang="en-US" sz="4300" dirty="0"/>
          </a:p>
          <a:p>
            <a:pPr>
              <a:buNone/>
            </a:pPr>
            <a:r>
              <a:rPr lang="en-US" sz="7200" dirty="0"/>
              <a:t>Grounds for Appeals: Only an appeal alleging an issue concerning the following subjects shall be considered:</a:t>
            </a:r>
          </a:p>
          <a:p>
            <a:pPr>
              <a:buNone/>
            </a:pPr>
            <a:endParaRPr lang="en-US" sz="4300" dirty="0"/>
          </a:p>
          <a:p>
            <a:r>
              <a:rPr lang="en-US" sz="6400" dirty="0"/>
              <a:t>A matter of bias, discrimination or conflict of interest.</a:t>
            </a:r>
          </a:p>
          <a:p>
            <a:r>
              <a:rPr lang="en-US" sz="6400" dirty="0"/>
              <a:t>Violation of policies or failure to adhere to guidelines or published criteria and/or procedures established in the funding opportunity.</a:t>
            </a:r>
          </a:p>
          <a:p>
            <a:endParaRPr lang="en-US" sz="4300" dirty="0">
              <a:solidFill>
                <a:srgbClr val="FF0000"/>
              </a:solidFill>
            </a:endParaRPr>
          </a:p>
          <a:p>
            <a:pPr>
              <a:buNone/>
            </a:pPr>
            <a:r>
              <a:rPr lang="en-US" sz="7200" dirty="0"/>
              <a:t>Appeals Deadlines:</a:t>
            </a:r>
          </a:p>
          <a:p>
            <a:pPr>
              <a:buNone/>
            </a:pPr>
            <a:r>
              <a:rPr lang="en-US" sz="4300" dirty="0"/>
              <a:t> </a:t>
            </a:r>
          </a:p>
          <a:p>
            <a:pPr lvl="0"/>
            <a:r>
              <a:rPr lang="en-US" sz="6400" dirty="0"/>
              <a:t>Appeals must be received within ten (10) business days from the date of written application status (award/denial).</a:t>
            </a:r>
          </a:p>
          <a:p>
            <a:pPr lvl="0"/>
            <a:r>
              <a:rPr lang="en-US" sz="6400" dirty="0"/>
              <a:t>The HSD Director will review the written appeal and may request additional oral or written information from the appellant organization. A written decision by the HSD Director will be made within ten (10) business days of the receipt of the appeal. The HSD Director’s decision is final.</a:t>
            </a:r>
          </a:p>
          <a:p>
            <a:pPr lvl="0"/>
            <a:endParaRPr lang="en-US" sz="4300" dirty="0"/>
          </a:p>
          <a:p>
            <a:pPr marL="0" lvl="0" indent="0">
              <a:buNone/>
            </a:pPr>
            <a:r>
              <a:rPr lang="en-US" sz="5600" dirty="0"/>
              <a:t>No contracts resulting from the solicitation will be executed until the appeal process has closed. An appeal may not prevent HSD from issuing an interim contract for services to meet important client needs.</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30</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Answers</a:t>
            </a:r>
          </a:p>
        </p:txBody>
      </p:sp>
      <p:sp>
        <p:nvSpPr>
          <p:cNvPr id="6" name="Content Placeholder 5"/>
          <p:cNvSpPr>
            <a:spLocks noGrp="1"/>
          </p:cNvSpPr>
          <p:nvPr>
            <p:ph idx="1"/>
          </p:nvPr>
        </p:nvSpPr>
        <p:spPr/>
        <p:txBody>
          <a:bodyPr>
            <a:normAutofit/>
          </a:bodyPr>
          <a:lstStyle/>
          <a:p>
            <a:pPr marL="0" indent="0">
              <a:buNone/>
            </a:pPr>
            <a:r>
              <a:rPr lang="en-US" dirty="0"/>
              <a:t>Contact info:</a:t>
            </a:r>
            <a:br>
              <a:rPr lang="en-US" dirty="0"/>
            </a:br>
            <a:r>
              <a:rPr lang="en-US" dirty="0"/>
              <a:t>Jon Morrison Winters</a:t>
            </a:r>
            <a:br>
              <a:rPr lang="en-US" dirty="0"/>
            </a:br>
            <a:r>
              <a:rPr lang="en-US" dirty="0"/>
              <a:t>206-684-0654</a:t>
            </a:r>
            <a:br>
              <a:rPr lang="en-US" dirty="0"/>
            </a:br>
            <a:r>
              <a:rPr lang="en-US" dirty="0">
                <a:hlinkClick r:id="rId3"/>
              </a:rPr>
              <a:t>jon.winters@seattle.gov</a:t>
            </a:r>
            <a:endParaRPr lang="en-US" dirty="0"/>
          </a:p>
          <a:p>
            <a:pPr marL="0" indent="0" algn="ctr">
              <a:buNone/>
            </a:pPr>
            <a:endParaRPr lang="en-US" dirty="0"/>
          </a:p>
          <a:p>
            <a:pPr marL="0" indent="0" algn="ctr">
              <a:buNone/>
            </a:pPr>
            <a:r>
              <a:rPr lang="en-US" dirty="0"/>
              <a:t>THANK YOU!</a:t>
            </a: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31</a:t>
            </a:fld>
            <a:endParaRPr lang="en-US" dirty="0"/>
          </a:p>
        </p:txBody>
      </p:sp>
      <p:sp>
        <p:nvSpPr>
          <p:cNvPr id="5" name="TextBox 4"/>
          <p:cNvSpPr txBox="1"/>
          <p:nvPr/>
        </p:nvSpPr>
        <p:spPr>
          <a:xfrm>
            <a:off x="7543800" y="6400800"/>
            <a:ext cx="1143000" cy="307777"/>
          </a:xfrm>
          <a:prstGeom prst="rect">
            <a:avLst/>
          </a:prstGeom>
          <a:noFill/>
        </p:spPr>
        <p:txBody>
          <a:bodyPr wrap="square" rtlCol="0">
            <a:spAutoFit/>
          </a:bodyPr>
          <a:lstStyle/>
          <a:p>
            <a:r>
              <a:rPr lang="en-US" sz="1400" dirty="0"/>
              <a:t>(v2.1 - 2016)</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Timeline</a:t>
            </a:r>
          </a:p>
        </p:txBody>
      </p:sp>
      <p:sp>
        <p:nvSpPr>
          <p:cNvPr id="3" name="Content Placeholder 2"/>
          <p:cNvSpPr>
            <a:spLocks noGrp="1"/>
          </p:cNvSpPr>
          <p:nvPr>
            <p:ph idx="1"/>
          </p:nvPr>
        </p:nvSpPr>
        <p:spPr>
          <a:xfrm>
            <a:off x="457200" y="1828800"/>
            <a:ext cx="8229600" cy="4572000"/>
          </a:xfrm>
        </p:spPr>
        <p:txBody>
          <a:bodyPr>
            <a:normAutofit fontScale="62500" lnSpcReduction="20000"/>
          </a:bodyPr>
          <a:lstStyle/>
          <a:p>
            <a:r>
              <a:rPr lang="en-US" sz="2600" dirty="0"/>
              <a:t>Funding Opportunity Announcement		Thursday, February 23</a:t>
            </a:r>
            <a:endParaRPr lang="en-US" sz="2600" dirty="0">
              <a:solidFill>
                <a:srgbClr val="FF0000"/>
              </a:solidFill>
            </a:endParaRPr>
          </a:p>
          <a:p>
            <a:pPr marL="0" indent="0">
              <a:buNone/>
            </a:pPr>
            <a:endParaRPr lang="en-US" sz="2600" dirty="0"/>
          </a:p>
          <a:p>
            <a:r>
              <a:rPr lang="en-US" sz="2600" dirty="0"/>
              <a:t>Information Session			Thursday, March 9</a:t>
            </a:r>
          </a:p>
          <a:p>
            <a:pPr marL="0" indent="0">
              <a:buNone/>
            </a:pPr>
            <a:endParaRPr lang="en-US" sz="2600" dirty="0"/>
          </a:p>
          <a:p>
            <a:r>
              <a:rPr lang="en-US" sz="2600" dirty="0"/>
              <a:t>Last Day for Questions 			Thursday, March 16</a:t>
            </a:r>
          </a:p>
          <a:p>
            <a:endParaRPr lang="en-US" sz="2600" dirty="0"/>
          </a:p>
          <a:p>
            <a:r>
              <a:rPr lang="en-US" sz="2600" dirty="0"/>
              <a:t>Application Deadline    			Friday, March 31, 12:00 p.m.</a:t>
            </a:r>
          </a:p>
          <a:p>
            <a:endParaRPr lang="en-US" sz="2600" dirty="0"/>
          </a:p>
          <a:p>
            <a:r>
              <a:rPr lang="en-US" sz="2600" dirty="0"/>
              <a:t>Review &amp; Rating Process			April 3 – May 14</a:t>
            </a:r>
          </a:p>
          <a:p>
            <a:endParaRPr lang="en-US" sz="2600" dirty="0"/>
          </a:p>
          <a:p>
            <a:r>
              <a:rPr lang="en-US" sz="2600" dirty="0"/>
              <a:t>Agency Notification			Monday, May 15		</a:t>
            </a:r>
          </a:p>
          <a:p>
            <a:endParaRPr lang="en-US" sz="2600" dirty="0"/>
          </a:p>
          <a:p>
            <a:r>
              <a:rPr lang="en-US" sz="2600" dirty="0"/>
              <a:t>Appeal Process				May 15 – May 30</a:t>
            </a:r>
          </a:p>
          <a:p>
            <a:endParaRPr lang="en-US" sz="2600" dirty="0"/>
          </a:p>
          <a:p>
            <a:r>
              <a:rPr lang="en-US" sz="2600" dirty="0"/>
              <a:t>Public Announcement of Awards		June 13</a:t>
            </a:r>
          </a:p>
          <a:p>
            <a:endParaRPr lang="en-US" sz="2600" dirty="0"/>
          </a:p>
          <a:p>
            <a:r>
              <a:rPr lang="en-US" sz="2600" dirty="0"/>
              <a:t>Contract Start Date			July 1</a:t>
            </a:r>
          </a:p>
          <a:p>
            <a:endParaRPr lang="en-US" sz="2000" dirty="0"/>
          </a:p>
          <a:p>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4</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Area and Funding Source (</a:t>
            </a:r>
            <a:r>
              <a:rPr lang="en-US" dirty="0" err="1"/>
              <a:t>pg</a:t>
            </a:r>
            <a:r>
              <a:rPr lang="en-US" dirty="0"/>
              <a:t> 3)</a:t>
            </a:r>
          </a:p>
        </p:txBody>
      </p:sp>
      <p:sp>
        <p:nvSpPr>
          <p:cNvPr id="3" name="Content Placeholder 2"/>
          <p:cNvSpPr>
            <a:spLocks noGrp="1"/>
          </p:cNvSpPr>
          <p:nvPr>
            <p:ph idx="1"/>
          </p:nvPr>
        </p:nvSpPr>
        <p:spPr/>
        <p:txBody>
          <a:bodyPr>
            <a:normAutofit fontScale="92500" lnSpcReduction="20000"/>
          </a:bodyPr>
          <a:lstStyle/>
          <a:p>
            <a:r>
              <a:rPr lang="en-US" sz="2000" dirty="0">
                <a:latin typeface="Rockwell" pitchFamily="18" charset="0"/>
              </a:rPr>
              <a:t>This Community Shuttles RFQ is an open and competitive procurement process that Aging and Disability Services is using to purchase a coordinated transportation service.</a:t>
            </a:r>
          </a:p>
          <a:p>
            <a:pPr>
              <a:buNone/>
            </a:pPr>
            <a:endParaRPr lang="en-US" sz="2000" dirty="0">
              <a:latin typeface="Rockwell" pitchFamily="18" charset="0"/>
            </a:endParaRPr>
          </a:p>
          <a:p>
            <a:r>
              <a:rPr lang="en-US" sz="2000" dirty="0">
                <a:latin typeface="Rockwell" pitchFamily="18" charset="0"/>
              </a:rPr>
              <a:t>Approximately $1.1 million is available through the Federal Transit Administration 5310 Enhanced Mobility of Seniors and People with Disabilities Program and match funding provided by King County Metro to sustain demand-response transportation for seniors and people with disabilities in King County for two years. </a:t>
            </a:r>
          </a:p>
          <a:p>
            <a:pPr>
              <a:buNone/>
            </a:pPr>
            <a:endParaRPr lang="en-US" sz="2000" dirty="0">
              <a:latin typeface="Rockwell" pitchFamily="18" charset="0"/>
            </a:endParaRPr>
          </a:p>
          <a:p>
            <a:r>
              <a:rPr lang="en-US" sz="2000" dirty="0">
                <a:latin typeface="Rockwell" pitchFamily="18" charset="0"/>
              </a:rPr>
              <a:t>Funding awards will be made for the period of July 1, 2017 – June 30, 2019.</a:t>
            </a:r>
          </a:p>
          <a:p>
            <a:pPr>
              <a:buNone/>
            </a:pPr>
            <a:endParaRPr lang="en-US" sz="2000" dirty="0">
              <a:latin typeface="Rockwell" pitchFamily="18" charset="0"/>
            </a:endParaRPr>
          </a:p>
          <a:p>
            <a:r>
              <a:rPr lang="en-US" sz="2000" dirty="0">
                <a:latin typeface="Rockwell" pitchFamily="18" charset="0"/>
              </a:rPr>
              <a:t>Continued investment after the initial contract period will be contingent on successful performance and funding availability.</a:t>
            </a:r>
          </a:p>
        </p:txBody>
      </p:sp>
      <p:sp>
        <p:nvSpPr>
          <p:cNvPr id="4" name="Slide Number Placeholder 3"/>
          <p:cNvSpPr>
            <a:spLocks noGrp="1"/>
          </p:cNvSpPr>
          <p:nvPr>
            <p:ph type="sldNum" sz="quarter" idx="12"/>
          </p:nvPr>
        </p:nvSpPr>
        <p:spPr/>
        <p:txBody>
          <a:bodyPr/>
          <a:lstStyle/>
          <a:p>
            <a:fld id="{34010C47-4D8B-4134-BB59-829AAD75FA9B}" type="slidenum">
              <a:rPr lang="en-US" smtClean="0"/>
              <a:pPr/>
              <a:t>5</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fontScale="70000" lnSpcReduction="20000"/>
          </a:bodyPr>
          <a:lstStyle/>
          <a:p>
            <a:r>
              <a:rPr lang="en-US" dirty="0"/>
              <a:t>Aging and Disability Services has funded transportation services with federal and state funding for several years.</a:t>
            </a:r>
          </a:p>
          <a:p>
            <a:r>
              <a:rPr lang="en-US" dirty="0"/>
              <a:t>This is a new transportation service for ADS. ADS received a grant from PSRC to sustain service in areas currently served by Sound Generations/King County Metro Hyde Shuttle program that had been at risk of losing service.</a:t>
            </a:r>
          </a:p>
          <a:p>
            <a:r>
              <a:rPr lang="en-US" dirty="0"/>
              <a:t>This project will provide six shuttles in Seattle, with a seventh shuttle serving Seattle and/or Tukwila. Service area of seventh shuttle is being determined in consultation with King County Metro. Sub-area service boundaries are subject to change (Bids should not assume a particular sub-area within Seattle).</a:t>
            </a:r>
          </a:p>
          <a:p>
            <a:r>
              <a:rPr lang="en-US" dirty="0"/>
              <a:t>Service is </a:t>
            </a:r>
            <a:r>
              <a:rPr lang="en-US" i="1" dirty="0"/>
              <a:t>coordinated </a:t>
            </a:r>
            <a:r>
              <a:rPr lang="en-US" dirty="0"/>
              <a:t>with health/social services and other accessible transportation options in King County (see handout: Accessible Transportation Map).</a:t>
            </a:r>
          </a:p>
        </p:txBody>
      </p:sp>
      <p:sp>
        <p:nvSpPr>
          <p:cNvPr id="4" name="Slide Number Placeholder 3"/>
          <p:cNvSpPr>
            <a:spLocks noGrp="1"/>
          </p:cNvSpPr>
          <p:nvPr>
            <p:ph type="sldNum" sz="quarter" idx="12"/>
          </p:nvPr>
        </p:nvSpPr>
        <p:spPr/>
        <p:txBody>
          <a:bodyPr/>
          <a:lstStyle/>
          <a:p>
            <a:fld id="{34010C47-4D8B-4134-BB59-829AAD75FA9B}" type="slidenum">
              <a:rPr lang="en-US" smtClean="0"/>
              <a:pPr/>
              <a:t>6</a:t>
            </a:fld>
            <a:endParaRPr lang="en-US" dirty="0"/>
          </a:p>
        </p:txBody>
      </p:sp>
    </p:spTree>
    <p:extLst>
      <p:ext uri="{BB962C8B-B14F-4D97-AF65-F5344CB8AC3E}">
        <p14:creationId xmlns:p14="http://schemas.microsoft.com/office/powerpoint/2010/main" val="320713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RFP vs. RFQ</a:t>
            </a:r>
          </a:p>
        </p:txBody>
      </p:sp>
      <p:sp>
        <p:nvSpPr>
          <p:cNvPr id="4" name="Slide Number Placeholder 3"/>
          <p:cNvSpPr>
            <a:spLocks noGrp="1"/>
          </p:cNvSpPr>
          <p:nvPr>
            <p:ph type="sldNum" sz="quarter" idx="12"/>
          </p:nvPr>
        </p:nvSpPr>
        <p:spPr/>
        <p:txBody>
          <a:bodyPr/>
          <a:lstStyle/>
          <a:p>
            <a:fld id="{34010C47-4D8B-4134-BB59-829AAD75FA9B}"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723900" y="1828800"/>
            <a:ext cx="7696200" cy="4627375"/>
          </a:xfrm>
          <a:prstGeom prst="rect">
            <a:avLst/>
          </a:prstGeom>
        </p:spPr>
      </p:pic>
    </p:spTree>
    <p:extLst>
      <p:ext uri="{BB962C8B-B14F-4D97-AF65-F5344CB8AC3E}">
        <p14:creationId xmlns:p14="http://schemas.microsoft.com/office/powerpoint/2010/main" val="236763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RFP vs. RFQ (cont.)</a:t>
            </a:r>
          </a:p>
        </p:txBody>
      </p:sp>
      <p:sp>
        <p:nvSpPr>
          <p:cNvPr id="4" name="Slide Number Placeholder 3"/>
          <p:cNvSpPr>
            <a:spLocks noGrp="1"/>
          </p:cNvSpPr>
          <p:nvPr>
            <p:ph type="sldNum" sz="quarter" idx="12"/>
          </p:nvPr>
        </p:nvSpPr>
        <p:spPr/>
        <p:txBody>
          <a:bodyPr/>
          <a:lstStyle/>
          <a:p>
            <a:fld id="{34010C47-4D8B-4134-BB59-829AAD75FA9B}"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228600" y="2057400"/>
            <a:ext cx="8729985" cy="4063012"/>
          </a:xfrm>
          <a:prstGeom prst="rect">
            <a:avLst/>
          </a:prstGeom>
        </p:spPr>
      </p:pic>
    </p:spTree>
    <p:extLst>
      <p:ext uri="{BB962C8B-B14F-4D97-AF65-F5344CB8AC3E}">
        <p14:creationId xmlns:p14="http://schemas.microsoft.com/office/powerpoint/2010/main" val="258754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Results-Based Accountability Framework (pg. 5)</a:t>
            </a:r>
          </a:p>
        </p:txBody>
      </p:sp>
      <p:sp>
        <p:nvSpPr>
          <p:cNvPr id="3" name="Content Placeholder 2"/>
          <p:cNvSpPr>
            <a:spLocks noGrp="1"/>
          </p:cNvSpPr>
          <p:nvPr>
            <p:ph idx="1"/>
          </p:nvPr>
        </p:nvSpPr>
        <p:spPr/>
        <p:txBody>
          <a:bodyPr>
            <a:normAutofit lnSpcReduction="10000"/>
          </a:bodyPr>
          <a:lstStyle/>
          <a:p>
            <a:pPr marL="0" indent="0">
              <a:buNone/>
            </a:pPr>
            <a:r>
              <a:rPr lang="en-US" sz="2400" dirty="0"/>
              <a:t>HSD has developed a strategy for results-based accountability and addressing disparities to ensure that the most critical human service needs are met by:</a:t>
            </a:r>
          </a:p>
          <a:p>
            <a:r>
              <a:rPr lang="en-US" b="1" dirty="0"/>
              <a:t>Defining</a:t>
            </a:r>
            <a:r>
              <a:rPr lang="en-US" dirty="0"/>
              <a:t> the desired results for the department’s investments;</a:t>
            </a:r>
          </a:p>
          <a:p>
            <a:r>
              <a:rPr lang="en-US" b="1" dirty="0"/>
              <a:t>Aligning</a:t>
            </a:r>
            <a:r>
              <a:rPr lang="en-US" dirty="0"/>
              <a:t> the department’s resources to the desired results; and</a:t>
            </a:r>
          </a:p>
          <a:p>
            <a:r>
              <a:rPr lang="en-US" b="1" dirty="0"/>
              <a:t>Evaluating </a:t>
            </a:r>
            <a:r>
              <a:rPr lang="en-US" dirty="0"/>
              <a:t>the result progress to ensure return on investment.</a:t>
            </a:r>
            <a:endParaRPr lang="en-US" b="1"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9</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489800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e7ada6b3-e20d-4499-8089-a27089c517db">Completed final</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B4306CAFC6B444AFBEB77E195B3B14" ma:contentTypeVersion="3" ma:contentTypeDescription="Create a new document." ma:contentTypeScope="" ma:versionID="318877c5cc3d68c699ce9d87758ed632">
  <xsd:schema xmlns:xsd="http://www.w3.org/2001/XMLSchema" xmlns:xs="http://www.w3.org/2001/XMLSchema" xmlns:p="http://schemas.microsoft.com/office/2006/metadata/properties" xmlns:ns2="e7ada6b3-e20d-4499-8089-a27089c517db" xmlns:ns3="edd56262-f0a4-453d-ae7a-ece56286759c" targetNamespace="http://schemas.microsoft.com/office/2006/metadata/properties" ma:root="true" ma:fieldsID="94687f822d2e70b3f2215aff6d19d4ab" ns2:_="" ns3:_="">
    <xsd:import namespace="e7ada6b3-e20d-4499-8089-a27089c517db"/>
    <xsd:import namespace="edd56262-f0a4-453d-ae7a-ece56286759c"/>
    <xsd:element name="properties">
      <xsd:complexType>
        <xsd:sequence>
          <xsd:element name="documentManagement">
            <xsd:complexType>
              <xsd:all>
                <xsd:element ref="ns2: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da6b3-e20d-4499-8089-a27089c517db" elementFormDefault="qualified">
    <xsd:import namespace="http://schemas.microsoft.com/office/2006/documentManagement/types"/>
    <xsd:import namespace="http://schemas.microsoft.com/office/infopath/2007/PartnerControls"/>
    <xsd:element name="Status" ma:index="8" nillable="true" ma:displayName="Status" ma:default="In progress draft" ma:format="Dropdown" ma:internalName="Status">
      <xsd:simpleType>
        <xsd:restriction base="dms:Choice">
          <xsd:enumeration value="In progress draft"/>
          <xsd:enumeration value="Completed draft"/>
          <xsd:enumeration value="Completed final"/>
        </xsd:restriction>
      </xsd:simpleType>
    </xsd:element>
  </xsd:schema>
  <xsd:schema xmlns:xsd="http://www.w3.org/2001/XMLSchema" xmlns:xs="http://www.w3.org/2001/XMLSchema" xmlns:dms="http://schemas.microsoft.com/office/2006/documentManagement/types" xmlns:pc="http://schemas.microsoft.com/office/infopath/2007/PartnerControls" targetNamespace="edd56262-f0a4-453d-ae7a-ece56286759c"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9A9786-70E4-4012-B77E-8FE0DB4D6688}">
  <ds:schemaRefs>
    <ds:schemaRef ds:uri="http://schemas.microsoft.com/sharepoint/v3/contenttype/forms"/>
  </ds:schemaRefs>
</ds:datastoreItem>
</file>

<file path=customXml/itemProps2.xml><?xml version="1.0" encoding="utf-8"?>
<ds:datastoreItem xmlns:ds="http://schemas.openxmlformats.org/officeDocument/2006/customXml" ds:itemID="{290BDE70-D2A9-465A-8C21-E8D333BCCABB}">
  <ds:schemaRefs>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e7ada6b3-e20d-4499-8089-a27089c517db"/>
    <ds:schemaRef ds:uri="http://purl.org/dc/elements/1.1/"/>
    <ds:schemaRef ds:uri="http://schemas.openxmlformats.org/package/2006/metadata/core-properties"/>
    <ds:schemaRef ds:uri="edd56262-f0a4-453d-ae7a-ece56286759c"/>
    <ds:schemaRef ds:uri="http://purl.org/dc/dcmitype/"/>
  </ds:schemaRefs>
</ds:datastoreItem>
</file>

<file path=customXml/itemProps3.xml><?xml version="1.0" encoding="utf-8"?>
<ds:datastoreItem xmlns:ds="http://schemas.openxmlformats.org/officeDocument/2006/customXml" ds:itemID="{116C9ABE-BBF7-4563-B3A6-E493DCEE9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da6b3-e20d-4499-8089-a27089c517db"/>
    <ds:schemaRef ds:uri="edd56262-f0a4-453d-ae7a-ece562867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2030</TotalTime>
  <Words>1812</Words>
  <Application>Microsoft Office PowerPoint</Application>
  <PresentationFormat>On-screen Show (4:3)</PresentationFormat>
  <Paragraphs>283</Paragraphs>
  <Slides>31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Corbel</vt:lpstr>
      <vt:lpstr>Gill Sans MT</vt:lpstr>
      <vt:lpstr>Rockwell</vt:lpstr>
      <vt:lpstr>Tahoma</vt:lpstr>
      <vt:lpstr>Office Theme</vt:lpstr>
      <vt:lpstr>Community Shuttles RFQ Information Session</vt:lpstr>
      <vt:lpstr>Summary</vt:lpstr>
      <vt:lpstr>Area Agency on Aging</vt:lpstr>
      <vt:lpstr>Timeline</vt:lpstr>
      <vt:lpstr>Investment Area and Funding Source (pg 3)</vt:lpstr>
      <vt:lpstr>Background</vt:lpstr>
      <vt:lpstr>RFP vs. RFQ</vt:lpstr>
      <vt:lpstr>RFP vs. RFQ (cont.)</vt:lpstr>
      <vt:lpstr>Results-Based Accountability Framework (pg. 5)</vt:lpstr>
      <vt:lpstr>Results-Based Accountability Framework (pg. 5)</vt:lpstr>
      <vt:lpstr>Results-Based Accountability Framework (pg. 6)</vt:lpstr>
      <vt:lpstr>Expected Outcomes and Indicators (pg. 12)</vt:lpstr>
      <vt:lpstr>Focus Population and Priority Community (pg. 9)</vt:lpstr>
      <vt:lpstr>Service/Program Model (pg. 9)</vt:lpstr>
      <vt:lpstr>Criteria for Eligible Clients (pg. 9)</vt:lpstr>
      <vt:lpstr>Required Service Components (pg. 10)</vt:lpstr>
      <vt:lpstr>Key Staffing (pg. 13)</vt:lpstr>
      <vt:lpstr>Agency Eligibility (pg. 15)</vt:lpstr>
      <vt:lpstr>Review and Rating Process (pg. 17)</vt:lpstr>
      <vt:lpstr>Review and Rating Process (pg. 25)</vt:lpstr>
      <vt:lpstr>Rating Guidelines (pg. 21)</vt:lpstr>
      <vt:lpstr>Submission Deadline</vt:lpstr>
      <vt:lpstr>Methods of submission</vt:lpstr>
      <vt:lpstr>HSD Online Submission System</vt:lpstr>
      <vt:lpstr>HSD Online Submission System</vt:lpstr>
      <vt:lpstr>HSD Online Submission System</vt:lpstr>
      <vt:lpstr>HSD Online Submission System</vt:lpstr>
      <vt:lpstr>Before you respond…</vt:lpstr>
      <vt:lpstr>More tips…</vt:lpstr>
      <vt:lpstr>Post-Notice of Award Appeal Process</vt:lpstr>
      <vt:lpstr>Questions and Answers</vt:lpstr>
    </vt:vector>
  </TitlesOfParts>
  <Company>City of Seattle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dc:creator>
  <cp:lastModifiedBy>Jon Morrison Winters</cp:lastModifiedBy>
  <cp:revision>176</cp:revision>
  <cp:lastPrinted>2017-03-09T17:27:22Z</cp:lastPrinted>
  <dcterms:created xsi:type="dcterms:W3CDTF">2011-04-20T15:02:52Z</dcterms:created>
  <dcterms:modified xsi:type="dcterms:W3CDTF">2017-03-11T00:07:57Z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0x01010085B4306CAFC6B444AFBEB77E195B3B14</vt:lpwstr>
  </property>
</Properties>
</file>