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263" r:id="rId6"/>
    <p:sldId id="257" r:id="rId7"/>
    <p:sldId id="278" r:id="rId8"/>
    <p:sldId id="282" r:id="rId9"/>
    <p:sldId id="258" r:id="rId10"/>
    <p:sldId id="285" r:id="rId11"/>
    <p:sldId id="286" r:id="rId12"/>
    <p:sldId id="266" r:id="rId13"/>
    <p:sldId id="287" r:id="rId14"/>
    <p:sldId id="290" r:id="rId15"/>
    <p:sldId id="270" r:id="rId16"/>
    <p:sldId id="272" r:id="rId17"/>
    <p:sldId id="275" r:id="rId18"/>
    <p:sldId id="289" r:id="rId19"/>
    <p:sldId id="267" r:id="rId20"/>
    <p:sldId id="284" r:id="rId21"/>
    <p:sldId id="269" r:id="rId22"/>
    <p:sldId id="274" r:id="rId23"/>
    <p:sldId id="291" r:id="rId24"/>
    <p:sldId id="277" r:id="rId2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autoAdjust="0"/>
    <p:restoredTop sz="92323" autoAdjust="0"/>
  </p:normalViewPr>
  <p:slideViewPr>
    <p:cSldViewPr>
      <p:cViewPr varScale="1">
        <p:scale>
          <a:sx n="93" d="100"/>
          <a:sy n="93" d="100"/>
        </p:scale>
        <p:origin x="492" y="66"/>
      </p:cViewPr>
      <p:guideLst>
        <p:guide orient="horz" pos="2160"/>
        <p:guide pos="2880"/>
      </p:guideLst>
    </p:cSldViewPr>
  </p:slideViewPr>
  <p:outlineViewPr>
    <p:cViewPr>
      <p:scale>
        <a:sx n="33" d="100"/>
        <a:sy n="33" d="100"/>
      </p:scale>
      <p:origin x="0" y="-550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38" y="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25T12:38:21.918" idx="7">
    <p:pos x="10" y="10"/>
    <p:text>Remove screenshot and add Submission Tip Sheet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9-25T12:38:21.918" idx="7">
    <p:pos x="10" y="10"/>
    <p:text>Remove screenshot and add Submission Tip Sheet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dirty="0"/>
            <a:t>Population 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Goal</a:t>
          </a:r>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pt>
    <dgm:pt modelId="{356E3B6F-D8C6-426F-BA54-3FC72513DD0E}" type="pres">
      <dgm:prSet presAssocID="{819EF77A-E8B7-43A8-88D3-98FC09B49215}" presName="parTxOnly" presStyleLbl="node1" presStyleIdx="0" presStyleCnt="7" custLinFactNeighborX="-40635">
        <dgm:presLayoutVars>
          <dgm:chMax val="0"/>
          <dgm:chPref val="0"/>
          <dgm:bulletEnabled val="1"/>
        </dgm:presLayoutVars>
      </dgm:prSet>
      <dgm:spPr/>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pt>
  </dgm:ptLst>
  <dgm:cxnLst>
    <dgm:cxn modelId="{C1930308-7FE1-4730-B62C-711FC841D885}" type="presOf" srcId="{F4349F0B-C978-46D5-A52C-80B2057FCAFE}" destId="{22946E89-B8EF-4E7C-9A8D-BD716A894507}" srcOrd="0" destOrd="0" presId="urn:microsoft.com/office/officeart/2005/8/layout/chevron1"/>
    <dgm:cxn modelId="{AF99B008-5553-4D33-99BD-20BABE728D44}" type="presOf" srcId="{AAFF1A46-739D-4AC8-AF57-D619F80009BC}" destId="{EB8E49AB-89E5-45D4-AFA9-B432BB2CCAA7}" srcOrd="0" destOrd="0" presId="urn:microsoft.com/office/officeart/2005/8/layout/chevron1"/>
    <dgm:cxn modelId="{8A56930F-EF69-42A7-AD19-59C79F8C4807}" srcId="{904454DC-E4B3-44B5-BDB9-C154111E0852}" destId="{F4349F0B-C978-46D5-A52C-80B2057FCAFE}" srcOrd="4" destOrd="0" parTransId="{3837A97B-98A3-45B7-A3F8-42DCAC9F49C5}" sibTransId="{116AA9FE-FBC1-48B8-89A4-45E42F3288C6}"/>
    <dgm:cxn modelId="{DB98AC0F-D5D4-4AB0-A727-B445AB6533EA}" type="presOf" srcId="{2297D923-C012-4EE8-A9C5-08D5986A8CDC}" destId="{CF3C62E0-6C71-4204-9230-875AC3B1242D}" srcOrd="0" destOrd="0" presId="urn:microsoft.com/office/officeart/2005/8/layout/chevron1"/>
    <dgm:cxn modelId="{9C1CF016-E67F-4809-8AA3-B7DFF0F40ABA}" srcId="{904454DC-E4B3-44B5-BDB9-C154111E0852}" destId="{1445804D-2B02-4AC2-8D0F-32F715516130}" srcOrd="1" destOrd="0" parTransId="{BA702008-DA7D-4E83-BB59-C466C7E597BE}" sibTransId="{67194E6F-0FE4-4D8B-A960-2605CFEBABE5}"/>
    <dgm:cxn modelId="{4EB89F20-AB2C-4825-9F59-6E642CD38C1B}" type="presOf" srcId="{0B73BEE8-B4D5-484C-91A9-98FEC6B2AC2A}" destId="{E7B28461-FAE7-4F10-B154-5A56A78220AD}" srcOrd="0" destOrd="0" presId="urn:microsoft.com/office/officeart/2005/8/layout/chevron1"/>
    <dgm:cxn modelId="{AAA9E52D-99D5-4504-8D9A-0BCA3271AAC5}" type="presOf" srcId="{904454DC-E4B3-44B5-BDB9-C154111E0852}" destId="{B2FC8D52-0D48-4166-8027-7E9CDE5B7D50}" srcOrd="0" destOrd="0" presId="urn:microsoft.com/office/officeart/2005/8/layout/chevron1"/>
    <dgm:cxn modelId="{64C52940-68DA-40A2-98F0-50AC0E9380F0}" srcId="{904454DC-E4B3-44B5-BDB9-C154111E0852}" destId="{AAFF1A46-739D-4AC8-AF57-D619F80009BC}" srcOrd="6" destOrd="0" parTransId="{3C74B51B-ECE0-464C-B9F1-8CF10224D814}" sibTransId="{6B8128E2-309C-41D4-BCE3-7CC68B472201}"/>
    <dgm:cxn modelId="{8BC4C15B-BD34-4D21-8279-01C646035D02}" srcId="{904454DC-E4B3-44B5-BDB9-C154111E0852}" destId="{15172B16-81B7-4094-B954-B4DFB132803E}" srcOrd="2" destOrd="0" parTransId="{406B93FF-08FB-462A-80F6-3879F3C5A854}" sibTransId="{7F0C14E5-5C53-412A-9211-E48930B13539}"/>
    <dgm:cxn modelId="{AFC93860-8750-4B90-B0DE-DDA0989A87FC}" srcId="{904454DC-E4B3-44B5-BDB9-C154111E0852}" destId="{0B73BEE8-B4D5-484C-91A9-98FEC6B2AC2A}" srcOrd="3" destOrd="0" parTransId="{24CE6E58-6D58-41F0-A1D7-205E27137428}" sibTransId="{EF214B47-0A95-4C9A-BABC-60622A18302D}"/>
    <dgm:cxn modelId="{22D23192-B8E7-49C3-A8AF-2139563F6746}" type="presOf" srcId="{819EF77A-E8B7-43A8-88D3-98FC09B49215}" destId="{356E3B6F-D8C6-426F-BA54-3FC72513DD0E}" srcOrd="0" destOrd="0" presId="urn:microsoft.com/office/officeart/2005/8/layout/chevron1"/>
    <dgm:cxn modelId="{F860E99C-5F03-4725-A3B8-CD8424D5D2ED}" srcId="{904454DC-E4B3-44B5-BDB9-C154111E0852}" destId="{2297D923-C012-4EE8-A9C5-08D5986A8CDC}" srcOrd="5" destOrd="0" parTransId="{7C0BF589-63B6-4979-B447-E1C4EC1C92FE}" sibTransId="{4AFF726C-2EEC-44B1-A6FB-6799970EDE1F}"/>
    <dgm:cxn modelId="{9130FFE4-16C5-4C48-A6CF-964982147FD1}" srcId="{904454DC-E4B3-44B5-BDB9-C154111E0852}" destId="{819EF77A-E8B7-43A8-88D3-98FC09B49215}" srcOrd="0" destOrd="0" parTransId="{15A5A1E6-D787-4E99-B7F8-E4CAD90989E4}" sibTransId="{19495D3D-3757-46DA-A0F1-C82312CFDDBF}"/>
    <dgm:cxn modelId="{D02166E5-A86A-4D81-BDF3-73F9A92ADE16}" type="presOf" srcId="{1445804D-2B02-4AC2-8D0F-32F715516130}" destId="{04F04DD9-1176-4832-B59E-613680175526}" srcOrd="0" destOrd="0" presId="urn:microsoft.com/office/officeart/2005/8/layout/chevron1"/>
    <dgm:cxn modelId="{F00A56FE-2FD1-4F52-813E-EDFD62791C8B}" type="presOf" srcId="{15172B16-81B7-4094-B954-B4DFB132803E}" destId="{B5751F65-33EF-456D-9DB0-1DA903DE1F8D}" srcOrd="0" destOrd="0" presId="urn:microsoft.com/office/officeart/2005/8/layout/chevron1"/>
    <dgm:cxn modelId="{9B7F5817-866F-4455-8F90-17FC5035767F}" type="presParOf" srcId="{B2FC8D52-0D48-4166-8027-7E9CDE5B7D50}" destId="{356E3B6F-D8C6-426F-BA54-3FC72513DD0E}" srcOrd="0" destOrd="0" presId="urn:microsoft.com/office/officeart/2005/8/layout/chevron1"/>
    <dgm:cxn modelId="{21FE80AF-DD3C-4A7F-B748-0E9D99E3A3D1}" type="presParOf" srcId="{B2FC8D52-0D48-4166-8027-7E9CDE5B7D50}" destId="{415DC11F-4CB3-441C-93B7-8769C72E8AF9}" srcOrd="1" destOrd="0" presId="urn:microsoft.com/office/officeart/2005/8/layout/chevron1"/>
    <dgm:cxn modelId="{D7B9C8CD-A76B-4785-B3BC-669BCAC8908A}" type="presParOf" srcId="{B2FC8D52-0D48-4166-8027-7E9CDE5B7D50}" destId="{04F04DD9-1176-4832-B59E-613680175526}" srcOrd="2" destOrd="0" presId="urn:microsoft.com/office/officeart/2005/8/layout/chevron1"/>
    <dgm:cxn modelId="{116C38A5-B225-49C7-A5DA-B36C86F4A608}" type="presParOf" srcId="{B2FC8D52-0D48-4166-8027-7E9CDE5B7D50}" destId="{29D77BE7-A5D7-4DDE-8C15-2B54BDCEEACB}" srcOrd="3" destOrd="0" presId="urn:microsoft.com/office/officeart/2005/8/layout/chevron1"/>
    <dgm:cxn modelId="{44AC5845-4A94-4564-86D9-223D1CF4CDC1}" type="presParOf" srcId="{B2FC8D52-0D48-4166-8027-7E9CDE5B7D50}" destId="{B5751F65-33EF-456D-9DB0-1DA903DE1F8D}" srcOrd="4" destOrd="0" presId="urn:microsoft.com/office/officeart/2005/8/layout/chevron1"/>
    <dgm:cxn modelId="{0824F704-8C9D-4B43-92E3-141D727FB7F1}" type="presParOf" srcId="{B2FC8D52-0D48-4166-8027-7E9CDE5B7D50}" destId="{81943B01-B34C-426D-B9CB-3873AE94A80F}" srcOrd="5" destOrd="0" presId="urn:microsoft.com/office/officeart/2005/8/layout/chevron1"/>
    <dgm:cxn modelId="{28AEC263-AC9E-4742-BE10-FD0672BAD73D}" type="presParOf" srcId="{B2FC8D52-0D48-4166-8027-7E9CDE5B7D50}" destId="{E7B28461-FAE7-4F10-B154-5A56A78220AD}" srcOrd="6" destOrd="0" presId="urn:microsoft.com/office/officeart/2005/8/layout/chevron1"/>
    <dgm:cxn modelId="{DF86109A-6FC5-425D-AC85-9B1AFBE7692B}" type="presParOf" srcId="{B2FC8D52-0D48-4166-8027-7E9CDE5B7D50}" destId="{91713522-5264-4B7B-B6CB-23EF15F8DC51}" srcOrd="7" destOrd="0" presId="urn:microsoft.com/office/officeart/2005/8/layout/chevron1"/>
    <dgm:cxn modelId="{00894402-CF12-4128-B745-651724506B41}" type="presParOf" srcId="{B2FC8D52-0D48-4166-8027-7E9CDE5B7D50}" destId="{22946E89-B8EF-4E7C-9A8D-BD716A894507}" srcOrd="8" destOrd="0" presId="urn:microsoft.com/office/officeart/2005/8/layout/chevron1"/>
    <dgm:cxn modelId="{93C1AEEB-982F-4B1D-BE75-EF1DEC8A4433}" type="presParOf" srcId="{B2FC8D52-0D48-4166-8027-7E9CDE5B7D50}" destId="{0377AA6A-1227-4016-9675-95CB662CA33C}" srcOrd="9" destOrd="0" presId="urn:microsoft.com/office/officeart/2005/8/layout/chevron1"/>
    <dgm:cxn modelId="{30C753F6-A3D4-4276-AE21-2A92408DFBAC}" type="presParOf" srcId="{B2FC8D52-0D48-4166-8027-7E9CDE5B7D50}" destId="{CF3C62E0-6C71-4204-9230-875AC3B1242D}" srcOrd="10" destOrd="0" presId="urn:microsoft.com/office/officeart/2005/8/layout/chevron1"/>
    <dgm:cxn modelId="{E93C0602-68C0-41FC-8F7B-96944F865F46}" type="presParOf" srcId="{B2FC8D52-0D48-4166-8027-7E9CDE5B7D50}" destId="{ECA2FDDB-2781-4DE3-8AE3-3531491503A8}" srcOrd="11" destOrd="0" presId="urn:microsoft.com/office/officeart/2005/8/layout/chevron1"/>
    <dgm:cxn modelId="{3FE18735-4B2D-4627-86A8-4BABF67A8881}"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3B6F-D8C6-426F-BA54-3FC72513DD0E}">
      <dsp:nvSpPr>
        <dsp:cNvPr id="0" name=""/>
        <dsp:cNvSpPr/>
      </dsp:nvSpPr>
      <dsp:spPr>
        <a:xfrm>
          <a:off x="0" y="3976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Population Data</a:t>
          </a:r>
        </a:p>
      </dsp:txBody>
      <dsp:txXfrm>
        <a:off x="250031" y="397668"/>
        <a:ext cx="750094" cy="500062"/>
      </dsp:txXfrm>
    </dsp:sp>
    <dsp:sp modelId="{04F04DD9-1176-4832-B59E-613680175526}">
      <dsp:nvSpPr>
        <dsp:cNvPr id="0" name=""/>
        <dsp:cNvSpPr/>
      </dsp:nvSpPr>
      <dsp:spPr>
        <a:xfrm>
          <a:off x="1125140" y="3976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Desired Results</a:t>
          </a:r>
        </a:p>
      </dsp:txBody>
      <dsp:txXfrm>
        <a:off x="1375171" y="397668"/>
        <a:ext cx="750094" cy="500062"/>
      </dsp:txXfrm>
    </dsp:sp>
    <dsp:sp modelId="{B5751F65-33EF-456D-9DB0-1DA903DE1F8D}">
      <dsp:nvSpPr>
        <dsp:cNvPr id="0" name=""/>
        <dsp:cNvSpPr/>
      </dsp:nvSpPr>
      <dsp:spPr>
        <a:xfrm>
          <a:off x="2250281" y="3976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Indicators</a:t>
          </a:r>
        </a:p>
      </dsp:txBody>
      <dsp:txXfrm>
        <a:off x="2500312" y="397668"/>
        <a:ext cx="750094" cy="500062"/>
      </dsp:txXfrm>
    </dsp:sp>
    <dsp:sp modelId="{E7B28461-FAE7-4F10-B154-5A56A78220AD}">
      <dsp:nvSpPr>
        <dsp:cNvPr id="0" name=""/>
        <dsp:cNvSpPr/>
      </dsp:nvSpPr>
      <dsp:spPr>
        <a:xfrm>
          <a:off x="3375421" y="3976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Disparity Data</a:t>
          </a:r>
        </a:p>
      </dsp:txBody>
      <dsp:txXfrm>
        <a:off x="3625452" y="397668"/>
        <a:ext cx="750094" cy="500062"/>
      </dsp:txXfrm>
    </dsp:sp>
    <dsp:sp modelId="{22946E89-B8EF-4E7C-9A8D-BD716A894507}">
      <dsp:nvSpPr>
        <dsp:cNvPr id="0" name=""/>
        <dsp:cNvSpPr/>
      </dsp:nvSpPr>
      <dsp:spPr>
        <a:xfrm>
          <a:off x="4500562" y="3976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Equity Goal</a:t>
          </a:r>
        </a:p>
      </dsp:txBody>
      <dsp:txXfrm>
        <a:off x="4750593" y="397668"/>
        <a:ext cx="750094" cy="500062"/>
      </dsp:txXfrm>
    </dsp:sp>
    <dsp:sp modelId="{CF3C62E0-6C71-4204-9230-875AC3B1242D}">
      <dsp:nvSpPr>
        <dsp:cNvPr id="0" name=""/>
        <dsp:cNvSpPr/>
      </dsp:nvSpPr>
      <dsp:spPr>
        <a:xfrm>
          <a:off x="5625703" y="3976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Strategy</a:t>
          </a:r>
        </a:p>
      </dsp:txBody>
      <dsp:txXfrm>
        <a:off x="5875734" y="397668"/>
        <a:ext cx="750094" cy="500062"/>
      </dsp:txXfrm>
    </dsp:sp>
    <dsp:sp modelId="{EB8E49AB-89E5-45D4-AFA9-B432BB2CCAA7}">
      <dsp:nvSpPr>
        <dsp:cNvPr id="0" name=""/>
        <dsp:cNvSpPr/>
      </dsp:nvSpPr>
      <dsp:spPr>
        <a:xfrm>
          <a:off x="6750843" y="414100"/>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Performance Measure</a:t>
          </a:r>
        </a:p>
      </dsp:txBody>
      <dsp:txXfrm>
        <a:off x="7000874" y="414100"/>
        <a:ext cx="750094" cy="500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5BFD4615-948C-4074-A696-803267F8C81C}" type="datetimeFigureOut">
              <a:rPr lang="en-US" smtClean="0"/>
              <a:pPr/>
              <a:t>4/21/2017</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4552780-3AD5-4BE3-8199-48F390D667DD}" type="datetimeFigureOut">
              <a:rPr lang="en-US" smtClean="0"/>
              <a:pPr/>
              <a:t>4/21/2017</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01105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10</a:t>
            </a:fld>
            <a:endParaRPr lang="en-US" dirty="0"/>
          </a:p>
        </p:txBody>
      </p:sp>
    </p:spTree>
    <p:extLst>
      <p:ext uri="{BB962C8B-B14F-4D97-AF65-F5344CB8AC3E}">
        <p14:creationId xmlns:p14="http://schemas.microsoft.com/office/powerpoint/2010/main" val="136537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11</a:t>
            </a:fld>
            <a:endParaRPr lang="en-US" dirty="0"/>
          </a:p>
        </p:txBody>
      </p:sp>
    </p:spTree>
    <p:extLst>
      <p:ext uri="{BB962C8B-B14F-4D97-AF65-F5344CB8AC3E}">
        <p14:creationId xmlns:p14="http://schemas.microsoft.com/office/powerpoint/2010/main" val="230835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12</a:t>
            </a:fld>
            <a:endParaRPr lang="en-US" dirty="0"/>
          </a:p>
        </p:txBody>
      </p:sp>
    </p:spTree>
    <p:extLst>
      <p:ext uri="{BB962C8B-B14F-4D97-AF65-F5344CB8AC3E}">
        <p14:creationId xmlns:p14="http://schemas.microsoft.com/office/powerpoint/2010/main" val="293193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13</a:t>
            </a:fld>
            <a:endParaRPr lang="en-US" dirty="0"/>
          </a:p>
        </p:txBody>
      </p:sp>
    </p:spTree>
    <p:extLst>
      <p:ext uri="{BB962C8B-B14F-4D97-AF65-F5344CB8AC3E}">
        <p14:creationId xmlns:p14="http://schemas.microsoft.com/office/powerpoint/2010/main" val="422872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14</a:t>
            </a:fld>
            <a:endParaRPr lang="en-US" dirty="0"/>
          </a:p>
        </p:txBody>
      </p:sp>
    </p:spTree>
    <p:extLst>
      <p:ext uri="{BB962C8B-B14F-4D97-AF65-F5344CB8AC3E}">
        <p14:creationId xmlns:p14="http://schemas.microsoft.com/office/powerpoint/2010/main" val="47807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15</a:t>
            </a:fld>
            <a:endParaRPr lang="en-US" dirty="0"/>
          </a:p>
        </p:txBody>
      </p:sp>
    </p:spTree>
    <p:extLst>
      <p:ext uri="{BB962C8B-B14F-4D97-AF65-F5344CB8AC3E}">
        <p14:creationId xmlns:p14="http://schemas.microsoft.com/office/powerpoint/2010/main" val="338516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16</a:t>
            </a:fld>
            <a:endParaRPr lang="en-US" dirty="0"/>
          </a:p>
        </p:txBody>
      </p:sp>
    </p:spTree>
    <p:extLst>
      <p:ext uri="{BB962C8B-B14F-4D97-AF65-F5344CB8AC3E}">
        <p14:creationId xmlns:p14="http://schemas.microsoft.com/office/powerpoint/2010/main" val="305614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17</a:t>
            </a:fld>
            <a:endParaRPr lang="en-US" dirty="0"/>
          </a:p>
        </p:txBody>
      </p:sp>
    </p:spTree>
    <p:extLst>
      <p:ext uri="{BB962C8B-B14F-4D97-AF65-F5344CB8AC3E}">
        <p14:creationId xmlns:p14="http://schemas.microsoft.com/office/powerpoint/2010/main" val="135473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18</a:t>
            </a:fld>
            <a:endParaRPr lang="en-US" dirty="0"/>
          </a:p>
        </p:txBody>
      </p:sp>
    </p:spTree>
    <p:extLst>
      <p:ext uri="{BB962C8B-B14F-4D97-AF65-F5344CB8AC3E}">
        <p14:creationId xmlns:p14="http://schemas.microsoft.com/office/powerpoint/2010/main" val="346616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19</a:t>
            </a:fld>
            <a:endParaRPr lang="en-US" dirty="0"/>
          </a:p>
        </p:txBody>
      </p:sp>
    </p:spTree>
    <p:extLst>
      <p:ext uri="{BB962C8B-B14F-4D97-AF65-F5344CB8AC3E}">
        <p14:creationId xmlns:p14="http://schemas.microsoft.com/office/powerpoint/2010/main" val="120192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1280050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20</a:t>
            </a:fld>
            <a:endParaRPr lang="en-US" dirty="0"/>
          </a:p>
        </p:txBody>
      </p:sp>
    </p:spTree>
    <p:extLst>
      <p:ext uri="{BB962C8B-B14F-4D97-AF65-F5344CB8AC3E}">
        <p14:creationId xmlns:p14="http://schemas.microsoft.com/office/powerpoint/2010/main" val="345904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21</a:t>
            </a:fld>
            <a:endParaRPr lang="en-US" dirty="0"/>
          </a:p>
        </p:txBody>
      </p:sp>
    </p:spTree>
    <p:extLst>
      <p:ext uri="{BB962C8B-B14F-4D97-AF65-F5344CB8AC3E}">
        <p14:creationId xmlns:p14="http://schemas.microsoft.com/office/powerpoint/2010/main" val="157569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251798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4</a:t>
            </a:fld>
            <a:endParaRPr lang="en-US" dirty="0"/>
          </a:p>
        </p:txBody>
      </p:sp>
    </p:spTree>
    <p:extLst>
      <p:ext uri="{BB962C8B-B14F-4D97-AF65-F5344CB8AC3E}">
        <p14:creationId xmlns:p14="http://schemas.microsoft.com/office/powerpoint/2010/main" val="214119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261702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6</a:t>
            </a:fld>
            <a:endParaRPr lang="en-US" dirty="0"/>
          </a:p>
        </p:txBody>
      </p:sp>
    </p:spTree>
    <p:extLst>
      <p:ext uri="{BB962C8B-B14F-4D97-AF65-F5344CB8AC3E}">
        <p14:creationId xmlns:p14="http://schemas.microsoft.com/office/powerpoint/2010/main" val="208194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7</a:t>
            </a:fld>
            <a:endParaRPr lang="en-US" dirty="0"/>
          </a:p>
        </p:txBody>
      </p:sp>
    </p:spTree>
    <p:extLst>
      <p:ext uri="{BB962C8B-B14F-4D97-AF65-F5344CB8AC3E}">
        <p14:creationId xmlns:p14="http://schemas.microsoft.com/office/powerpoint/2010/main" val="288389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8</a:t>
            </a:fld>
            <a:endParaRPr lang="en-US" dirty="0"/>
          </a:p>
        </p:txBody>
      </p:sp>
    </p:spTree>
    <p:extLst>
      <p:ext uri="{BB962C8B-B14F-4D97-AF65-F5344CB8AC3E}">
        <p14:creationId xmlns:p14="http://schemas.microsoft.com/office/powerpoint/2010/main" val="157048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9</a:t>
            </a:fld>
            <a:endParaRPr lang="en-US" dirty="0"/>
          </a:p>
        </p:txBody>
      </p:sp>
    </p:spTree>
    <p:extLst>
      <p:ext uri="{BB962C8B-B14F-4D97-AF65-F5344CB8AC3E}">
        <p14:creationId xmlns:p14="http://schemas.microsoft.com/office/powerpoint/2010/main" val="266323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ound Same Side Corner Rectangle 22"/>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89902D-B8C0-4649-B930-36201B084E19}" type="datetime1">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
        <p:nvSpPr>
          <p:cNvPr id="2" name="Title 1"/>
          <p:cNvSpPr>
            <a:spLocks noGrp="1"/>
          </p:cNvSpPr>
          <p:nvPr>
            <p:ph type="ctrTitle"/>
          </p:nvPr>
        </p:nvSpPr>
        <p:spPr>
          <a:xfrm>
            <a:off x="685800" y="2416175"/>
            <a:ext cx="7772400" cy="1470025"/>
          </a:xfrm>
          <a:effectLst/>
        </p:spPr>
        <p:txBody>
          <a:bodyPr>
            <a:normAutofit/>
          </a:bodyPr>
          <a:lstStyle>
            <a:lvl1pPr>
              <a:defRPr sz="3600">
                <a:solidFill>
                  <a:schemeClr val="bg1"/>
                </a:solidFill>
                <a:effectLst/>
                <a:latin typeface="Rockwell" pitchFamily="18" charset="0"/>
                <a:cs typeface="Tahoma" pitchFamily="34" charset="0"/>
              </a:defRPr>
            </a:lvl1pPr>
          </a:lstStyle>
          <a:p>
            <a:r>
              <a:rPr lang="en-US" dirty="0"/>
              <a:t>Click to edit Master title style</a:t>
            </a:r>
          </a:p>
        </p:txBody>
      </p:sp>
      <p:sp>
        <p:nvSpPr>
          <p:cNvPr id="3" name="Subtitle 2"/>
          <p:cNvSpPr>
            <a:spLocks noGrp="1"/>
          </p:cNvSpPr>
          <p:nvPr>
            <p:ph type="subTitle" idx="1"/>
          </p:nvPr>
        </p:nvSpPr>
        <p:spPr>
          <a:xfrm>
            <a:off x="3124200" y="4038600"/>
            <a:ext cx="3124200" cy="304800"/>
          </a:xfrm>
        </p:spPr>
        <p:txBody>
          <a:bodyPr>
            <a:noAutofit/>
          </a:bodyPr>
          <a:lstStyle>
            <a:lvl1pPr marL="0" indent="0" algn="ctr">
              <a:buNone/>
              <a:defRPr sz="1400">
                <a:solidFill>
                  <a:srgbClr val="D7E462"/>
                </a:solidFill>
                <a:latin typeface="Rockwell" pitchFamily="18"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1BB80-ACAA-4DCA-B1A3-A990F06F15D1}" type="datetime1">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A6DC2-3ED4-43B7-9EC6-99A948607648}" type="datetime1">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066800"/>
            <a:ext cx="8686800" cy="609600"/>
          </a:xfrm>
        </p:spPr>
        <p:txBody>
          <a:bodyPr>
            <a:noAutofit/>
          </a:bodyPr>
          <a:lstStyle>
            <a:lvl1pPr algn="ctr">
              <a:defRPr sz="2800">
                <a:solidFill>
                  <a:schemeClr val="bg1"/>
                </a:solidFill>
                <a:latin typeface="Rockwell" pitchFamily="18"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00A030-D7F9-40B6-A92C-92A1101F81DC}" type="datetime1">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ound Same Side Corner Rectangle 6"/>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05800" y="6645275"/>
            <a:ext cx="457200" cy="365125"/>
          </a:xfrm>
        </p:spPr>
        <p:txBody>
          <a:bodyPr anchor="t" anchorCtr="0"/>
          <a:lstStyle>
            <a:lvl1pPr algn="ctr">
              <a:defRPr sz="900">
                <a:solidFill>
                  <a:schemeClr val="bg1">
                    <a:lumMod val="50000"/>
                  </a:schemeClr>
                </a:solidFill>
              </a:defRPr>
            </a:lvl1pPr>
          </a:lstStyle>
          <a:p>
            <a:fld id="{34010C47-4D8B-4134-BB59-829AAD75FA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4D370-7E02-4CDA-A19E-C5172C185EBF}" type="datetime1">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8A27A-4A65-415B-A54C-7C2AF2AC2B7B}" type="datetime1">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6B326-FF71-4F02-AD5D-A514B23ABCB1}" type="datetime1">
              <a:rPr lang="en-US" smtClean="0"/>
              <a:pPr/>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1ABCED-D55E-410F-A430-B050D77F92EF}" type="datetime1">
              <a:rPr lang="en-US" smtClean="0"/>
              <a:pPr/>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4/21/2017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FDF2A-1AF6-4F83-8803-CA2905B8BB88}" type="datetime1">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195C0-61EC-4B65-AD35-9FB85D87FAB8}" type="datetime1">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78A27-65D4-482F-9972-78BA422FE4B6}" type="datetime1">
              <a:rPr lang="en-US" smtClean="0"/>
              <a:pPr/>
              <a:t>4/21/2017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p:cNvPicPr>
            <a:picLocks noChangeAspect="1"/>
          </p:cNvPicPr>
          <p:nvPr userDrawn="1"/>
        </p:nvPicPr>
        <p:blipFill>
          <a:blip r:embed="rId13" cstate="print"/>
          <a:stretch>
            <a:fillRect/>
          </a:stretch>
        </p:blipFill>
        <p:spPr>
          <a:xfrm>
            <a:off x="0" y="46264"/>
            <a:ext cx="9144000" cy="1020536"/>
          </a:xfrm>
          <a:prstGeom prst="rect">
            <a:avLst/>
          </a:prstGeom>
        </p:spPr>
      </p:pic>
      <p:pic>
        <p:nvPicPr>
          <p:cNvPr id="9" name="Picture 8" descr="Untitled-2.jpg"/>
          <p:cNvPicPr>
            <a:picLocks noChangeAspect="1"/>
          </p:cNvPicPr>
          <p:nvPr userDrawn="1"/>
        </p:nvPicPr>
        <p:blipFill>
          <a:blip r:embed="rId14" cstate="print"/>
          <a:stretch>
            <a:fillRect/>
          </a:stretch>
        </p:blipFill>
        <p:spPr>
          <a:xfrm>
            <a:off x="152400" y="6400800"/>
            <a:ext cx="980025"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815281"/>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eb6.seattle.gov/hsd/rfi/index.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3.jpeg"/><Relationship Id="rId4" Type="http://schemas.openxmlformats.org/officeDocument/2006/relationships/hyperlink" Target="mailto:enifer.chao@seattle.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atalie.thomson@seattle.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natalie.thomson@seattle.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
        <p:nvSpPr>
          <p:cNvPr id="2" name="Title 1"/>
          <p:cNvSpPr>
            <a:spLocks noGrp="1"/>
          </p:cNvSpPr>
          <p:nvPr>
            <p:ph type="ctrTitle"/>
          </p:nvPr>
        </p:nvSpPr>
        <p:spPr/>
        <p:txBody>
          <a:bodyPr>
            <a:noAutofit/>
          </a:bodyPr>
          <a:lstStyle/>
          <a:p>
            <a:br>
              <a:rPr lang="en-US" sz="4000" b="1" dirty="0">
                <a:latin typeface="+mn-lt"/>
              </a:rPr>
            </a:br>
            <a:br>
              <a:rPr lang="en-US" sz="4000" b="1" dirty="0">
                <a:latin typeface="+mn-lt"/>
              </a:rPr>
            </a:br>
            <a:br>
              <a:rPr lang="en-US" sz="4000" b="1" dirty="0">
                <a:latin typeface="+mn-lt"/>
              </a:rPr>
            </a:br>
            <a:r>
              <a:rPr lang="en-US" sz="4000" b="1" dirty="0">
                <a:latin typeface="+mn-lt"/>
              </a:rPr>
              <a:t>2017</a:t>
            </a:r>
            <a:r>
              <a:rPr lang="en-US" sz="4000" dirty="0">
                <a:latin typeface="+mn-lt"/>
              </a:rPr>
              <a:t> </a:t>
            </a:r>
            <a:r>
              <a:rPr lang="en-US" sz="4000" b="1" dirty="0">
                <a:latin typeface="+mn-lt"/>
              </a:rPr>
              <a:t>Community Connectors at Food Banks Pilot Program</a:t>
            </a:r>
            <a:br>
              <a:rPr lang="en-US" sz="4000" dirty="0">
                <a:latin typeface="+mn-lt"/>
              </a:rPr>
            </a:br>
            <a:r>
              <a:rPr lang="en-US" sz="4000" b="1" dirty="0">
                <a:latin typeface="+mn-lt"/>
              </a:rPr>
              <a:t>Request for Qualification (RFQ)</a:t>
            </a:r>
            <a:br>
              <a:rPr lang="en-US" dirty="0">
                <a:latin typeface="+mn-lt"/>
              </a:rPr>
            </a:br>
            <a:br>
              <a:rPr lang="en-US" dirty="0">
                <a:latin typeface="+mn-lt"/>
              </a:rPr>
            </a:br>
            <a:br>
              <a:rPr lang="en-US" dirty="0">
                <a:latin typeface="+mn-lt"/>
              </a:rPr>
            </a:br>
            <a:r>
              <a:rPr lang="en-US" sz="2400" dirty="0">
                <a:latin typeface="+mj-lt"/>
              </a:rPr>
              <a:t>Information Session</a:t>
            </a:r>
            <a:br>
              <a:rPr lang="en-US" sz="2400" dirty="0">
                <a:latin typeface="+mj-lt"/>
              </a:rPr>
            </a:br>
            <a:r>
              <a:rPr lang="en-US" sz="2400" dirty="0">
                <a:latin typeface="+mj-lt"/>
              </a:rPr>
              <a:t>Monday, April 24, 2017</a:t>
            </a:r>
            <a:br>
              <a:rPr lang="en-US" sz="2800" dirty="0">
                <a:latin typeface="+mj-lt"/>
              </a:rPr>
            </a:br>
            <a:br>
              <a:rPr lang="en-US" sz="2400" dirty="0">
                <a:latin typeface="+mn-lt"/>
              </a:rPr>
            </a:br>
            <a:endParaRPr lang="en-US" sz="2400" dirty="0">
              <a:latin typeface="+mn-lt"/>
            </a:endParaRPr>
          </a:p>
        </p:txBody>
      </p:sp>
      <p:sp>
        <p:nvSpPr>
          <p:cNvPr id="5" name="Rectangle 4"/>
          <p:cNvSpPr/>
          <p:nvPr/>
        </p:nvSpPr>
        <p:spPr>
          <a:xfrm>
            <a:off x="1447800" y="6428601"/>
            <a:ext cx="7086600" cy="584775"/>
          </a:xfrm>
          <a:prstGeom prst="rect">
            <a:avLst/>
          </a:prstGeom>
        </p:spPr>
        <p:txBody>
          <a:bodyPr wrap="square">
            <a:spAutoFit/>
          </a:bodyPr>
          <a:lstStyle/>
          <a:p>
            <a:pPr algn="ctr"/>
            <a:r>
              <a:rPr lang="en-US" sz="1000" dirty="0">
                <a:latin typeface="Rockwell" pitchFamily="18" charset="0"/>
              </a:rPr>
              <a:t>Catherine Lester, Director</a:t>
            </a:r>
            <a:r>
              <a:rPr lang="en-US" sz="1000" b="1" dirty="0">
                <a:latin typeface="Gill Sans MT" pitchFamily="34" charset="0"/>
              </a:rPr>
              <a:t>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Ed Murray, Mayor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Hyeok Kim, Deputy Mayor </a:t>
            </a:r>
            <a:r>
              <a:rPr lang="en-US" sz="1000" b="1" dirty="0">
                <a:solidFill>
                  <a:srgbClr val="D7E462"/>
                </a:solidFill>
                <a:latin typeface="Gill Sans MT" pitchFamily="34" charset="0"/>
              </a:rPr>
              <a:t>| </a:t>
            </a:r>
            <a:r>
              <a:rPr lang="en-US" sz="1000" dirty="0">
                <a:latin typeface="Rockwell" pitchFamily="18" charset="0"/>
              </a:rPr>
              <a:t>Kate Joncas, Deputy Mayor</a:t>
            </a:r>
          </a:p>
          <a:p>
            <a:pPr algn="r"/>
            <a:r>
              <a:rPr lang="en-US" sz="1000" dirty="0">
                <a:latin typeface="Rockwell" pitchFamily="18" charset="0"/>
              </a:rPr>
              <a:t>		</a:t>
            </a:r>
          </a:p>
          <a:p>
            <a:pPr algn="ctr"/>
            <a:r>
              <a:rPr lang="en-US" sz="1000" b="1" dirty="0">
                <a:solidFill>
                  <a:srgbClr val="D7E462"/>
                </a:solidFill>
                <a:latin typeface="Gill Sans MT" pitchFamily="34" charset="0"/>
              </a:rPr>
              <a:t> </a:t>
            </a:r>
            <a:r>
              <a:rPr lang="en-US" sz="1000" dirty="0">
                <a:latin typeface="Rockwell" pitchFamily="18" charset="0"/>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Program Requirements (pg. 11)</a:t>
            </a:r>
          </a:p>
        </p:txBody>
      </p:sp>
      <p:sp>
        <p:nvSpPr>
          <p:cNvPr id="3" name="Content Placeholder 2"/>
          <p:cNvSpPr>
            <a:spLocks noGrp="1"/>
          </p:cNvSpPr>
          <p:nvPr>
            <p:ph idx="1"/>
          </p:nvPr>
        </p:nvSpPr>
        <p:spPr>
          <a:xfrm>
            <a:off x="457200" y="1828800"/>
            <a:ext cx="8458200" cy="4724400"/>
          </a:xfrm>
        </p:spPr>
        <p:txBody>
          <a:bodyPr>
            <a:noAutofit/>
          </a:bodyPr>
          <a:lstStyle/>
          <a:p>
            <a:pPr marL="0" indent="0">
              <a:spcBef>
                <a:spcPts val="0"/>
              </a:spcBef>
              <a:spcAft>
                <a:spcPts val="600"/>
              </a:spcAft>
              <a:buNone/>
            </a:pPr>
            <a:r>
              <a:rPr lang="en-US" sz="2800" b="1" dirty="0"/>
              <a:t>Milestones:</a:t>
            </a:r>
          </a:p>
          <a:p>
            <a:pPr marL="914400" indent="-514350">
              <a:spcBef>
                <a:spcPts val="0"/>
              </a:spcBef>
              <a:buFont typeface="+mj-lt"/>
              <a:buAutoNum type="arabicPeriod"/>
            </a:pPr>
            <a:r>
              <a:rPr lang="en-US" sz="2800" dirty="0"/>
              <a:t># clients participating in Community Connector services</a:t>
            </a:r>
          </a:p>
          <a:p>
            <a:pPr marL="914400" indent="-514350">
              <a:spcBef>
                <a:spcPts val="0"/>
              </a:spcBef>
              <a:buFont typeface="+mj-lt"/>
              <a:buAutoNum type="arabicPeriod"/>
            </a:pPr>
            <a:r>
              <a:rPr lang="en-US" sz="2800" dirty="0"/>
              <a:t># clients receive needs assessments</a:t>
            </a:r>
          </a:p>
          <a:p>
            <a:pPr marL="914400" indent="-514350">
              <a:spcBef>
                <a:spcPts val="0"/>
              </a:spcBef>
              <a:buFont typeface="+mj-lt"/>
              <a:buAutoNum type="arabicPeriod"/>
            </a:pPr>
            <a:r>
              <a:rPr lang="en-US" sz="2800" dirty="0"/>
              <a:t># clients receive referrals to benefits and services</a:t>
            </a:r>
          </a:p>
          <a:p>
            <a:pPr marL="914400" indent="-514350">
              <a:spcBef>
                <a:spcPts val="0"/>
              </a:spcBef>
              <a:buFont typeface="+mj-lt"/>
              <a:buAutoNum type="arabicPeriod"/>
            </a:pPr>
            <a:r>
              <a:rPr lang="en-US" sz="2800" dirty="0"/>
              <a:t># clients complete applications to benefits and services</a:t>
            </a:r>
          </a:p>
          <a:p>
            <a:pPr marL="914400" indent="-514350">
              <a:spcBef>
                <a:spcPts val="0"/>
              </a:spcBef>
              <a:buFont typeface="+mj-lt"/>
              <a:buAutoNum type="arabicPeriod"/>
            </a:pPr>
            <a:r>
              <a:rPr lang="en-US" sz="2800" dirty="0"/>
              <a:t># clients participating in trainings, resource fairs, etc.</a:t>
            </a:r>
          </a:p>
          <a:p>
            <a:pPr marL="914400" indent="-514350">
              <a:spcBef>
                <a:spcPts val="0"/>
              </a:spcBef>
              <a:buFont typeface="+mj-lt"/>
              <a:buAutoNum type="arabicPeriod"/>
            </a:pPr>
            <a:r>
              <a:rPr lang="en-US" sz="2800" dirty="0"/>
              <a:t># clients successfully enroll in benefits and services</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1685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Background and Program Requirements (</a:t>
            </a:r>
            <a:r>
              <a:rPr lang="en-US" sz="2500" dirty="0"/>
              <a:t>Continued)</a:t>
            </a:r>
          </a:p>
        </p:txBody>
      </p:sp>
      <p:sp>
        <p:nvSpPr>
          <p:cNvPr id="3" name="Content Placeholder 2"/>
          <p:cNvSpPr>
            <a:spLocks noGrp="1"/>
          </p:cNvSpPr>
          <p:nvPr>
            <p:ph idx="1"/>
          </p:nvPr>
        </p:nvSpPr>
        <p:spPr>
          <a:xfrm>
            <a:off x="457200" y="1951037"/>
            <a:ext cx="8229600" cy="4297363"/>
          </a:xfrm>
        </p:spPr>
        <p:txBody>
          <a:bodyPr>
            <a:noAutofit/>
          </a:bodyPr>
          <a:lstStyle/>
          <a:p>
            <a:pPr marL="0" indent="0">
              <a:spcBef>
                <a:spcPts val="0"/>
              </a:spcBef>
              <a:spcAft>
                <a:spcPts val="600"/>
              </a:spcAft>
              <a:buNone/>
            </a:pPr>
            <a:r>
              <a:rPr lang="en-US" sz="2600" b="1" dirty="0"/>
              <a:t>Performance Commitment:  </a:t>
            </a:r>
          </a:p>
          <a:p>
            <a:pPr marL="0" indent="0">
              <a:lnSpc>
                <a:spcPct val="110000"/>
              </a:lnSpc>
              <a:spcBef>
                <a:spcPts val="0"/>
              </a:spcBef>
              <a:buNone/>
            </a:pPr>
            <a:r>
              <a:rPr lang="en-US" sz="2600" dirty="0"/>
              <a:t>Two (2) survey periods/year show at least 75% of surveyed participants reported improved ability to meet needs in</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986280526"/>
              </p:ext>
            </p:extLst>
          </p:nvPr>
        </p:nvGraphicFramePr>
        <p:xfrm>
          <a:off x="1013271" y="3581400"/>
          <a:ext cx="7696200" cy="2164080"/>
        </p:xfrm>
        <a:graphic>
          <a:graphicData uri="http://schemas.openxmlformats.org/drawingml/2006/table">
            <a:tbl>
              <a:tblPr firstRow="1" firstCol="1" bandRow="1">
                <a:tableStyleId>{5C22544A-7EE6-4342-B048-85BDC9FD1C3A}</a:tableStyleId>
              </a:tblPr>
              <a:tblGrid>
                <a:gridCol w="3558729">
                  <a:extLst>
                    <a:ext uri="{9D8B030D-6E8A-4147-A177-3AD203B41FA5}">
                      <a16:colId xmlns:a16="http://schemas.microsoft.com/office/drawing/2014/main" val="1205584452"/>
                    </a:ext>
                  </a:extLst>
                </a:gridCol>
                <a:gridCol w="3164388">
                  <a:extLst>
                    <a:ext uri="{9D8B030D-6E8A-4147-A177-3AD203B41FA5}">
                      <a16:colId xmlns:a16="http://schemas.microsoft.com/office/drawing/2014/main" val="2593680948"/>
                    </a:ext>
                  </a:extLst>
                </a:gridCol>
                <a:gridCol w="973083">
                  <a:extLst>
                    <a:ext uri="{9D8B030D-6E8A-4147-A177-3AD203B41FA5}">
                      <a16:colId xmlns:a16="http://schemas.microsoft.com/office/drawing/2014/main" val="3152104115"/>
                    </a:ext>
                  </a:extLst>
                </a:gridCol>
              </a:tblGrid>
              <a:tr h="457200">
                <a:tc>
                  <a:txBody>
                    <a:bodyPr/>
                    <a:lstStyle/>
                    <a:p>
                      <a:pPr marL="342900" marR="0" lvl="0" indent="-342900">
                        <a:spcBef>
                          <a:spcPts val="0"/>
                        </a:spcBef>
                        <a:spcAft>
                          <a:spcPts val="0"/>
                        </a:spcAft>
                        <a:buFont typeface="Symbol" panose="05050102010706020507" pitchFamily="18" charset="2"/>
                        <a:buChar char=""/>
                      </a:pPr>
                      <a:r>
                        <a:rPr lang="en-US" sz="2600" b="0" dirty="0">
                          <a:solidFill>
                            <a:schemeClr val="tx1"/>
                          </a:solidFill>
                          <a:effectLst/>
                        </a:rPr>
                        <a:t>Food</a:t>
                      </a:r>
                      <a:endParaRPr lang="en-US" sz="2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342900" marR="0" lvl="0" indent="-342900">
                        <a:spcBef>
                          <a:spcPts val="0"/>
                        </a:spcBef>
                        <a:spcAft>
                          <a:spcPts val="0"/>
                        </a:spcAft>
                        <a:buFont typeface="Symbol" panose="05050102010706020507" pitchFamily="18" charset="2"/>
                        <a:buChar char=""/>
                      </a:pPr>
                      <a:r>
                        <a:rPr lang="en-US" sz="2600" b="0" dirty="0">
                          <a:solidFill>
                            <a:schemeClr val="tx1"/>
                          </a:solidFill>
                          <a:effectLst/>
                        </a:rPr>
                        <a:t>Health</a:t>
                      </a:r>
                      <a:endParaRPr lang="en-US" sz="2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758842552"/>
                  </a:ext>
                </a:extLst>
              </a:tr>
              <a:tr h="457200">
                <a:tc>
                  <a:txBody>
                    <a:bodyPr/>
                    <a:lstStyle/>
                    <a:p>
                      <a:pPr marL="342900" marR="0" lvl="0" indent="-342900">
                        <a:spcBef>
                          <a:spcPts val="0"/>
                        </a:spcBef>
                        <a:spcAft>
                          <a:spcPts val="0"/>
                        </a:spcAft>
                        <a:buFont typeface="Symbol" panose="05050102010706020507" pitchFamily="18" charset="2"/>
                        <a:buChar char=""/>
                      </a:pPr>
                      <a:r>
                        <a:rPr lang="en-US" sz="2600" b="0" dirty="0">
                          <a:solidFill>
                            <a:schemeClr val="tx1"/>
                          </a:solidFill>
                          <a:effectLst/>
                        </a:rPr>
                        <a:t>Housing</a:t>
                      </a:r>
                      <a:endParaRPr lang="en-US" sz="2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342900" marR="0" lvl="0" indent="-342900">
                        <a:spcBef>
                          <a:spcPts val="0"/>
                        </a:spcBef>
                        <a:spcAft>
                          <a:spcPts val="0"/>
                        </a:spcAft>
                        <a:buFont typeface="Symbol" panose="05050102010706020507" pitchFamily="18" charset="2"/>
                        <a:buChar char=""/>
                      </a:pPr>
                      <a:r>
                        <a:rPr lang="en-US" sz="2600" b="0" dirty="0">
                          <a:solidFill>
                            <a:schemeClr val="tx1"/>
                          </a:solidFill>
                          <a:effectLst/>
                        </a:rPr>
                        <a:t>Child care</a:t>
                      </a:r>
                      <a:endParaRPr lang="en-US" sz="2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863543771"/>
                  </a:ext>
                </a:extLst>
              </a:tr>
              <a:tr h="457200">
                <a:tc>
                  <a:txBody>
                    <a:bodyPr/>
                    <a:lstStyle/>
                    <a:p>
                      <a:pPr marL="342900" marR="0" lvl="0" indent="-342900">
                        <a:spcBef>
                          <a:spcPts val="0"/>
                        </a:spcBef>
                        <a:spcAft>
                          <a:spcPts val="0"/>
                        </a:spcAft>
                        <a:buFont typeface="Symbol" panose="05050102010706020507" pitchFamily="18" charset="2"/>
                        <a:buChar char=""/>
                      </a:pPr>
                      <a:r>
                        <a:rPr lang="en-US" sz="2600" b="0" dirty="0">
                          <a:solidFill>
                            <a:schemeClr val="tx1"/>
                          </a:solidFill>
                          <a:effectLst/>
                        </a:rPr>
                        <a:t>Employment/job training </a:t>
                      </a:r>
                      <a:endParaRPr lang="en-US" sz="2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342900" marR="0" lvl="0" indent="-342900">
                        <a:spcBef>
                          <a:spcPts val="0"/>
                        </a:spcBef>
                        <a:spcAft>
                          <a:spcPts val="0"/>
                        </a:spcAft>
                        <a:buFont typeface="Symbol" panose="05050102010706020507" pitchFamily="18" charset="2"/>
                        <a:buChar char=""/>
                      </a:pPr>
                      <a:r>
                        <a:rPr lang="en-US" sz="2600" b="0" dirty="0">
                          <a:solidFill>
                            <a:schemeClr val="tx1"/>
                          </a:solidFill>
                          <a:effectLst/>
                        </a:rPr>
                        <a:t>GED/Post secondary education</a:t>
                      </a:r>
                      <a:endParaRPr lang="en-US" sz="2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752880063"/>
                  </a:ext>
                </a:extLst>
              </a:tr>
              <a:tr h="457200">
                <a:tc>
                  <a:txBody>
                    <a:bodyPr/>
                    <a:lstStyle/>
                    <a:p>
                      <a:pPr marL="342900" marR="0" lvl="0" indent="-342900">
                        <a:spcBef>
                          <a:spcPts val="0"/>
                        </a:spcBef>
                        <a:spcAft>
                          <a:spcPts val="0"/>
                        </a:spcAft>
                        <a:buFont typeface="Symbol" panose="05050102010706020507" pitchFamily="18" charset="2"/>
                        <a:buChar char=""/>
                      </a:pPr>
                      <a:r>
                        <a:rPr lang="en-US" sz="2600" b="0" dirty="0">
                          <a:solidFill>
                            <a:schemeClr val="tx1"/>
                          </a:solidFill>
                          <a:effectLst/>
                        </a:rPr>
                        <a:t>Utilities </a:t>
                      </a:r>
                      <a:endParaRPr lang="en-US" sz="2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600" b="0" dirty="0">
                          <a:solidFill>
                            <a:schemeClr val="tx1"/>
                          </a:solidFill>
                          <a:effectLst/>
                        </a:rPr>
                        <a:t> </a:t>
                      </a:r>
                      <a:endParaRPr lang="en-US" sz="2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spcBef>
                          <a:spcPts val="0"/>
                        </a:spcBef>
                        <a:spcAft>
                          <a:spcPts val="0"/>
                        </a:spcAft>
                      </a:pPr>
                      <a:r>
                        <a:rPr lang="en-US" sz="2600" dirty="0">
                          <a:effectLst/>
                        </a:rPr>
                        <a:t> </a:t>
                      </a:r>
                      <a:endParaRPr lang="en-US" sz="2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831477617"/>
                  </a:ext>
                </a:extLst>
              </a:tr>
            </a:tbl>
          </a:graphicData>
        </a:graphic>
      </p:graphicFrame>
    </p:spTree>
    <p:extLst>
      <p:ext uri="{BB962C8B-B14F-4D97-AF65-F5344CB8AC3E}">
        <p14:creationId xmlns:p14="http://schemas.microsoft.com/office/powerpoint/2010/main" val="98460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Instructions and Deadline (pg. 17)</a:t>
            </a:r>
          </a:p>
        </p:txBody>
      </p:sp>
      <p:sp>
        <p:nvSpPr>
          <p:cNvPr id="3" name="Content Placeholder 2"/>
          <p:cNvSpPr>
            <a:spLocks noGrp="1"/>
          </p:cNvSpPr>
          <p:nvPr>
            <p:ph idx="1"/>
          </p:nvPr>
        </p:nvSpPr>
        <p:spPr>
          <a:xfrm>
            <a:off x="457200" y="1951037"/>
            <a:ext cx="8229600" cy="4297363"/>
          </a:xfrm>
        </p:spPr>
        <p:txBody>
          <a:bodyPr>
            <a:normAutofit lnSpcReduction="10000"/>
          </a:bodyPr>
          <a:lstStyle/>
          <a:p>
            <a:r>
              <a:rPr lang="en-US" dirty="0"/>
              <a:t>Submission deadline is </a:t>
            </a:r>
            <a:r>
              <a:rPr lang="en-US" b="1" dirty="0">
                <a:solidFill>
                  <a:srgbClr val="FF0000"/>
                </a:solidFill>
              </a:rPr>
              <a:t>Tuesday, May 23, 2017, 4:00pm </a:t>
            </a:r>
            <a:r>
              <a:rPr lang="en-US" b="1" dirty="0">
                <a:solidFill>
                  <a:schemeClr val="accent2"/>
                </a:solidFill>
              </a:rPr>
              <a:t>	</a:t>
            </a:r>
          </a:p>
          <a:p>
            <a:endParaRPr lang="en-US" b="1" dirty="0">
              <a:solidFill>
                <a:schemeClr val="accent2"/>
              </a:solidFill>
            </a:endParaRPr>
          </a:p>
          <a:p>
            <a:r>
              <a:rPr lang="en-US" dirty="0"/>
              <a:t>All applications must be received in person, by mail, or electronic submission by deadline</a:t>
            </a:r>
          </a:p>
          <a:p>
            <a:pPr marL="0" indent="0">
              <a:buNone/>
            </a:pPr>
            <a:endParaRPr lang="en-US" dirty="0"/>
          </a:p>
          <a:p>
            <a:r>
              <a:rPr lang="en-US" dirty="0"/>
              <a:t>No faxed or e-mailed applications will be accepted</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12</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Submission Instructions and Deadline (Continued)</a:t>
            </a:r>
          </a:p>
        </p:txBody>
      </p:sp>
      <p:sp>
        <p:nvSpPr>
          <p:cNvPr id="3" name="Content Placeholder 2"/>
          <p:cNvSpPr>
            <a:spLocks noGrp="1"/>
          </p:cNvSpPr>
          <p:nvPr>
            <p:ph idx="1"/>
          </p:nvPr>
        </p:nvSpPr>
        <p:spPr>
          <a:xfrm>
            <a:off x="319314" y="1830047"/>
            <a:ext cx="8596086" cy="4297363"/>
          </a:xfrm>
        </p:spPr>
        <p:txBody>
          <a:bodyPr>
            <a:noAutofit/>
          </a:bodyPr>
          <a:lstStyle/>
          <a:p>
            <a:pPr>
              <a:spcBef>
                <a:spcPts val="0"/>
              </a:spcBef>
            </a:pPr>
            <a:r>
              <a:rPr lang="en-US" sz="2400" b="1" dirty="0"/>
              <a:t>Mail or hand deliver to:</a:t>
            </a:r>
          </a:p>
          <a:p>
            <a:pPr marL="0" indent="0">
              <a:spcBef>
                <a:spcPts val="0"/>
              </a:spcBef>
              <a:buNone/>
            </a:pPr>
            <a:endParaRPr lang="en-US" sz="2400" dirty="0"/>
          </a:p>
          <a:p>
            <a:pPr defTabSz="688975">
              <a:spcBef>
                <a:spcPts val="0"/>
              </a:spcBef>
              <a:buNone/>
            </a:pPr>
            <a:r>
              <a:rPr lang="en-US" sz="2400" dirty="0"/>
              <a:t>		Seattle Human Services Department</a:t>
            </a:r>
          </a:p>
          <a:p>
            <a:pPr defTabSz="688975">
              <a:spcBef>
                <a:spcPts val="0"/>
              </a:spcBef>
              <a:buNone/>
            </a:pPr>
            <a:r>
              <a:rPr lang="en-US" sz="2400" dirty="0"/>
              <a:t>		RFQ Response – 2017 Community Connections at Food Banks </a:t>
            </a:r>
            <a:r>
              <a:rPr lang="en-US" sz="2400" dirty="0">
                <a:solidFill>
                  <a:srgbClr val="FF0000"/>
                </a:solidFill>
              </a:rPr>
              <a:t>	</a:t>
            </a:r>
            <a:r>
              <a:rPr lang="en-US" sz="2400" dirty="0"/>
              <a:t>ATTN:</a:t>
            </a:r>
            <a:r>
              <a:rPr lang="en-US" sz="2400" b="1" dirty="0"/>
              <a:t>  </a:t>
            </a:r>
            <a:r>
              <a:rPr lang="en-US" sz="2400" dirty="0"/>
              <a:t>Natalie Thomson</a:t>
            </a:r>
            <a:endParaRPr lang="en-US" sz="2400" b="1" dirty="0"/>
          </a:p>
          <a:p>
            <a:pPr defTabSz="688975">
              <a:spcBef>
                <a:spcPts val="0"/>
              </a:spcBef>
              <a:buNone/>
            </a:pPr>
            <a:r>
              <a:rPr lang="en-US" sz="2400" dirty="0">
                <a:solidFill>
                  <a:srgbClr val="FF0000"/>
                </a:solidFill>
              </a:rPr>
              <a:t>		</a:t>
            </a:r>
            <a:r>
              <a:rPr lang="en-US" sz="2400" dirty="0"/>
              <a:t>700 Fifth Ave, Suite 5800</a:t>
            </a:r>
          </a:p>
          <a:p>
            <a:pPr defTabSz="688975">
              <a:spcBef>
                <a:spcPts val="0"/>
              </a:spcBef>
              <a:buNone/>
            </a:pPr>
            <a:r>
              <a:rPr lang="en-US" sz="2400" dirty="0"/>
              <a:t> 		P.O. Box 34215</a:t>
            </a:r>
          </a:p>
          <a:p>
            <a:pPr defTabSz="688975">
              <a:spcBef>
                <a:spcPts val="0"/>
              </a:spcBef>
              <a:buNone/>
            </a:pPr>
            <a:r>
              <a:rPr lang="en-US" sz="2400" dirty="0"/>
              <a:t>		Seattle, WA  98124-4215</a:t>
            </a:r>
          </a:p>
          <a:p>
            <a:pPr defTabSz="688975">
              <a:spcBef>
                <a:spcPts val="0"/>
              </a:spcBef>
              <a:buNone/>
            </a:pPr>
            <a:endParaRPr lang="en-US" sz="2400" dirty="0"/>
          </a:p>
          <a:p>
            <a:pPr>
              <a:spcBef>
                <a:spcPts val="0"/>
              </a:spcBef>
            </a:pPr>
            <a:r>
              <a:rPr lang="en-US" sz="2400" b="1" dirty="0"/>
              <a:t>Submit online at: </a:t>
            </a:r>
            <a:r>
              <a:rPr lang="en-US" sz="2400" u="sng" dirty="0">
                <a:hlinkClick r:id="rId3"/>
              </a:rPr>
              <a:t>http://web6.seattle.gov/hsd/rfi/index.aspx</a:t>
            </a:r>
            <a:r>
              <a:rPr lang="en-US" sz="2400" dirty="0"/>
              <a:t>.</a:t>
            </a:r>
          </a:p>
          <a:p>
            <a:pPr lvl="1"/>
            <a:endParaRPr lang="en-US" sz="24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13</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Submission Instructions and Deadline (Continued)</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14</a:t>
            </a:fld>
            <a:endParaRPr lang="en-US" dirty="0"/>
          </a:p>
        </p:txBody>
      </p:sp>
      <p:sp>
        <p:nvSpPr>
          <p:cNvPr id="5" name="Content Placeholder 4"/>
          <p:cNvSpPr>
            <a:spLocks noGrp="1"/>
          </p:cNvSpPr>
          <p:nvPr>
            <p:ph idx="1"/>
          </p:nvPr>
        </p:nvSpPr>
        <p:spPr>
          <a:xfrm>
            <a:off x="342900" y="1676400"/>
            <a:ext cx="8458200" cy="4770437"/>
          </a:xfrm>
        </p:spPr>
        <p:txBody>
          <a:bodyPr>
            <a:noAutofit/>
          </a:bodyPr>
          <a:lstStyle/>
          <a:p>
            <a:pPr marL="0" indent="0">
              <a:lnSpc>
                <a:spcPct val="120000"/>
              </a:lnSpc>
              <a:spcBef>
                <a:spcPts val="0"/>
              </a:spcBef>
              <a:buNone/>
            </a:pPr>
            <a:r>
              <a:rPr lang="en-US" sz="1900" b="1" dirty="0"/>
              <a:t>HSD Online Submission System:</a:t>
            </a:r>
            <a:endParaRPr lang="en-US" sz="1900" dirty="0"/>
          </a:p>
          <a:p>
            <a:pPr marL="231775" lvl="0" indent="-231775">
              <a:lnSpc>
                <a:spcPct val="120000"/>
              </a:lnSpc>
              <a:spcBef>
                <a:spcPts val="0"/>
              </a:spcBef>
              <a:spcAft>
                <a:spcPts val="600"/>
              </a:spcAft>
            </a:pPr>
            <a:r>
              <a:rPr lang="en-US" sz="1900" dirty="0"/>
              <a:t>The HSD Online Submission System is a web-based program that allows applicants to upload their application for HSD Funding Opportunities (e.g. RFP, RFQ)</a:t>
            </a:r>
          </a:p>
          <a:p>
            <a:pPr marL="231775" lvl="0" indent="-231775">
              <a:lnSpc>
                <a:spcPct val="120000"/>
              </a:lnSpc>
              <a:spcBef>
                <a:spcPts val="0"/>
              </a:spcBef>
              <a:spcAft>
                <a:spcPts val="600"/>
              </a:spcAft>
            </a:pPr>
            <a:r>
              <a:rPr lang="en-US" sz="1900" dirty="0"/>
              <a:t>The system is NOT an online Application (e.g. it does not include assigned logins, ability to insert narrative responses within the system, manage your applications, etc.)</a:t>
            </a:r>
          </a:p>
          <a:p>
            <a:pPr marL="231775" lvl="0" indent="-231775">
              <a:lnSpc>
                <a:spcPct val="120000"/>
              </a:lnSpc>
              <a:spcBef>
                <a:spcPts val="0"/>
              </a:spcBef>
              <a:spcAft>
                <a:spcPts val="600"/>
              </a:spcAft>
            </a:pPr>
            <a:r>
              <a:rPr lang="en-US" sz="1900" dirty="0"/>
              <a:t>You may upload files up to a maximum of 100 MB</a:t>
            </a:r>
          </a:p>
          <a:p>
            <a:pPr marL="231775" lvl="0" indent="-231775">
              <a:lnSpc>
                <a:spcPct val="120000"/>
              </a:lnSpc>
              <a:spcBef>
                <a:spcPts val="0"/>
              </a:spcBef>
              <a:spcAft>
                <a:spcPts val="600"/>
              </a:spcAft>
            </a:pPr>
            <a:r>
              <a:rPr lang="en-US" sz="1900" dirty="0"/>
              <a:t>Acceptable file types include:  .pdf   .doc   .docx   .rtf   .xls   .</a:t>
            </a:r>
            <a:r>
              <a:rPr lang="en-US" sz="1900" dirty="0" err="1"/>
              <a:t>xlsx</a:t>
            </a:r>
            <a:endParaRPr lang="en-US" sz="1900" dirty="0"/>
          </a:p>
          <a:p>
            <a:pPr marL="231775" lvl="0" indent="-231775">
              <a:lnSpc>
                <a:spcPct val="120000"/>
              </a:lnSpc>
              <a:spcBef>
                <a:spcPts val="0"/>
              </a:spcBef>
              <a:spcAft>
                <a:spcPts val="600"/>
              </a:spcAft>
            </a:pPr>
            <a:r>
              <a:rPr lang="en-US" sz="1900" dirty="0"/>
              <a:t>There are required fields to be completed as well, depending on how many files you are uploading.  </a:t>
            </a:r>
            <a:r>
              <a:rPr lang="en-US" sz="1900" b="1" i="1" dirty="0"/>
              <a:t>Ensure you allow sufficient time to complete the steps in order to submit your application by the deadline</a:t>
            </a:r>
            <a:endParaRPr lang="en-US" sz="1900" dirty="0"/>
          </a:p>
          <a:p>
            <a:pPr marL="231775" lvl="0" indent="-231775">
              <a:lnSpc>
                <a:spcPct val="120000"/>
              </a:lnSpc>
              <a:spcBef>
                <a:spcPts val="0"/>
              </a:spcBef>
              <a:spcAft>
                <a:spcPts val="600"/>
              </a:spcAft>
            </a:pPr>
            <a:r>
              <a:rPr lang="en-US" sz="1900" dirty="0"/>
              <a:t>The system automatically sends a confirmation to all e-mail addresses you enter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Submission Instructions and Deadline (Continued)</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sp>
        <p:nvSpPr>
          <p:cNvPr id="5" name="Content Placeholder 4"/>
          <p:cNvSpPr>
            <a:spLocks noGrp="1"/>
          </p:cNvSpPr>
          <p:nvPr>
            <p:ph idx="1"/>
          </p:nvPr>
        </p:nvSpPr>
        <p:spPr>
          <a:xfrm>
            <a:off x="457200" y="1828800"/>
            <a:ext cx="8229600" cy="4419600"/>
          </a:xfrm>
        </p:spPr>
        <p:txBody>
          <a:bodyPr>
            <a:normAutofit fontScale="47500" lnSpcReduction="20000"/>
          </a:bodyPr>
          <a:lstStyle/>
          <a:p>
            <a:pPr marL="0" indent="0">
              <a:buNone/>
            </a:pPr>
            <a:r>
              <a:rPr lang="en-US" sz="4400" b="1" dirty="0"/>
              <a:t>HSD Online Submission System:</a:t>
            </a:r>
          </a:p>
          <a:p>
            <a:endParaRPr lang="en-US" sz="3300" dirty="0"/>
          </a:p>
          <a:p>
            <a:pPr>
              <a:lnSpc>
                <a:spcPct val="120000"/>
              </a:lnSpc>
              <a:spcBef>
                <a:spcPts val="0"/>
              </a:spcBef>
              <a:spcAft>
                <a:spcPts val="600"/>
              </a:spcAft>
            </a:pPr>
            <a:r>
              <a:rPr lang="en-US" sz="4500" dirty="0"/>
              <a:t>Review the Online Submission Assistance Page for helpful information: </a:t>
            </a:r>
            <a:r>
              <a:rPr lang="en-US" sz="4500" u="sng" dirty="0">
                <a:hlinkClick r:id="rId3"/>
              </a:rPr>
              <a:t>http://web6.seattle.gov/hsd/rfi/help.aspx</a:t>
            </a:r>
            <a:r>
              <a:rPr lang="en-US" sz="4500" dirty="0"/>
              <a:t> </a:t>
            </a:r>
          </a:p>
          <a:p>
            <a:pPr>
              <a:lnSpc>
                <a:spcPct val="120000"/>
              </a:lnSpc>
              <a:spcBef>
                <a:spcPts val="0"/>
              </a:spcBef>
              <a:spcAft>
                <a:spcPts val="600"/>
              </a:spcAft>
            </a:pPr>
            <a:r>
              <a:rPr lang="en-US" sz="4500" dirty="0"/>
              <a:t>You are encouraged to submit your application early when possible. If you encounter internet connectivity issues, attempting to submit your application early will allow time for you to submit a hard copy by the deadline instead</a:t>
            </a:r>
          </a:p>
          <a:p>
            <a:pPr>
              <a:lnSpc>
                <a:spcPct val="120000"/>
              </a:lnSpc>
              <a:spcBef>
                <a:spcPts val="0"/>
              </a:spcBef>
              <a:spcAft>
                <a:spcPts val="600"/>
              </a:spcAft>
            </a:pPr>
            <a:r>
              <a:rPr lang="en-US" sz="4500" b="1" dirty="0"/>
              <a:t>HSD is not responsible for ensuring that applications are received by the deadline</a:t>
            </a:r>
            <a:endParaRPr lang="en-US" sz="4500" dirty="0"/>
          </a:p>
          <a:p>
            <a:pPr>
              <a:lnSpc>
                <a:spcPct val="120000"/>
              </a:lnSpc>
              <a:spcBef>
                <a:spcPts val="0"/>
              </a:spcBef>
              <a:spcAft>
                <a:spcPts val="600"/>
              </a:spcAft>
            </a:pPr>
            <a:r>
              <a:rPr lang="en-US" sz="4500" dirty="0"/>
              <a:t>If you experience any issues and/or have questions about the online submission system, please contact Jenifer Chao, HSD Strategic Advisor, OOC, by phone at (206) 233-0014 or e-mail at </a:t>
            </a:r>
            <a:r>
              <a:rPr lang="en-US" sz="4500" u="sng" dirty="0"/>
              <a:t>j</a:t>
            </a:r>
            <a:r>
              <a:rPr lang="en-US" sz="4500" u="sng" dirty="0">
                <a:hlinkClick r:id="rId4"/>
              </a:rPr>
              <a:t>enifer.chao@seattle.gov</a:t>
            </a:r>
            <a:endParaRPr lang="en-US" sz="4500"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38413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Rating Process (pg. 21)</a:t>
            </a:r>
          </a:p>
        </p:txBody>
      </p:sp>
      <p:sp>
        <p:nvSpPr>
          <p:cNvPr id="3" name="Content Placeholder 2"/>
          <p:cNvSpPr>
            <a:spLocks noGrp="1"/>
          </p:cNvSpPr>
          <p:nvPr>
            <p:ph idx="1"/>
          </p:nvPr>
        </p:nvSpPr>
        <p:spPr>
          <a:xfrm>
            <a:off x="304800" y="1828800"/>
            <a:ext cx="8610600" cy="4495800"/>
          </a:xfrm>
        </p:spPr>
        <p:txBody>
          <a:bodyPr>
            <a:normAutofit fontScale="25000" lnSpcReduction="20000"/>
          </a:bodyPr>
          <a:lstStyle/>
          <a:p>
            <a:pPr marL="393700" indent="-393700">
              <a:lnSpc>
                <a:spcPct val="120000"/>
              </a:lnSpc>
              <a:spcBef>
                <a:spcPts val="0"/>
              </a:spcBef>
              <a:spcAft>
                <a:spcPts val="600"/>
              </a:spcAft>
              <a:buFont typeface="+mj-lt"/>
              <a:buAutoNum type="arabicPeriod"/>
            </a:pPr>
            <a:r>
              <a:rPr lang="en-US" sz="8800" dirty="0"/>
              <a:t>Late applications will not be accepted.  Applications </a:t>
            </a:r>
            <a:r>
              <a:rPr lang="en-US" sz="8800" b="1" u="sng" dirty="0"/>
              <a:t>must</a:t>
            </a:r>
            <a:r>
              <a:rPr lang="en-US" sz="8800" dirty="0"/>
              <a:t> include: </a:t>
            </a:r>
          </a:p>
          <a:p>
            <a:pPr lvl="1">
              <a:lnSpc>
                <a:spcPct val="120000"/>
              </a:lnSpc>
              <a:spcBef>
                <a:spcPts val="0"/>
              </a:spcBef>
              <a:buFont typeface="Arial" panose="020B0604020202020204" pitchFamily="34" charset="0"/>
              <a:buChar char="•"/>
            </a:pPr>
            <a:r>
              <a:rPr lang="en-US" sz="8800" dirty="0"/>
              <a:t>Application Cover Sheet with a physical signature</a:t>
            </a:r>
          </a:p>
          <a:p>
            <a:pPr lvl="1">
              <a:lnSpc>
                <a:spcPct val="120000"/>
              </a:lnSpc>
              <a:spcBef>
                <a:spcPts val="0"/>
              </a:spcBef>
              <a:buFont typeface="Arial" panose="020B0604020202020204" pitchFamily="34" charset="0"/>
              <a:buChar char="•"/>
            </a:pPr>
            <a:r>
              <a:rPr lang="en-US" sz="8800" dirty="0"/>
              <a:t>Narrative Response – 8 page limit</a:t>
            </a:r>
          </a:p>
          <a:p>
            <a:pPr lvl="1">
              <a:lnSpc>
                <a:spcPct val="120000"/>
              </a:lnSpc>
              <a:spcBef>
                <a:spcPts val="0"/>
              </a:spcBef>
              <a:buFont typeface="Arial" panose="020B0604020202020204" pitchFamily="34" charset="0"/>
              <a:buChar char="•"/>
            </a:pPr>
            <a:r>
              <a:rPr lang="en-US" sz="8800" dirty="0"/>
              <a:t>Proposed Program Budget and Personnel Detail Budget </a:t>
            </a:r>
          </a:p>
          <a:p>
            <a:pPr lvl="1">
              <a:lnSpc>
                <a:spcPct val="120000"/>
              </a:lnSpc>
              <a:spcBef>
                <a:spcPts val="0"/>
              </a:spcBef>
              <a:buFont typeface="Arial" panose="020B0604020202020204" pitchFamily="34" charset="0"/>
              <a:buChar char="•"/>
            </a:pPr>
            <a:r>
              <a:rPr lang="en-US" sz="8800" dirty="0"/>
              <a:t>Proof of IRS nonprofit status or legal entity incorporation or status</a:t>
            </a:r>
          </a:p>
          <a:p>
            <a:pPr lvl="1">
              <a:lnSpc>
                <a:spcPct val="120000"/>
              </a:lnSpc>
              <a:spcBef>
                <a:spcPts val="0"/>
              </a:spcBef>
              <a:buFont typeface="Arial" panose="020B0604020202020204" pitchFamily="34" charset="0"/>
              <a:buChar char="•"/>
            </a:pPr>
            <a:r>
              <a:rPr lang="en-US" sz="8800" dirty="0"/>
              <a:t>Current Board of Directors roster</a:t>
            </a:r>
          </a:p>
          <a:p>
            <a:pPr lvl="1">
              <a:lnSpc>
                <a:spcPct val="120000"/>
              </a:lnSpc>
              <a:spcBef>
                <a:spcPts val="0"/>
              </a:spcBef>
              <a:buFont typeface="Arial" panose="020B0604020202020204" pitchFamily="34" charset="0"/>
              <a:buChar char="•"/>
            </a:pPr>
            <a:r>
              <a:rPr lang="en-US" sz="8800" dirty="0"/>
              <a:t>Minutes from last 3 Board of Directors meetings</a:t>
            </a:r>
          </a:p>
          <a:p>
            <a:pPr lvl="1">
              <a:lnSpc>
                <a:spcPct val="120000"/>
              </a:lnSpc>
              <a:spcBef>
                <a:spcPts val="0"/>
              </a:spcBef>
              <a:buFont typeface="Arial" panose="020B0604020202020204" pitchFamily="34" charset="0"/>
              <a:buChar char="•"/>
            </a:pPr>
            <a:r>
              <a:rPr lang="en-US" sz="8800" dirty="0"/>
              <a:t>Federally approved indirect rate, if applicable</a:t>
            </a:r>
          </a:p>
          <a:p>
            <a:pPr lvl="1">
              <a:lnSpc>
                <a:spcPct val="120000"/>
              </a:lnSpc>
              <a:spcBef>
                <a:spcPts val="0"/>
              </a:spcBef>
              <a:buFont typeface="Arial" panose="020B0604020202020204" pitchFamily="34" charset="0"/>
              <a:buChar char="•"/>
            </a:pPr>
            <a:r>
              <a:rPr lang="en-US" sz="8800" dirty="0"/>
              <a:t>Start-up and hiring timeline </a:t>
            </a:r>
          </a:p>
          <a:p>
            <a:pPr lvl="1">
              <a:lnSpc>
                <a:spcPct val="120000"/>
              </a:lnSpc>
              <a:spcBef>
                <a:spcPts val="0"/>
              </a:spcBef>
              <a:spcAft>
                <a:spcPts val="600"/>
              </a:spcAft>
              <a:buFont typeface="Arial" panose="020B0604020202020204" pitchFamily="34" charset="0"/>
              <a:buChar char="•"/>
            </a:pPr>
            <a:r>
              <a:rPr lang="en-US" sz="8800" dirty="0"/>
              <a:t>Partnership letters of intent, if applicable</a:t>
            </a:r>
            <a:endParaRPr lang="en-US" sz="8800" dirty="0">
              <a:solidFill>
                <a:srgbClr val="FF0000"/>
              </a:solidFill>
            </a:endParaRPr>
          </a:p>
          <a:p>
            <a:pPr marL="406400" indent="-406400">
              <a:lnSpc>
                <a:spcPct val="120000"/>
              </a:lnSpc>
              <a:spcBef>
                <a:spcPts val="0"/>
              </a:spcBef>
              <a:spcAft>
                <a:spcPts val="600"/>
              </a:spcAft>
              <a:buFont typeface="+mj-lt"/>
              <a:buAutoNum type="arabicPeriod" startAt="2"/>
            </a:pPr>
            <a:r>
              <a:rPr lang="en-US" sz="8800" dirty="0"/>
              <a:t>On-time applications are forwarded to the rating committee. </a:t>
            </a:r>
          </a:p>
          <a:p>
            <a:pPr marL="406400" indent="-406400">
              <a:lnSpc>
                <a:spcPct val="120000"/>
              </a:lnSpc>
              <a:spcBef>
                <a:spcPts val="0"/>
              </a:spcBef>
              <a:spcAft>
                <a:spcPts val="600"/>
              </a:spcAft>
              <a:buFont typeface="+mj-lt"/>
              <a:buAutoNum type="arabicPeriod" startAt="2"/>
            </a:pPr>
            <a:r>
              <a:rPr lang="en-US" sz="8800" dirty="0"/>
              <a:t>The committee makes funding recommendations to the HSD Director. </a:t>
            </a:r>
          </a:p>
          <a:p>
            <a:pPr marL="514350" indent="-514350">
              <a:buNone/>
            </a:pPr>
            <a:r>
              <a:rPr lang="en-US" sz="7200"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lvl="2" indent="-285750">
              <a:lnSpc>
                <a:spcPct val="110000"/>
              </a:lnSpc>
              <a:spcBef>
                <a:spcPts val="0"/>
              </a:spcBef>
              <a:spcAft>
                <a:spcPts val="1200"/>
              </a:spcAft>
              <a:tabLst>
                <a:tab pos="3090863" algn="l"/>
              </a:tabLst>
            </a:pPr>
            <a:r>
              <a:rPr lang="en-US" dirty="0"/>
              <a:t>Agencies for which we have current financial and insurance documents will not be required to resubmit</a:t>
            </a:r>
          </a:p>
          <a:p>
            <a:pPr marL="514350" lvl="2" indent="-285750">
              <a:lnSpc>
                <a:spcPct val="110000"/>
              </a:lnSpc>
              <a:spcBef>
                <a:spcPts val="0"/>
              </a:spcBef>
              <a:spcAft>
                <a:spcPts val="1200"/>
              </a:spcAft>
              <a:tabLst>
                <a:tab pos="3090863" algn="l"/>
              </a:tabLst>
            </a:pPr>
            <a:r>
              <a:rPr lang="en-US" dirty="0"/>
              <a:t>Agencies for which we have incomplete or no financial and/or insurance documents will be notified by the Coordinator and required to submit ALL requested documents within 4 business days from the date of written request</a:t>
            </a:r>
          </a:p>
          <a:p>
            <a:pPr marL="514350" lvl="2" indent="-285750">
              <a:lnSpc>
                <a:spcPct val="110000"/>
              </a:lnSpc>
              <a:spcBef>
                <a:spcPts val="0"/>
              </a:spcBef>
              <a:spcAft>
                <a:spcPts val="1200"/>
              </a:spcAft>
              <a:tabLst>
                <a:tab pos="3090863" algn="l"/>
              </a:tabLst>
            </a:pPr>
            <a:r>
              <a:rPr lang="en-US" dirty="0">
                <a:solidFill>
                  <a:srgbClr val="FF0000"/>
                </a:solidFill>
              </a:rPr>
              <a:t>Financial and Insurance documentation that may be requested are listed in Section IV of the application</a:t>
            </a: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17</a:t>
            </a:fld>
            <a:endParaRPr lang="en-US" dirty="0"/>
          </a:p>
        </p:txBody>
      </p:sp>
      <p:sp>
        <p:nvSpPr>
          <p:cNvPr id="5" name="Title 1"/>
          <p:cNvSpPr>
            <a:spLocks noGrp="1"/>
          </p:cNvSpPr>
          <p:nvPr>
            <p:ph type="title"/>
          </p:nvPr>
        </p:nvSpPr>
        <p:spPr/>
        <p:txBody>
          <a:bodyPr/>
          <a:lstStyle/>
          <a:p>
            <a:r>
              <a:rPr lang="en-US" dirty="0"/>
              <a:t>Review and Rating Process (Continued)</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94630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Rating Process (Continued, pg. 18-20)</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42391280"/>
              </p:ext>
            </p:extLst>
          </p:nvPr>
        </p:nvGraphicFramePr>
        <p:xfrm>
          <a:off x="228600" y="1857916"/>
          <a:ext cx="8686800" cy="3924140"/>
        </p:xfrm>
        <a:graphic>
          <a:graphicData uri="http://schemas.openxmlformats.org/drawingml/2006/table">
            <a:tbl>
              <a:tblPr firstRow="1" bandRow="1">
                <a:tableStyleId>{5C22544A-7EE6-4342-B048-85BDC9FD1C3A}</a:tableStyleId>
              </a:tblPr>
              <a:tblGrid>
                <a:gridCol w="7239000">
                  <a:extLst>
                    <a:ext uri="{9D8B030D-6E8A-4147-A177-3AD203B41FA5}">
                      <a16:colId xmlns:a16="http://schemas.microsoft.com/office/drawing/2014/main" val="669792627"/>
                    </a:ext>
                  </a:extLst>
                </a:gridCol>
                <a:gridCol w="1447800">
                  <a:extLst>
                    <a:ext uri="{9D8B030D-6E8A-4147-A177-3AD203B41FA5}">
                      <a16:colId xmlns:a16="http://schemas.microsoft.com/office/drawing/2014/main" val="3015356655"/>
                    </a:ext>
                  </a:extLst>
                </a:gridCol>
              </a:tblGrid>
              <a:tr h="701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Narrative Questions Overview:</a:t>
                      </a:r>
                    </a:p>
                  </a:txBody>
                  <a:tcPr>
                    <a:noFill/>
                  </a:tcPr>
                </a:tc>
                <a:tc>
                  <a:txBody>
                    <a:bodyPr/>
                    <a:lstStyle/>
                    <a:p>
                      <a:endParaRPr lang="en-US" sz="2800" b="0" dirty="0">
                        <a:solidFill>
                          <a:schemeClr val="tx1"/>
                        </a:solidFill>
                      </a:endParaRPr>
                    </a:p>
                  </a:txBody>
                  <a:tcPr>
                    <a:noFill/>
                  </a:tcPr>
                </a:tc>
                <a:extLst>
                  <a:ext uri="{0D108BD9-81ED-4DB2-BD59-A6C34878D82A}">
                    <a16:rowId xmlns:a16="http://schemas.microsoft.com/office/drawing/2014/main" val="77722741"/>
                  </a:ext>
                </a:extLst>
              </a:tr>
              <a:tr h="623703">
                <a:tc>
                  <a: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2800" b="0" dirty="0">
                          <a:solidFill>
                            <a:schemeClr val="tx1"/>
                          </a:solidFill>
                        </a:rPr>
                        <a:t>Program Description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30%</a:t>
                      </a:r>
                    </a:p>
                  </a:txBody>
                  <a:tcPr/>
                </a:tc>
                <a:extLst>
                  <a:ext uri="{0D108BD9-81ED-4DB2-BD59-A6C34878D82A}">
                    <a16:rowId xmlns:a16="http://schemas.microsoft.com/office/drawing/2014/main" val="3954080640"/>
                  </a:ext>
                </a:extLst>
              </a:tr>
              <a:tr h="626715">
                <a:tc>
                  <a:txBody>
                    <a:bodyPr/>
                    <a:lstStyle/>
                    <a:p>
                      <a:pPr lvl="1">
                        <a:lnSpc>
                          <a:spcPct val="90000"/>
                        </a:lnSpc>
                        <a:buNone/>
                      </a:pPr>
                      <a:r>
                        <a:rPr lang="en-US" sz="2800" dirty="0"/>
                        <a:t>Capacity, Experience and Cultural Competency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30%</a:t>
                      </a:r>
                    </a:p>
                  </a:txBody>
                  <a:tcPr/>
                </a:tc>
                <a:extLst>
                  <a:ext uri="{0D108BD9-81ED-4DB2-BD59-A6C34878D82A}">
                    <a16:rowId xmlns:a16="http://schemas.microsoft.com/office/drawing/2014/main" val="1653169602"/>
                  </a:ext>
                </a:extLst>
              </a:tr>
              <a:tr h="585093">
                <a:tc>
                  <a:txBody>
                    <a:bodyPr/>
                    <a:lstStyle/>
                    <a:p>
                      <a:pPr lvl="1"/>
                      <a:r>
                        <a:rPr lang="en-US" sz="2800" dirty="0"/>
                        <a:t>Partnerships and Collaboration</a:t>
                      </a:r>
                    </a:p>
                  </a:txBody>
                  <a:tcPr/>
                </a:tc>
                <a:tc>
                  <a:txBody>
                    <a:bodyPr/>
                    <a:lstStyle/>
                    <a:p>
                      <a:pPr algn="ctr"/>
                      <a:r>
                        <a:rPr lang="en-US" sz="2800" dirty="0"/>
                        <a:t>20%</a:t>
                      </a:r>
                    </a:p>
                  </a:txBody>
                  <a:tcPr/>
                </a:tc>
                <a:extLst>
                  <a:ext uri="{0D108BD9-81ED-4DB2-BD59-A6C34878D82A}">
                    <a16:rowId xmlns:a16="http://schemas.microsoft.com/office/drawing/2014/main" val="4041141994"/>
                  </a:ext>
                </a:extLst>
              </a:tr>
              <a:tr h="545740">
                <a:tc>
                  <a:txBody>
                    <a:bodyPr/>
                    <a:lstStyle/>
                    <a:p>
                      <a:pPr lvl="1"/>
                      <a:r>
                        <a:rPr lang="en-US" sz="2800" dirty="0"/>
                        <a:t>Data Management</a:t>
                      </a:r>
                    </a:p>
                  </a:txBody>
                  <a:tcPr/>
                </a:tc>
                <a:tc>
                  <a:txBody>
                    <a:bodyPr/>
                    <a:lstStyle/>
                    <a:p>
                      <a:pPr algn="ctr"/>
                      <a:r>
                        <a:rPr lang="en-US" sz="2800" dirty="0"/>
                        <a:t>10%</a:t>
                      </a:r>
                    </a:p>
                  </a:txBody>
                  <a:tcPr/>
                </a:tc>
                <a:extLst>
                  <a:ext uri="{0D108BD9-81ED-4DB2-BD59-A6C34878D82A}">
                    <a16:rowId xmlns:a16="http://schemas.microsoft.com/office/drawing/2014/main" val="1567848529"/>
                  </a:ext>
                </a:extLst>
              </a:tr>
              <a:tr h="608402">
                <a:tc>
                  <a:txBody>
                    <a:bodyPr/>
                    <a:lstStyle/>
                    <a:p>
                      <a:pPr lvl="1"/>
                      <a:r>
                        <a:rPr lang="en-US" sz="2800" dirty="0"/>
                        <a:t>Budget and Leveraging</a:t>
                      </a:r>
                    </a:p>
                  </a:txBody>
                  <a:tcPr/>
                </a:tc>
                <a:tc>
                  <a:txBody>
                    <a:bodyPr/>
                    <a:lstStyle/>
                    <a:p>
                      <a:pPr algn="ctr"/>
                      <a:r>
                        <a:rPr lang="en-US" sz="2800" dirty="0"/>
                        <a:t>10%</a:t>
                      </a:r>
                    </a:p>
                  </a:txBody>
                  <a:tcPr/>
                </a:tc>
                <a:extLst>
                  <a:ext uri="{0D108BD9-81ED-4DB2-BD59-A6C34878D82A}">
                    <a16:rowId xmlns:a16="http://schemas.microsoft.com/office/drawing/2014/main" val="12381999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a:xfrm>
            <a:off x="326570" y="1752600"/>
            <a:ext cx="8588830" cy="4724400"/>
          </a:xfrm>
        </p:spPr>
        <p:txBody>
          <a:bodyPr>
            <a:normAutofit fontScale="40000" lnSpcReduction="20000"/>
          </a:bodyPr>
          <a:lstStyle/>
          <a:p>
            <a:pPr>
              <a:lnSpc>
                <a:spcPct val="80000"/>
              </a:lnSpc>
            </a:pPr>
            <a:endParaRPr lang="en-US" sz="2700" dirty="0"/>
          </a:p>
          <a:p>
            <a:pPr>
              <a:lnSpc>
                <a:spcPct val="120000"/>
              </a:lnSpc>
              <a:spcBef>
                <a:spcPts val="0"/>
              </a:spcBef>
            </a:pPr>
            <a:r>
              <a:rPr lang="en-US" sz="6400" dirty="0"/>
              <a:t>Follow the required format defined in the Guidelines</a:t>
            </a:r>
          </a:p>
          <a:p>
            <a:pPr>
              <a:lnSpc>
                <a:spcPct val="120000"/>
              </a:lnSpc>
              <a:spcBef>
                <a:spcPts val="0"/>
              </a:spcBef>
            </a:pPr>
            <a:endParaRPr lang="en-US" sz="6400" dirty="0"/>
          </a:p>
          <a:p>
            <a:pPr>
              <a:lnSpc>
                <a:spcPct val="120000"/>
              </a:lnSpc>
              <a:spcBef>
                <a:spcPts val="0"/>
              </a:spcBef>
            </a:pPr>
            <a:r>
              <a:rPr lang="en-US" sz="6400" dirty="0"/>
              <a:t>Be specific, detailed, and concise</a:t>
            </a:r>
          </a:p>
          <a:p>
            <a:pPr>
              <a:lnSpc>
                <a:spcPct val="120000"/>
              </a:lnSpc>
              <a:spcBef>
                <a:spcPts val="0"/>
              </a:spcBef>
            </a:pPr>
            <a:endParaRPr lang="en-US" sz="6400" dirty="0"/>
          </a:p>
          <a:p>
            <a:pPr>
              <a:lnSpc>
                <a:spcPct val="120000"/>
              </a:lnSpc>
              <a:spcBef>
                <a:spcPts val="0"/>
              </a:spcBef>
            </a:pPr>
            <a:r>
              <a:rPr lang="en-US" sz="6400" dirty="0"/>
              <a:t>Answer all questions and in the context of your proposed program(s)</a:t>
            </a:r>
          </a:p>
          <a:p>
            <a:pPr>
              <a:lnSpc>
                <a:spcPct val="120000"/>
              </a:lnSpc>
              <a:spcBef>
                <a:spcPts val="0"/>
              </a:spcBef>
            </a:pPr>
            <a:endParaRPr lang="en-US" sz="6400" dirty="0"/>
          </a:p>
          <a:p>
            <a:pPr>
              <a:lnSpc>
                <a:spcPct val="120000"/>
              </a:lnSpc>
              <a:spcBef>
                <a:spcPts val="0"/>
              </a:spcBef>
            </a:pPr>
            <a:r>
              <a:rPr lang="en-US" sz="6400" dirty="0"/>
              <a:t>Submit an accurate budget; double check your numbers </a:t>
            </a:r>
          </a:p>
          <a:p>
            <a:pPr>
              <a:lnSpc>
                <a:spcPct val="120000"/>
              </a:lnSpc>
              <a:spcBef>
                <a:spcPts val="0"/>
              </a:spcBef>
            </a:pPr>
            <a:endParaRPr lang="en-US" sz="6400" dirty="0"/>
          </a:p>
          <a:p>
            <a:pPr>
              <a:lnSpc>
                <a:spcPct val="120000"/>
              </a:lnSpc>
              <a:spcBef>
                <a:spcPts val="0"/>
              </a:spcBef>
            </a:pPr>
            <a:r>
              <a:rPr lang="en-US" sz="6400" dirty="0"/>
              <a:t>Propose plans for addressing services that are not in place</a:t>
            </a:r>
          </a:p>
          <a:p>
            <a:pPr>
              <a:lnSpc>
                <a:spcPct val="120000"/>
              </a:lnSpc>
              <a:spcBef>
                <a:spcPts val="0"/>
              </a:spcBef>
            </a:pPr>
            <a:endParaRPr lang="en-US" sz="6400"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Session Summary</a:t>
            </a:r>
          </a:p>
        </p:txBody>
      </p:sp>
      <p:sp>
        <p:nvSpPr>
          <p:cNvPr id="3" name="Content Placeholder 2"/>
          <p:cNvSpPr>
            <a:spLocks noGrp="1"/>
          </p:cNvSpPr>
          <p:nvPr>
            <p:ph idx="1"/>
          </p:nvPr>
        </p:nvSpPr>
        <p:spPr>
          <a:xfrm>
            <a:off x="457200" y="1828800"/>
            <a:ext cx="8229600" cy="4495800"/>
          </a:xfrm>
        </p:spPr>
        <p:txBody>
          <a:bodyPr>
            <a:noAutofit/>
          </a:bodyPr>
          <a:lstStyle/>
          <a:p>
            <a:r>
              <a:rPr lang="en-US" sz="2200" dirty="0">
                <a:latin typeface="+mj-lt"/>
              </a:rPr>
              <a:t>Review RFQ Timeline</a:t>
            </a:r>
          </a:p>
          <a:p>
            <a:r>
              <a:rPr lang="en-US" sz="2200" dirty="0">
                <a:latin typeface="+mj-lt"/>
              </a:rPr>
              <a:t>Overview of the Community Connectors at Food Banks Pilot Program RFQ</a:t>
            </a:r>
          </a:p>
          <a:p>
            <a:pPr lvl="1"/>
            <a:r>
              <a:rPr lang="en-US" sz="2200" dirty="0">
                <a:latin typeface="+mj-lt"/>
              </a:rPr>
              <a:t>Investment Area and Funding Source</a:t>
            </a:r>
          </a:p>
          <a:p>
            <a:pPr lvl="1"/>
            <a:r>
              <a:rPr lang="en-US" sz="2200" dirty="0">
                <a:latin typeface="+mj-lt"/>
              </a:rPr>
              <a:t>HSD’s Results Based Accountability</a:t>
            </a:r>
          </a:p>
          <a:p>
            <a:pPr lvl="1"/>
            <a:r>
              <a:rPr lang="en-US" sz="2200" dirty="0">
                <a:latin typeface="+mj-lt"/>
              </a:rPr>
              <a:t>Background and Program Requirements</a:t>
            </a:r>
          </a:p>
          <a:p>
            <a:r>
              <a:rPr lang="en-US" sz="2200" dirty="0">
                <a:latin typeface="+mj-lt"/>
              </a:rPr>
              <a:t>Submission Instructions and Deadline</a:t>
            </a:r>
          </a:p>
          <a:p>
            <a:r>
              <a:rPr lang="en-US" sz="2200" dirty="0">
                <a:latin typeface="+mj-lt"/>
              </a:rPr>
              <a:t>Review and Rating Process</a:t>
            </a:r>
          </a:p>
          <a:p>
            <a:r>
              <a:rPr lang="en-US" sz="2200" dirty="0">
                <a:latin typeface="+mj-lt"/>
              </a:rPr>
              <a:t>Tips</a:t>
            </a:r>
          </a:p>
          <a:p>
            <a:r>
              <a:rPr lang="en-US" sz="2200" dirty="0">
                <a:latin typeface="+mj-lt"/>
              </a:rPr>
              <a:t>Appeal Process</a:t>
            </a:r>
          </a:p>
          <a:p>
            <a:r>
              <a:rPr lang="en-US" sz="2200" dirty="0">
                <a:latin typeface="+mj-lt"/>
              </a:rPr>
              <a:t>Coordinator: Natalie Thomson </a:t>
            </a:r>
            <a:r>
              <a:rPr lang="en-US" sz="2200" u="sng" dirty="0">
                <a:latin typeface="+mj-lt"/>
                <a:hlinkClick r:id="rId3"/>
              </a:rPr>
              <a:t>natalie.thomson@seattle.gov</a:t>
            </a:r>
            <a:endParaRPr lang="en-US" sz="2200" dirty="0">
              <a:latin typeface="+mj-lt"/>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(Continued)</a:t>
            </a:r>
          </a:p>
        </p:txBody>
      </p:sp>
      <p:sp>
        <p:nvSpPr>
          <p:cNvPr id="3" name="Content Placeholder 2"/>
          <p:cNvSpPr>
            <a:spLocks noGrp="1"/>
          </p:cNvSpPr>
          <p:nvPr>
            <p:ph idx="1"/>
          </p:nvPr>
        </p:nvSpPr>
        <p:spPr>
          <a:xfrm>
            <a:off x="457200" y="1828800"/>
            <a:ext cx="8229600" cy="4495800"/>
          </a:xfrm>
        </p:spPr>
        <p:txBody>
          <a:bodyPr>
            <a:normAutofit fontScale="85000" lnSpcReduction="20000"/>
          </a:bodyPr>
          <a:lstStyle/>
          <a:p>
            <a:pPr lvl="0">
              <a:lnSpc>
                <a:spcPct val="120000"/>
              </a:lnSpc>
              <a:spcBef>
                <a:spcPts val="0"/>
              </a:spcBef>
            </a:pPr>
            <a:r>
              <a:rPr lang="en-US" sz="2600" dirty="0">
                <a:solidFill>
                  <a:prstClr val="black"/>
                </a:solidFill>
              </a:rPr>
              <a:t>Have someone else read your application before submitting</a:t>
            </a:r>
          </a:p>
          <a:p>
            <a:pPr lvl="0">
              <a:lnSpc>
                <a:spcPct val="120000"/>
              </a:lnSpc>
              <a:spcBef>
                <a:spcPts val="0"/>
              </a:spcBef>
            </a:pPr>
            <a:endParaRPr lang="en-US" sz="2600" dirty="0">
              <a:solidFill>
                <a:prstClr val="black"/>
              </a:solidFill>
            </a:endParaRPr>
          </a:p>
          <a:p>
            <a:pPr lvl="0">
              <a:lnSpc>
                <a:spcPct val="120000"/>
              </a:lnSpc>
              <a:spcBef>
                <a:spcPts val="0"/>
              </a:spcBef>
            </a:pPr>
            <a:r>
              <a:rPr lang="en-US" sz="2600" dirty="0">
                <a:solidFill>
                  <a:prstClr val="black"/>
                </a:solidFill>
              </a:rPr>
              <a:t>Meet the 8-page narrative limit (excludes attachments - photos, captions, timeline, cover sheet, program budget, personnel detail, BOD roster, minutes, partnership letters if needed)</a:t>
            </a:r>
          </a:p>
          <a:p>
            <a:pPr lvl="0">
              <a:lnSpc>
                <a:spcPct val="120000"/>
              </a:lnSpc>
              <a:spcBef>
                <a:spcPts val="0"/>
              </a:spcBef>
              <a:buNone/>
            </a:pPr>
            <a:endParaRPr lang="en-US" sz="2600" dirty="0">
              <a:solidFill>
                <a:prstClr val="black"/>
              </a:solidFill>
            </a:endParaRPr>
          </a:p>
          <a:p>
            <a:pPr lvl="0">
              <a:lnSpc>
                <a:spcPct val="120000"/>
              </a:lnSpc>
              <a:spcBef>
                <a:spcPts val="0"/>
              </a:spcBef>
            </a:pPr>
            <a:r>
              <a:rPr lang="en-US" sz="2600" dirty="0">
                <a:solidFill>
                  <a:prstClr val="black"/>
                </a:solidFill>
              </a:rPr>
              <a:t>Use the application submission checklist to ensure that you have addressed all questions and requirements</a:t>
            </a:r>
          </a:p>
          <a:p>
            <a:pPr lvl="0">
              <a:lnSpc>
                <a:spcPct val="120000"/>
              </a:lnSpc>
              <a:spcBef>
                <a:spcPts val="0"/>
              </a:spcBef>
            </a:pPr>
            <a:endParaRPr lang="en-US" sz="2600" dirty="0">
              <a:solidFill>
                <a:prstClr val="black"/>
              </a:solidFill>
            </a:endParaRPr>
          </a:p>
          <a:p>
            <a:pPr lvl="0">
              <a:lnSpc>
                <a:spcPct val="120000"/>
              </a:lnSpc>
              <a:spcBef>
                <a:spcPts val="0"/>
              </a:spcBef>
            </a:pPr>
            <a:r>
              <a:rPr lang="en-US" sz="2600" dirty="0">
                <a:solidFill>
                  <a:prstClr val="black"/>
                </a:solidFill>
              </a:rPr>
              <a:t>Ensure enough time for application to get to HSD on time</a:t>
            </a:r>
          </a:p>
          <a:p>
            <a:pPr lvl="0">
              <a:lnSpc>
                <a:spcPct val="120000"/>
              </a:lnSpc>
              <a:spcBef>
                <a:spcPts val="0"/>
              </a:spcBef>
            </a:pPr>
            <a:endParaRPr lang="en-US" sz="2600" dirty="0">
              <a:solidFill>
                <a:prstClr val="black"/>
              </a:solidFill>
            </a:endParaRPr>
          </a:p>
          <a:p>
            <a:pPr lvl="0">
              <a:lnSpc>
                <a:spcPct val="120000"/>
              </a:lnSpc>
              <a:spcBef>
                <a:spcPts val="0"/>
              </a:spcBef>
            </a:pPr>
            <a:r>
              <a:rPr lang="en-US" sz="2600" dirty="0">
                <a:solidFill>
                  <a:prstClr val="black"/>
                </a:solidFill>
              </a:rPr>
              <a:t>E-mail questions by the Q&amp;A deadline, May 16, 2017, 5:00pm: Natalie Thomson at </a:t>
            </a:r>
            <a:r>
              <a:rPr lang="en-US" sz="2600" u="sng" dirty="0">
                <a:solidFill>
                  <a:prstClr val="black"/>
                </a:solidFill>
                <a:hlinkClick r:id="rId3"/>
              </a:rPr>
              <a:t>natalie.thomson@seattle.gov</a:t>
            </a:r>
            <a:endParaRPr lang="en-US" sz="2600"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20</a:t>
            </a:fld>
            <a:endParaRPr lang="en-US" dirty="0"/>
          </a:p>
        </p:txBody>
      </p:sp>
    </p:spTree>
    <p:extLst>
      <p:ext uri="{BB962C8B-B14F-4D97-AF65-F5344CB8AC3E}">
        <p14:creationId xmlns:p14="http://schemas.microsoft.com/office/powerpoint/2010/main" val="413503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 Process (pg. 14-15)</a:t>
            </a:r>
          </a:p>
        </p:txBody>
      </p:sp>
      <p:sp>
        <p:nvSpPr>
          <p:cNvPr id="3" name="Content Placeholder 2"/>
          <p:cNvSpPr>
            <a:spLocks noGrp="1"/>
          </p:cNvSpPr>
          <p:nvPr>
            <p:ph idx="1"/>
          </p:nvPr>
        </p:nvSpPr>
        <p:spPr>
          <a:xfrm>
            <a:off x="457200" y="1828800"/>
            <a:ext cx="8229600" cy="4572000"/>
          </a:xfrm>
        </p:spPr>
        <p:txBody>
          <a:bodyPr>
            <a:normAutofit fontScale="25000" lnSpcReduction="20000"/>
          </a:bodyPr>
          <a:lstStyle/>
          <a:p>
            <a:pPr>
              <a:buNone/>
            </a:pPr>
            <a:r>
              <a:rPr lang="en-US" sz="7200" dirty="0"/>
              <a:t>Applicants have the right to protest or appeal certain decisions in the award process made by HSD. </a:t>
            </a:r>
          </a:p>
          <a:p>
            <a:pPr>
              <a:buNone/>
            </a:pPr>
            <a:endParaRPr lang="en-US" sz="4300" dirty="0"/>
          </a:p>
          <a:p>
            <a:pPr>
              <a:buNone/>
            </a:pPr>
            <a:r>
              <a:rPr lang="en-US" sz="7200" dirty="0"/>
              <a:t>Grounds for Appeals: Only an appeal alleging an issue concerning the following subjects shall be considered:</a:t>
            </a:r>
          </a:p>
          <a:p>
            <a:pPr>
              <a:buNone/>
            </a:pPr>
            <a:endParaRPr lang="en-US" sz="4300" dirty="0"/>
          </a:p>
          <a:p>
            <a:r>
              <a:rPr lang="en-US" sz="6400" dirty="0"/>
              <a:t>A matter of bias, discrimination or conflict of interest.</a:t>
            </a:r>
          </a:p>
          <a:p>
            <a:r>
              <a:rPr lang="en-US" sz="6400" dirty="0"/>
              <a:t>Violation of policies or failure to adhere to guidelines or published criteria and/or procedures established in the funding opportunity.</a:t>
            </a:r>
          </a:p>
          <a:p>
            <a:endParaRPr lang="en-US" sz="4300" dirty="0">
              <a:solidFill>
                <a:srgbClr val="FF0000"/>
              </a:solidFill>
            </a:endParaRPr>
          </a:p>
          <a:p>
            <a:pPr>
              <a:buNone/>
            </a:pPr>
            <a:r>
              <a:rPr lang="en-US" sz="7200" dirty="0"/>
              <a:t>Appeals Deadlines:</a:t>
            </a:r>
          </a:p>
          <a:p>
            <a:pPr>
              <a:buNone/>
            </a:pPr>
            <a:r>
              <a:rPr lang="en-US" sz="4300" dirty="0"/>
              <a:t> </a:t>
            </a:r>
          </a:p>
          <a:p>
            <a:pPr lvl="0"/>
            <a:r>
              <a:rPr lang="en-US" sz="6400" dirty="0"/>
              <a:t>Appeals must be received within ten (10) business days from the date of written application status (award/denial).</a:t>
            </a:r>
          </a:p>
          <a:p>
            <a:pPr lvl="0"/>
            <a:r>
              <a:rPr lang="en-US" sz="6400" dirty="0"/>
              <a:t>The HSD Director will review the written appeal and may request additional oral or written information from the appellant organization. A written decision by the HSD Director will be made within ten (10) business days of the receipt of the appeal. The HSD Director’s decision is final.</a:t>
            </a:r>
          </a:p>
          <a:p>
            <a:pPr lvl="0"/>
            <a:endParaRPr lang="en-US" sz="4300" dirty="0"/>
          </a:p>
          <a:p>
            <a:pPr marL="0" lvl="0" indent="0">
              <a:buNone/>
            </a:pPr>
            <a:r>
              <a:rPr lang="en-US" sz="5600" dirty="0"/>
              <a:t>No contracts resulting from the solicitation will be executed until the appeal process has closed. An appeal may not prevent HSD from issuing an interim contract for services to meet important client needs.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RFQ Timeline</a:t>
            </a:r>
          </a:p>
        </p:txBody>
      </p:sp>
      <p:sp>
        <p:nvSpPr>
          <p:cNvPr id="3" name="Content Placeholder 2"/>
          <p:cNvSpPr>
            <a:spLocks noGrp="1"/>
          </p:cNvSpPr>
          <p:nvPr>
            <p:ph idx="1"/>
          </p:nvPr>
        </p:nvSpPr>
        <p:spPr>
          <a:xfrm>
            <a:off x="457200" y="1828800"/>
            <a:ext cx="8458200" cy="4572000"/>
          </a:xfrm>
        </p:spPr>
        <p:txBody>
          <a:bodyPr>
            <a:normAutofit fontScale="85000" lnSpcReduction="10000"/>
          </a:bodyPr>
          <a:lstStyle/>
          <a:p>
            <a:pPr marL="0" indent="0">
              <a:lnSpc>
                <a:spcPct val="120000"/>
              </a:lnSpc>
              <a:spcBef>
                <a:spcPts val="0"/>
              </a:spcBef>
              <a:spcAft>
                <a:spcPts val="600"/>
              </a:spcAft>
              <a:buNone/>
              <a:tabLst>
                <a:tab pos="5089525" algn="l"/>
              </a:tabLst>
            </a:pPr>
            <a:r>
              <a:rPr lang="en-US" sz="2900" dirty="0"/>
              <a:t>Funding Opportunity Announcement	April 18, 2017</a:t>
            </a:r>
          </a:p>
          <a:p>
            <a:pPr marL="0" indent="0">
              <a:lnSpc>
                <a:spcPct val="120000"/>
              </a:lnSpc>
              <a:spcBef>
                <a:spcPts val="0"/>
              </a:spcBef>
              <a:spcAft>
                <a:spcPts val="600"/>
              </a:spcAft>
              <a:buNone/>
              <a:tabLst>
                <a:tab pos="5089525" algn="l"/>
              </a:tabLst>
            </a:pPr>
            <a:r>
              <a:rPr lang="en-US" sz="2900" dirty="0"/>
              <a:t>Information Session	April 24, 2017</a:t>
            </a:r>
          </a:p>
          <a:p>
            <a:pPr marL="0" indent="0">
              <a:lnSpc>
                <a:spcPct val="120000"/>
              </a:lnSpc>
              <a:spcBef>
                <a:spcPts val="0"/>
              </a:spcBef>
              <a:spcAft>
                <a:spcPts val="600"/>
              </a:spcAft>
              <a:buNone/>
              <a:tabLst>
                <a:tab pos="5089525" algn="l"/>
              </a:tabLst>
            </a:pPr>
            <a:r>
              <a:rPr lang="en-US" sz="2900" dirty="0"/>
              <a:t>Last Day to Submit Questions	May 16, 2017, 5:00 p.m.</a:t>
            </a:r>
          </a:p>
          <a:p>
            <a:pPr marL="0" indent="0">
              <a:lnSpc>
                <a:spcPct val="120000"/>
              </a:lnSpc>
              <a:spcBef>
                <a:spcPts val="0"/>
              </a:spcBef>
              <a:spcAft>
                <a:spcPts val="600"/>
              </a:spcAft>
              <a:buNone/>
              <a:tabLst>
                <a:tab pos="5089525" algn="l"/>
              </a:tabLst>
            </a:pPr>
            <a:r>
              <a:rPr lang="en-US" sz="2900" b="1" dirty="0">
                <a:solidFill>
                  <a:srgbClr val="FF0000"/>
                </a:solidFill>
              </a:rPr>
              <a:t>Application Deadline    </a:t>
            </a:r>
            <a:r>
              <a:rPr lang="en-US" sz="2900" b="1" dirty="0"/>
              <a:t>	</a:t>
            </a:r>
            <a:r>
              <a:rPr lang="en-US" sz="2900" b="1" dirty="0">
                <a:solidFill>
                  <a:srgbClr val="FF0000"/>
                </a:solidFill>
              </a:rPr>
              <a:t>May 23, 2017, 4:00 p.m.</a:t>
            </a:r>
            <a:endParaRPr lang="en-US" sz="2900" dirty="0">
              <a:solidFill>
                <a:srgbClr val="FF0000"/>
              </a:solidFill>
            </a:endParaRPr>
          </a:p>
          <a:p>
            <a:pPr marL="0" indent="0">
              <a:lnSpc>
                <a:spcPct val="120000"/>
              </a:lnSpc>
              <a:spcBef>
                <a:spcPts val="0"/>
              </a:spcBef>
              <a:spcAft>
                <a:spcPts val="600"/>
              </a:spcAft>
              <a:buNone/>
              <a:tabLst>
                <a:tab pos="5089525" algn="l"/>
              </a:tabLst>
            </a:pPr>
            <a:r>
              <a:rPr lang="en-US" sz="2900" dirty="0"/>
              <a:t>Review and Rating Process	May 25 – June 14, 2017</a:t>
            </a:r>
          </a:p>
          <a:p>
            <a:pPr marL="0" indent="0">
              <a:lnSpc>
                <a:spcPct val="120000"/>
              </a:lnSpc>
              <a:spcBef>
                <a:spcPts val="0"/>
              </a:spcBef>
              <a:spcAft>
                <a:spcPts val="600"/>
              </a:spcAft>
              <a:buNone/>
              <a:tabLst>
                <a:tab pos="5089525" algn="l"/>
              </a:tabLst>
            </a:pPr>
            <a:r>
              <a:rPr lang="en-US" sz="2900" dirty="0"/>
              <a:t>Agency Notification	June 26, 2017</a:t>
            </a:r>
            <a:r>
              <a:rPr lang="en-US" sz="2900" b="1" dirty="0"/>
              <a:t>	</a:t>
            </a:r>
          </a:p>
          <a:p>
            <a:pPr marL="0" indent="0">
              <a:lnSpc>
                <a:spcPct val="120000"/>
              </a:lnSpc>
              <a:spcBef>
                <a:spcPts val="0"/>
              </a:spcBef>
              <a:spcAft>
                <a:spcPts val="600"/>
              </a:spcAft>
              <a:buNone/>
              <a:tabLst>
                <a:tab pos="5089525" algn="l"/>
              </a:tabLst>
            </a:pPr>
            <a:r>
              <a:rPr lang="en-US" sz="2900" dirty="0"/>
              <a:t>Appeals Process	June 27 – July 11, 2017</a:t>
            </a:r>
          </a:p>
          <a:p>
            <a:pPr marL="0" indent="0">
              <a:lnSpc>
                <a:spcPct val="120000"/>
              </a:lnSpc>
              <a:spcBef>
                <a:spcPts val="0"/>
              </a:spcBef>
              <a:spcAft>
                <a:spcPts val="600"/>
              </a:spcAft>
              <a:buNone/>
              <a:tabLst>
                <a:tab pos="5089525" algn="l"/>
              </a:tabLst>
            </a:pPr>
            <a:r>
              <a:rPr lang="en-US" sz="2900" dirty="0"/>
              <a:t>Public Announcement of Awards	July 26, 2017</a:t>
            </a:r>
          </a:p>
          <a:p>
            <a:pPr marL="0" indent="0">
              <a:lnSpc>
                <a:spcPct val="120000"/>
              </a:lnSpc>
              <a:spcBef>
                <a:spcPts val="0"/>
              </a:spcBef>
              <a:spcAft>
                <a:spcPts val="600"/>
              </a:spcAft>
              <a:buNone/>
              <a:tabLst>
                <a:tab pos="5089525" algn="l"/>
              </a:tabLst>
            </a:pPr>
            <a:r>
              <a:rPr lang="en-US" sz="2900" dirty="0"/>
              <a:t>Contract Start Date	August 1, 2017</a:t>
            </a:r>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Area and Funding Source</a:t>
            </a:r>
          </a:p>
        </p:txBody>
      </p:sp>
      <p:sp>
        <p:nvSpPr>
          <p:cNvPr id="3" name="Content Placeholder 2"/>
          <p:cNvSpPr>
            <a:spLocks noGrp="1"/>
          </p:cNvSpPr>
          <p:nvPr>
            <p:ph idx="1"/>
          </p:nvPr>
        </p:nvSpPr>
        <p:spPr>
          <a:xfrm>
            <a:off x="457200" y="1981200"/>
            <a:ext cx="8305800" cy="4495800"/>
          </a:xfrm>
        </p:spPr>
        <p:txBody>
          <a:bodyPr>
            <a:noAutofit/>
          </a:bodyPr>
          <a:lstStyle/>
          <a:p>
            <a:pPr>
              <a:spcBef>
                <a:spcPts val="0"/>
              </a:spcBef>
              <a:spcAft>
                <a:spcPts val="600"/>
              </a:spcAft>
            </a:pPr>
            <a:r>
              <a:rPr lang="en-US" sz="2500" dirty="0"/>
              <a:t>The Community Connectors at Food Banks Pilot Program RFQ is a competitive funding process</a:t>
            </a:r>
            <a:endParaRPr lang="en-US" sz="2500" b="1" dirty="0"/>
          </a:p>
          <a:p>
            <a:pPr>
              <a:spcBef>
                <a:spcPts val="0"/>
              </a:spcBef>
              <a:spcAft>
                <a:spcPts val="600"/>
              </a:spcAft>
            </a:pPr>
            <a:r>
              <a:rPr lang="en-US" sz="2500" b="1" dirty="0"/>
              <a:t>Only currently HSD funded food banks are eligible to apply</a:t>
            </a:r>
            <a:endParaRPr lang="en-US" sz="2500" dirty="0"/>
          </a:p>
          <a:p>
            <a:pPr>
              <a:spcBef>
                <a:spcPts val="0"/>
              </a:spcBef>
              <a:spcAft>
                <a:spcPts val="600"/>
              </a:spcAft>
            </a:pPr>
            <a:r>
              <a:rPr lang="en-US" sz="2500" dirty="0"/>
              <a:t>Approximately $263,000 (2017) and $470,000 (2018) is available through the Seattle General Fund</a:t>
            </a:r>
          </a:p>
          <a:p>
            <a:pPr>
              <a:spcBef>
                <a:spcPts val="0"/>
              </a:spcBef>
              <a:spcAft>
                <a:spcPts val="600"/>
              </a:spcAft>
            </a:pPr>
            <a:r>
              <a:rPr lang="en-US" sz="2500" dirty="0"/>
              <a:t>Pilot program contract period:  August 1, 2017 – December 31, 2018</a:t>
            </a:r>
          </a:p>
          <a:p>
            <a:pPr>
              <a:spcBef>
                <a:spcPts val="0"/>
              </a:spcBef>
              <a:spcAft>
                <a:spcPts val="600"/>
              </a:spcAft>
            </a:pPr>
            <a:r>
              <a:rPr lang="en-US" sz="2500" dirty="0"/>
              <a:t>Continued investment after the initial contract period contingent on successful performance and funding availability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4</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HSD’s Results-Based Accountability Framework (pg. 5)</a:t>
            </a:r>
          </a:p>
        </p:txBody>
      </p:sp>
      <p:sp>
        <p:nvSpPr>
          <p:cNvPr id="3" name="Content Placeholder 2"/>
          <p:cNvSpPr>
            <a:spLocks noGrp="1"/>
          </p:cNvSpPr>
          <p:nvPr>
            <p:ph idx="1"/>
          </p:nvPr>
        </p:nvSpPr>
        <p:spPr/>
        <p:txBody>
          <a:bodyPr/>
          <a:lstStyle/>
          <a:p>
            <a:pPr marL="0" indent="0">
              <a:buNone/>
            </a:pPr>
            <a:r>
              <a:rPr lang="en-US" sz="2000" b="1" dirty="0"/>
              <a:t>HSD’s</a:t>
            </a:r>
            <a:r>
              <a:rPr lang="en-US" sz="2000" dirty="0"/>
              <a:t> </a:t>
            </a:r>
            <a:r>
              <a:rPr lang="en-US" sz="2000" b="1" dirty="0"/>
              <a:t>Theory of Change:</a:t>
            </a: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07994893"/>
              </p:ext>
            </p:extLst>
          </p:nvPr>
        </p:nvGraphicFramePr>
        <p:xfrm>
          <a:off x="685800" y="3048000"/>
          <a:ext cx="7772401" cy="2651760"/>
        </p:xfrm>
        <a:graphic>
          <a:graphicData uri="http://schemas.openxmlformats.org/drawingml/2006/table">
            <a:tbl>
              <a:tblPr firstRow="1" bandRow="1">
                <a:tableStyleId>{5C22544A-7EE6-4342-B048-85BDC9FD1C3A}</a:tableStyleId>
              </a:tblPr>
              <a:tblGrid>
                <a:gridCol w="1026544">
                  <a:extLst>
                    <a:ext uri="{9D8B030D-6E8A-4147-A177-3AD203B41FA5}">
                      <a16:colId xmlns:a16="http://schemas.microsoft.com/office/drawing/2014/main" val="20000"/>
                    </a:ext>
                  </a:extLst>
                </a:gridCol>
                <a:gridCol w="1026544">
                  <a:extLst>
                    <a:ext uri="{9D8B030D-6E8A-4147-A177-3AD203B41FA5}">
                      <a16:colId xmlns:a16="http://schemas.microsoft.com/office/drawing/2014/main" val="20001"/>
                    </a:ext>
                  </a:extLst>
                </a:gridCol>
                <a:gridCol w="1026544">
                  <a:extLst>
                    <a:ext uri="{9D8B030D-6E8A-4147-A177-3AD203B41FA5}">
                      <a16:colId xmlns:a16="http://schemas.microsoft.com/office/drawing/2014/main" val="20002"/>
                    </a:ext>
                  </a:extLst>
                </a:gridCol>
                <a:gridCol w="1339968">
                  <a:extLst>
                    <a:ext uri="{9D8B030D-6E8A-4147-A177-3AD203B41FA5}">
                      <a16:colId xmlns:a16="http://schemas.microsoft.com/office/drawing/2014/main" val="20003"/>
                    </a:ext>
                  </a:extLst>
                </a:gridCol>
                <a:gridCol w="1014762">
                  <a:extLst>
                    <a:ext uri="{9D8B030D-6E8A-4147-A177-3AD203B41FA5}">
                      <a16:colId xmlns:a16="http://schemas.microsoft.com/office/drawing/2014/main" val="20004"/>
                    </a:ext>
                  </a:extLst>
                </a:gridCol>
                <a:gridCol w="1164847">
                  <a:extLst>
                    <a:ext uri="{9D8B030D-6E8A-4147-A177-3AD203B41FA5}">
                      <a16:colId xmlns:a16="http://schemas.microsoft.com/office/drawing/2014/main" val="20005"/>
                    </a:ext>
                  </a:extLst>
                </a:gridCol>
                <a:gridCol w="1173192">
                  <a:extLst>
                    <a:ext uri="{9D8B030D-6E8A-4147-A177-3AD203B41FA5}">
                      <a16:colId xmlns:a16="http://schemas.microsoft.com/office/drawing/2014/main" val="20006"/>
                    </a:ext>
                  </a:extLst>
                </a:gridCol>
              </a:tblGrid>
              <a:tr h="2590800">
                <a:tc>
                  <a:txBody>
                    <a:bodyPr/>
                    <a:lstStyle/>
                    <a:p>
                      <a:r>
                        <a:rPr lang="en-US" sz="1200" dirty="0"/>
                        <a:t>Data that reflects a whole population</a:t>
                      </a:r>
                    </a:p>
                  </a:txBody>
                  <a:tcPr/>
                </a:tc>
                <a:tc>
                  <a:txBody>
                    <a:bodyPr/>
                    <a:lstStyle/>
                    <a:p>
                      <a:r>
                        <a:rPr lang="en-US" sz="1200" dirty="0"/>
                        <a:t>Condition</a:t>
                      </a:r>
                      <a:r>
                        <a:rPr lang="en-US" sz="1200" baseline="0" dirty="0"/>
                        <a:t> of wellbeing for an entire population</a:t>
                      </a:r>
                      <a:endParaRPr lang="en-US" sz="1200" dirty="0"/>
                    </a:p>
                  </a:txBody>
                  <a:tcPr/>
                </a:tc>
                <a:tc>
                  <a:txBody>
                    <a:bodyPr/>
                    <a:lstStyle/>
                    <a:p>
                      <a:r>
                        <a:rPr lang="en-US" sz="1200" dirty="0"/>
                        <a:t>The achievement benchmark –how </a:t>
                      </a:r>
                      <a:r>
                        <a:rPr lang="en-US" sz="1200" baseline="0" dirty="0"/>
                        <a:t>we know the “result” was achieved?</a:t>
                      </a:r>
                      <a:endParaRPr lang="en-US" sz="1200" dirty="0"/>
                    </a:p>
                  </a:txBody>
                  <a:tcPr/>
                </a:tc>
                <a:tc>
                  <a:txBody>
                    <a:bodyPr/>
                    <a:lstStyle/>
                    <a:p>
                      <a:r>
                        <a:rPr lang="en-US" sz="1200" dirty="0"/>
                        <a:t>Data depicting socioeconomic disparities</a:t>
                      </a:r>
                      <a:r>
                        <a:rPr lang="en-US" sz="1200" baseline="0" dirty="0"/>
                        <a:t> and disproportionality between ethnic/racial populations</a:t>
                      </a:r>
                      <a:endParaRPr lang="en-US" sz="1200" dirty="0"/>
                    </a:p>
                  </a:txBody>
                  <a:tcPr/>
                </a:tc>
                <a:tc>
                  <a:txBody>
                    <a:bodyPr/>
                    <a:lstStyle/>
                    <a:p>
                      <a:r>
                        <a:rPr lang="en-US" sz="1200" dirty="0"/>
                        <a:t>The stretch goal for reducing and/or impacting the racial equity disparity</a:t>
                      </a:r>
                    </a:p>
                  </a:txBody>
                  <a:tcPr/>
                </a:tc>
                <a:tc>
                  <a:txBody>
                    <a:bodyPr/>
                    <a:lstStyle/>
                    <a:p>
                      <a:r>
                        <a:rPr lang="en-US" sz="1200" dirty="0"/>
                        <a:t>Activities or interventions that align to the results and indicators, and are informed</a:t>
                      </a:r>
                      <a:r>
                        <a:rPr lang="en-US" sz="1200" baseline="0" dirty="0"/>
                        <a:t> by best or promising practices, cultural competency and community engagement</a:t>
                      </a:r>
                      <a:endParaRPr lang="en-US" sz="1200" dirty="0"/>
                    </a:p>
                  </a:txBody>
                  <a:tcPr/>
                </a:tc>
                <a:tc>
                  <a:txBody>
                    <a:bodyPr/>
                    <a:lstStyle/>
                    <a:p>
                      <a:r>
                        <a:rPr lang="en-US" sz="1200" dirty="0"/>
                        <a:t>What gets counted, demonstration of how well a program, agency or service is doing</a:t>
                      </a:r>
                    </a:p>
                    <a:p>
                      <a:pPr marL="285750" indent="-285750">
                        <a:buFont typeface="Arial" panose="020B0604020202020204" pitchFamily="34" charset="0"/>
                        <a:buChar char="•"/>
                      </a:pPr>
                      <a:r>
                        <a:rPr lang="en-US" sz="1200" dirty="0"/>
                        <a:t>Quantity,</a:t>
                      </a:r>
                    </a:p>
                    <a:p>
                      <a:pPr marL="285750" indent="-285750">
                        <a:buFont typeface="Arial" panose="020B0604020202020204" pitchFamily="34" charset="0"/>
                        <a:buChar char="•"/>
                      </a:pPr>
                      <a:r>
                        <a:rPr lang="en-US" sz="1200" dirty="0"/>
                        <a:t>Quality, and</a:t>
                      </a:r>
                    </a:p>
                    <a:p>
                      <a:pPr marL="285750" indent="-285750">
                        <a:buFont typeface="Arial" panose="020B0604020202020204" pitchFamily="34" charset="0"/>
                        <a:buChar char="•"/>
                      </a:pPr>
                      <a:r>
                        <a:rPr lang="en-US" sz="1200" dirty="0"/>
                        <a:t>Impact</a:t>
                      </a:r>
                    </a:p>
                  </a:txBody>
                  <a:tcPr/>
                </a:tc>
                <a:extLst>
                  <a:ext uri="{0D108BD9-81ED-4DB2-BD59-A6C34878D82A}">
                    <a16:rowId xmlns:a16="http://schemas.microsoft.com/office/drawing/2014/main" val="10000"/>
                  </a:ext>
                </a:extLst>
              </a:tr>
            </a:tbl>
          </a:graphicData>
        </a:graphic>
      </p:graphicFrame>
      <p:graphicFrame>
        <p:nvGraphicFramePr>
          <p:cNvPr id="7" name="Diagram 6"/>
          <p:cNvGraphicFramePr/>
          <p:nvPr>
            <p:extLst>
              <p:ext uri="{D42A27DB-BD31-4B8C-83A1-F6EECF244321}">
                <p14:modId xmlns:p14="http://schemas.microsoft.com/office/powerpoint/2010/main" val="4179384129"/>
              </p:ext>
            </p:extLst>
          </p:nvPr>
        </p:nvGraphicFramePr>
        <p:xfrm>
          <a:off x="609600" y="1937545"/>
          <a:ext cx="80010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6666" r="2389" b="11905"/>
          <a:stretch/>
        </p:blipFill>
        <p:spPr>
          <a:xfrm>
            <a:off x="20320" y="6324600"/>
            <a:ext cx="1676400" cy="457200"/>
          </a:xfrm>
          <a:prstGeom prst="rect">
            <a:avLst/>
          </a:prstGeom>
        </p:spPr>
      </p:pic>
    </p:spTree>
    <p:extLst>
      <p:ext uri="{BB962C8B-B14F-4D97-AF65-F5344CB8AC3E}">
        <p14:creationId xmlns:p14="http://schemas.microsoft.com/office/powerpoint/2010/main" val="163272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and Program Requirements (pg. 8)</a:t>
            </a:r>
          </a:p>
        </p:txBody>
      </p:sp>
      <p:sp>
        <p:nvSpPr>
          <p:cNvPr id="3" name="Content Placeholder 2"/>
          <p:cNvSpPr>
            <a:spLocks noGrp="1"/>
          </p:cNvSpPr>
          <p:nvPr>
            <p:ph idx="1"/>
          </p:nvPr>
        </p:nvSpPr>
        <p:spPr>
          <a:xfrm>
            <a:off x="457200" y="1905000"/>
            <a:ext cx="8229600" cy="5562600"/>
          </a:xfrm>
        </p:spPr>
        <p:txBody>
          <a:bodyPr>
            <a:noAutofit/>
          </a:bodyPr>
          <a:lstStyle/>
          <a:p>
            <a:pPr>
              <a:spcBef>
                <a:spcPts val="0"/>
              </a:spcBef>
              <a:spcAft>
                <a:spcPts val="1200"/>
              </a:spcAft>
            </a:pPr>
            <a:r>
              <a:rPr lang="en-US" sz="2600" dirty="0"/>
              <a:t>Community Connector services at food banks, representing all Seattle council districts</a:t>
            </a:r>
          </a:p>
          <a:p>
            <a:pPr>
              <a:spcBef>
                <a:spcPts val="0"/>
              </a:spcBef>
              <a:spcAft>
                <a:spcPts val="1200"/>
              </a:spcAft>
            </a:pPr>
            <a:r>
              <a:rPr lang="en-US" sz="2600" dirty="0"/>
              <a:t>Priority agencies are those who demonstrate need for Community Connector services</a:t>
            </a:r>
          </a:p>
          <a:p>
            <a:pPr>
              <a:spcBef>
                <a:spcPts val="0"/>
              </a:spcBef>
              <a:spcAft>
                <a:spcPts val="1200"/>
              </a:spcAft>
            </a:pPr>
            <a:r>
              <a:rPr lang="en-US" sz="2600" dirty="0"/>
              <a:t>Community Connectors will assist food bank clients with assessment of needs, referral, and applications into social service programs</a:t>
            </a:r>
          </a:p>
          <a:p>
            <a:pPr>
              <a:spcBef>
                <a:spcPts val="0"/>
              </a:spcBef>
              <a:spcAft>
                <a:spcPts val="1200"/>
              </a:spcAft>
            </a:pPr>
            <a:r>
              <a:rPr lang="en-US" sz="2600" dirty="0"/>
              <a:t>Clients of currently HSD funded food banks and home delivery, if applicable</a:t>
            </a:r>
          </a:p>
          <a:p>
            <a:pPr marL="0" indent="0">
              <a:spcBef>
                <a:spcPts val="0"/>
              </a:spcBef>
              <a:spcAft>
                <a:spcPts val="1200"/>
              </a:spcAft>
              <a:buNone/>
            </a:pPr>
            <a:endParaRPr lang="en-US" sz="26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Background and Program Requirements (Continued)</a:t>
            </a:r>
          </a:p>
        </p:txBody>
      </p:sp>
      <p:sp>
        <p:nvSpPr>
          <p:cNvPr id="3" name="Content Placeholder 2"/>
          <p:cNvSpPr>
            <a:spLocks noGrp="1"/>
          </p:cNvSpPr>
          <p:nvPr>
            <p:ph idx="1"/>
          </p:nvPr>
        </p:nvSpPr>
        <p:spPr>
          <a:xfrm>
            <a:off x="457200" y="1828801"/>
            <a:ext cx="8229600" cy="4495800"/>
          </a:xfrm>
        </p:spPr>
        <p:txBody>
          <a:bodyPr>
            <a:normAutofit/>
          </a:bodyPr>
          <a:lstStyle/>
          <a:p>
            <a:pPr marL="0" lvl="0" indent="0">
              <a:buNone/>
            </a:pPr>
            <a:r>
              <a:rPr lang="en-US" sz="2800" b="1" dirty="0"/>
              <a:t>Scope of work/activities:</a:t>
            </a:r>
          </a:p>
          <a:p>
            <a:pPr marL="863600" lvl="0"/>
            <a:r>
              <a:rPr lang="en-US" sz="2800" dirty="0"/>
              <a:t>Active engagement</a:t>
            </a:r>
          </a:p>
          <a:p>
            <a:pPr marL="863600" lvl="0"/>
            <a:r>
              <a:rPr lang="en-US" sz="2800" dirty="0"/>
              <a:t>Needs assessments</a:t>
            </a:r>
          </a:p>
          <a:p>
            <a:pPr marL="863600" lvl="0"/>
            <a:r>
              <a:rPr lang="en-US" sz="2800" dirty="0"/>
              <a:t>Information and referral services</a:t>
            </a:r>
          </a:p>
          <a:p>
            <a:pPr marL="863600" lvl="0"/>
            <a:r>
              <a:rPr lang="en-US" sz="2800" dirty="0"/>
              <a:t>Completed applications into benefit programs and services </a:t>
            </a:r>
          </a:p>
          <a:p>
            <a:pPr marL="863600" lvl="0"/>
            <a:r>
              <a:rPr lang="en-US" sz="2800" dirty="0"/>
              <a:t>Coordination of training, resource fairs, etc.</a:t>
            </a:r>
          </a:p>
          <a:p>
            <a:pPr marL="863600"/>
            <a:r>
              <a:rPr lang="en-US" sz="2800" dirty="0"/>
              <a:t>Data collection</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61376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Background and Program Requirements (Continued, pg. 9)</a:t>
            </a:r>
          </a:p>
        </p:txBody>
      </p:sp>
      <p:sp>
        <p:nvSpPr>
          <p:cNvPr id="3" name="Content Placeholder 2"/>
          <p:cNvSpPr>
            <a:spLocks noGrp="1"/>
          </p:cNvSpPr>
          <p:nvPr>
            <p:ph idx="1"/>
          </p:nvPr>
        </p:nvSpPr>
        <p:spPr>
          <a:xfrm>
            <a:off x="457200" y="1828800"/>
            <a:ext cx="8229600" cy="4816475"/>
          </a:xfrm>
        </p:spPr>
        <p:txBody>
          <a:bodyPr>
            <a:noAutofit/>
          </a:bodyPr>
          <a:lstStyle/>
          <a:p>
            <a:pPr marL="0" lvl="0" indent="0">
              <a:spcBef>
                <a:spcPts val="0"/>
              </a:spcBef>
              <a:spcAft>
                <a:spcPts val="600"/>
              </a:spcAft>
              <a:buNone/>
            </a:pPr>
            <a:r>
              <a:rPr lang="en-US" sz="2800" b="1" dirty="0"/>
              <a:t>Community Connector Qualifications:</a:t>
            </a:r>
          </a:p>
          <a:p>
            <a:pPr marL="854075" lvl="0">
              <a:spcBef>
                <a:spcPts val="0"/>
              </a:spcBef>
              <a:spcAft>
                <a:spcPts val="600"/>
              </a:spcAft>
            </a:pPr>
            <a:r>
              <a:rPr lang="en-US" sz="2800" dirty="0"/>
              <a:t>Culturally and linguistically competent</a:t>
            </a:r>
          </a:p>
          <a:p>
            <a:pPr marL="854075" lvl="0">
              <a:spcBef>
                <a:spcPts val="0"/>
              </a:spcBef>
              <a:spcAft>
                <a:spcPts val="600"/>
              </a:spcAft>
            </a:pPr>
            <a:r>
              <a:rPr lang="en-US" sz="2800" dirty="0"/>
              <a:t>Proven record in working with food bank clients or low-income communities of color</a:t>
            </a:r>
          </a:p>
          <a:p>
            <a:pPr marL="854075" lvl="0">
              <a:spcBef>
                <a:spcPts val="0"/>
              </a:spcBef>
              <a:spcAft>
                <a:spcPts val="600"/>
              </a:spcAft>
            </a:pPr>
            <a:r>
              <a:rPr lang="en-US" sz="2800" dirty="0"/>
              <a:t>Active engagement</a:t>
            </a:r>
          </a:p>
          <a:p>
            <a:pPr marL="854075" lvl="0">
              <a:spcBef>
                <a:spcPts val="0"/>
              </a:spcBef>
              <a:spcAft>
                <a:spcPts val="600"/>
              </a:spcAft>
            </a:pPr>
            <a:r>
              <a:rPr lang="en-US" sz="2800" dirty="0"/>
              <a:t>Organized and attention to detail</a:t>
            </a:r>
          </a:p>
          <a:p>
            <a:pPr marL="854075" lvl="0">
              <a:spcBef>
                <a:spcPts val="0"/>
              </a:spcBef>
              <a:spcAft>
                <a:spcPts val="600"/>
              </a:spcAft>
            </a:pPr>
            <a:r>
              <a:rPr lang="en-US" sz="2800" dirty="0"/>
              <a:t>Extensive knowledge of social services </a:t>
            </a:r>
          </a:p>
          <a:p>
            <a:pPr marL="854075" lvl="0">
              <a:spcBef>
                <a:spcPts val="0"/>
              </a:spcBef>
              <a:spcAft>
                <a:spcPts val="600"/>
              </a:spcAft>
            </a:pPr>
            <a:r>
              <a:rPr lang="en-US" sz="2800" dirty="0"/>
              <a:t>Bachelor’s degree or 4 years’ experience providing human services, or combination</a:t>
            </a:r>
          </a:p>
        </p:txBody>
      </p:sp>
      <p:sp>
        <p:nvSpPr>
          <p:cNvPr id="4" name="Slide Number Placeholder 3"/>
          <p:cNvSpPr>
            <a:spLocks noGrp="1"/>
          </p:cNvSpPr>
          <p:nvPr>
            <p:ph type="sldNum" sz="quarter" idx="12"/>
          </p:nvPr>
        </p:nvSpPr>
        <p:spPr/>
        <p:txBody>
          <a:bodyPr/>
          <a:lstStyle/>
          <a:p>
            <a:fld id="{34010C47-4D8B-4134-BB59-829AAD75FA9B}" type="slidenum">
              <a:rPr lang="en-US" smtClean="0"/>
              <a:pPr/>
              <a:t>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61329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Program Requirements (pg. 9)</a:t>
            </a:r>
          </a:p>
        </p:txBody>
      </p:sp>
      <p:sp>
        <p:nvSpPr>
          <p:cNvPr id="3" name="Content Placeholder 2"/>
          <p:cNvSpPr>
            <a:spLocks noGrp="1"/>
          </p:cNvSpPr>
          <p:nvPr>
            <p:ph idx="1"/>
          </p:nvPr>
        </p:nvSpPr>
        <p:spPr>
          <a:xfrm>
            <a:off x="685800" y="1828800"/>
            <a:ext cx="8229600" cy="4816475"/>
          </a:xfrm>
        </p:spPr>
        <p:txBody>
          <a:bodyPr>
            <a:noAutofit/>
          </a:bodyPr>
          <a:lstStyle/>
          <a:p>
            <a:pPr marL="0" lvl="0" indent="0">
              <a:spcBef>
                <a:spcPts val="0"/>
              </a:spcBef>
              <a:spcAft>
                <a:spcPts val="600"/>
              </a:spcAft>
              <a:buNone/>
            </a:pPr>
            <a:r>
              <a:rPr lang="en-US" sz="2700" b="1" dirty="0"/>
              <a:t>Priority community:</a:t>
            </a:r>
          </a:p>
          <a:p>
            <a:pPr marL="974725" indent="-395288">
              <a:spcBef>
                <a:spcPts val="0"/>
              </a:spcBef>
              <a:spcAft>
                <a:spcPts val="600"/>
              </a:spcAft>
            </a:pPr>
            <a:r>
              <a:rPr lang="en-US" sz="2700" dirty="0"/>
              <a:t>Food bank clients</a:t>
            </a:r>
          </a:p>
          <a:p>
            <a:pPr marL="579437" indent="0">
              <a:spcBef>
                <a:spcPts val="0"/>
              </a:spcBef>
              <a:spcAft>
                <a:spcPts val="600"/>
              </a:spcAft>
              <a:buNone/>
            </a:pPr>
            <a:endParaRPr lang="en-US" sz="2700" b="1" dirty="0"/>
          </a:p>
          <a:p>
            <a:pPr marL="0" lvl="0" indent="0">
              <a:spcBef>
                <a:spcPts val="0"/>
              </a:spcBef>
              <a:spcAft>
                <a:spcPts val="600"/>
              </a:spcAft>
              <a:buNone/>
            </a:pPr>
            <a:r>
              <a:rPr lang="en-US" sz="2700" b="1" dirty="0"/>
              <a:t>Focus population:</a:t>
            </a:r>
          </a:p>
          <a:p>
            <a:pPr marL="914400"/>
            <a:r>
              <a:rPr lang="en-US" sz="2700" dirty="0"/>
              <a:t>Black/African American</a:t>
            </a:r>
          </a:p>
          <a:p>
            <a:pPr marL="914400"/>
            <a:r>
              <a:rPr lang="en-US" sz="2700" dirty="0"/>
              <a:t>American Indian/Alaskan Native</a:t>
            </a:r>
          </a:p>
          <a:p>
            <a:pPr marL="914400"/>
            <a:r>
              <a:rPr lang="en-US" sz="2700" dirty="0"/>
              <a:t>Native Hawaiian and Pacific Islander</a:t>
            </a:r>
          </a:p>
          <a:p>
            <a:pPr marL="914400"/>
            <a:r>
              <a:rPr lang="en-US" sz="2700" dirty="0"/>
              <a:t>Hispanic/Latino</a:t>
            </a:r>
          </a:p>
          <a:p>
            <a:pPr marL="914400"/>
            <a:r>
              <a:rPr lang="en-US" sz="2700" dirty="0"/>
              <a:t>Asian </a:t>
            </a:r>
          </a:p>
        </p:txBody>
      </p:sp>
      <p:sp>
        <p:nvSpPr>
          <p:cNvPr id="4" name="Slide Number Placeholder 3"/>
          <p:cNvSpPr>
            <a:spLocks noGrp="1"/>
          </p:cNvSpPr>
          <p:nvPr>
            <p:ph type="sldNum" sz="quarter" idx="12"/>
          </p:nvPr>
        </p:nvSpPr>
        <p:spPr/>
        <p:txBody>
          <a:bodyPr/>
          <a:lstStyle/>
          <a:p>
            <a:fld id="{34010C47-4D8B-4134-BB59-829AAD75FA9B}" type="slidenum">
              <a:rPr lang="en-US" smtClean="0"/>
              <a:pPr/>
              <a:t>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030356A06CB648A9C2CCA91B4568B7" ma:contentTypeVersion="2" ma:contentTypeDescription="Create a new document." ma:contentTypeScope="" ma:versionID="932bf433862aca5a6533e1c0458428ce">
  <xsd:schema xmlns:xsd="http://www.w3.org/2001/XMLSchema" xmlns:xs="http://www.w3.org/2001/XMLSchema" xmlns:p="http://schemas.microsoft.com/office/2006/metadata/properties" xmlns:ns2="edd56262-f0a4-453d-ae7a-ece56286759c" targetNamespace="http://schemas.microsoft.com/office/2006/metadata/properties" ma:root="true" ma:fieldsID="516c49f330ef24a0c49108979de6a24e" ns2:_="">
    <xsd:import namespace="edd56262-f0a4-453d-ae7a-ece56286759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9A9786-70E4-4012-B77E-8FE0DB4D6688}">
  <ds:schemaRefs>
    <ds:schemaRef ds:uri="http://schemas.microsoft.com/sharepoint/v3/contenttype/forms"/>
  </ds:schemaRefs>
</ds:datastoreItem>
</file>

<file path=customXml/itemProps2.xml><?xml version="1.0" encoding="utf-8"?>
<ds:datastoreItem xmlns:ds="http://schemas.openxmlformats.org/officeDocument/2006/customXml" ds:itemID="{290BDE70-D2A9-465A-8C21-E8D333BCCABB}">
  <ds:schemaRef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edd56262-f0a4-453d-ae7a-ece56286759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65B99A-AD82-4D77-8FC5-A9E27330B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2814</TotalTime>
  <Words>1385</Words>
  <Application>Microsoft Office PowerPoint</Application>
  <PresentationFormat>On-screen Show (4:3)</PresentationFormat>
  <Paragraphs>238</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Cambria</vt:lpstr>
      <vt:lpstr>Corbel</vt:lpstr>
      <vt:lpstr>Gill Sans MT</vt:lpstr>
      <vt:lpstr>Rockwell</vt:lpstr>
      <vt:lpstr>Symbol</vt:lpstr>
      <vt:lpstr>Tahoma</vt:lpstr>
      <vt:lpstr>Times New Roman</vt:lpstr>
      <vt:lpstr>Office Theme</vt:lpstr>
      <vt:lpstr>   2017 Community Connectors at Food Banks Pilot Program Request for Qualification (RFQ)   Information Session Monday, April 24, 2017  </vt:lpstr>
      <vt:lpstr>Information Session Summary</vt:lpstr>
      <vt:lpstr>RFQ Timeline</vt:lpstr>
      <vt:lpstr>Investment Area and Funding Source</vt:lpstr>
      <vt:lpstr>HSD’s Results-Based Accountability Framework (pg. 5)</vt:lpstr>
      <vt:lpstr>Background and Program Requirements (pg. 8)</vt:lpstr>
      <vt:lpstr>Background and Program Requirements (Continued)</vt:lpstr>
      <vt:lpstr>Background and Program Requirements (Continued, pg. 9)</vt:lpstr>
      <vt:lpstr>Background and Program Requirements (pg. 9)</vt:lpstr>
      <vt:lpstr>Background and Program Requirements (pg. 11)</vt:lpstr>
      <vt:lpstr>Background and Program Requirements (Continued)</vt:lpstr>
      <vt:lpstr>Submission Instructions and Deadline (pg. 17)</vt:lpstr>
      <vt:lpstr>Submission Instructions and Deadline (Continued)</vt:lpstr>
      <vt:lpstr>Submission Instructions and Deadline (Continued)</vt:lpstr>
      <vt:lpstr>Submission Instructions and Deadline (Continued)</vt:lpstr>
      <vt:lpstr>Review and Rating Process (pg. 21)</vt:lpstr>
      <vt:lpstr>Review and Rating Process (Continued)</vt:lpstr>
      <vt:lpstr>Review and Rating Process (Continued, pg. 18-20)</vt:lpstr>
      <vt:lpstr>Tips</vt:lpstr>
      <vt:lpstr>Tips (Continued)</vt:lpstr>
      <vt:lpstr>Appeal Process (pg. 14-15)</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dc:creator>
  <cp:lastModifiedBy>Thomson, Natalie</cp:lastModifiedBy>
  <cp:revision>211</cp:revision>
  <cp:lastPrinted>2017-04-21T19:28:36Z</cp:lastPrinted>
  <dcterms:created xsi:type="dcterms:W3CDTF">2011-04-20T15:02:52Z</dcterms:created>
  <dcterms:modified xsi:type="dcterms:W3CDTF">2017-04-21T19:49:52Z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0x010100CB030356A06CB648A9C2CCA91B4568B7</vt:lpwstr>
  </property>
</Properties>
</file>