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5"/>
  </p:notesMasterIdLst>
  <p:handoutMasterIdLst>
    <p:handoutMasterId r:id="rId16"/>
  </p:handoutMasterIdLst>
  <p:sldIdLst>
    <p:sldId id="276" r:id="rId3"/>
    <p:sldId id="269" r:id="rId4"/>
    <p:sldId id="270" r:id="rId5"/>
    <p:sldId id="271" r:id="rId6"/>
    <p:sldId id="317" r:id="rId7"/>
    <p:sldId id="285" r:id="rId8"/>
    <p:sldId id="310" r:id="rId9"/>
    <p:sldId id="322" r:id="rId10"/>
    <p:sldId id="314" r:id="rId11"/>
    <p:sldId id="315" r:id="rId12"/>
    <p:sldId id="326" r:id="rId13"/>
    <p:sldId id="323" r:id="rId14"/>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96" userDrawn="1">
          <p15:clr>
            <a:srgbClr val="A4A3A4"/>
          </p15:clr>
        </p15:guide>
        <p15:guide id="3" pos="36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 Jesseca" initials="B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895"/>
    <a:srgbClr val="D20D52"/>
    <a:srgbClr val="D4145A"/>
    <a:srgbClr val="FBB03B"/>
    <a:srgbClr val="AE804C"/>
    <a:srgbClr val="A67C52"/>
    <a:srgbClr val="05AF9A"/>
    <a:srgbClr val="F9B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76913" autoAdjust="0"/>
  </p:normalViewPr>
  <p:slideViewPr>
    <p:cSldViewPr snapToGrid="0">
      <p:cViewPr varScale="1">
        <p:scale>
          <a:sx n="79" d="100"/>
          <a:sy n="79" d="100"/>
        </p:scale>
        <p:origin x="1002" y="102"/>
      </p:cViewPr>
      <p:guideLst>
        <p:guide orient="horz" pos="4176"/>
        <p:guide pos="96"/>
        <p:guide pos="36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0514AB3-0F58-46A1-88C2-FCDA1C287183}" type="datetimeFigureOut">
              <a:rPr lang="en-US" smtClean="0"/>
              <a:t>6/7/2016</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7522E4-0F68-4937-8D47-6AD044E71DBB}" type="slidenum">
              <a:rPr lang="en-US" smtClean="0"/>
              <a:t>‹#›</a:t>
            </a:fld>
            <a:endParaRPr lang="en-US"/>
          </a:p>
        </p:txBody>
      </p:sp>
    </p:spTree>
    <p:extLst>
      <p:ext uri="{BB962C8B-B14F-4D97-AF65-F5344CB8AC3E}">
        <p14:creationId xmlns:p14="http://schemas.microsoft.com/office/powerpoint/2010/main" val="176396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2849AD0-689F-4A60-B692-4219D3E5B335}" type="datetimeFigureOut">
              <a:rPr lang="en-US" smtClean="0"/>
              <a:t>6/7/2016</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4B0CA043-0597-4EA3-B1BE-5C71D56A617B}" type="slidenum">
              <a:rPr lang="en-US" smtClean="0"/>
              <a:t>‹#›</a:t>
            </a:fld>
            <a:endParaRPr lang="en-US"/>
          </a:p>
        </p:txBody>
      </p:sp>
    </p:spTree>
    <p:extLst>
      <p:ext uri="{BB962C8B-B14F-4D97-AF65-F5344CB8AC3E}">
        <p14:creationId xmlns:p14="http://schemas.microsoft.com/office/powerpoint/2010/main" val="2366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a:t>
            </a:r>
            <a:r>
              <a:rPr lang="en-US" baseline="0" dirty="0" smtClean="0"/>
              <a:t> name is Geoff Wentlandt. I am a strategic advisor in the City’s Office of Planning &amp; Community Development. This presentation is on overview of some basics of what zoning is and how it works.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a:t>
            </a:fld>
            <a:endParaRPr lang="en-US"/>
          </a:p>
        </p:txBody>
      </p:sp>
    </p:spTree>
    <p:extLst>
      <p:ext uri="{BB962C8B-B14F-4D97-AF65-F5344CB8AC3E}">
        <p14:creationId xmlns:p14="http://schemas.microsoft.com/office/powerpoint/2010/main" val="270373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important consideration is that zoning doesn’t require or compel a property owner to make any change to their property or to develop it.  There are often a variety of types of buildings and uses in a zone, because changes happen slowly over time.  This photo is an example of a </a:t>
            </a:r>
            <a:r>
              <a:rPr lang="en-US" baseline="0" dirty="0" err="1" smtClean="0"/>
              <a:t>lowrise</a:t>
            </a:r>
            <a:r>
              <a:rPr lang="en-US" baseline="0" dirty="0" smtClean="0"/>
              <a:t> multifamily zone where some of the properties have been converted to multi-family apartments or condominiums, while some of the properties remain as single family homes.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10</a:t>
            </a:fld>
            <a:endParaRPr lang="en-US"/>
          </a:p>
        </p:txBody>
      </p:sp>
    </p:spTree>
    <p:extLst>
      <p:ext uri="{BB962C8B-B14F-4D97-AF65-F5344CB8AC3E}">
        <p14:creationId xmlns:p14="http://schemas.microsoft.com/office/powerpoint/2010/main" val="58143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Zoning is not</a:t>
            </a:r>
            <a:r>
              <a:rPr lang="en-US" baseline="0" dirty="0" smtClean="0"/>
              <a:t> the only regulation of new development. New development must undergo other reviews including environmental review, design review, a building code review, and street improvements review at the time a project is proposed. Also keep in mind, that any change to zoning must be approved by the City Council.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11</a:t>
            </a:fld>
            <a:endParaRPr lang="en-US"/>
          </a:p>
        </p:txBody>
      </p:sp>
    </p:spTree>
    <p:extLst>
      <p:ext uri="{BB962C8B-B14F-4D97-AF65-F5344CB8AC3E}">
        <p14:creationId xmlns:p14="http://schemas.microsoft.com/office/powerpoint/2010/main" val="349422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12</a:t>
            </a:fld>
            <a:endParaRPr lang="en-US"/>
          </a:p>
        </p:txBody>
      </p:sp>
    </p:spTree>
    <p:extLst>
      <p:ext uri="{BB962C8B-B14F-4D97-AF65-F5344CB8AC3E}">
        <p14:creationId xmlns:p14="http://schemas.microsoft.com/office/powerpoint/2010/main" val="393924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solidFill>
                  <a:srgbClr val="D4145A"/>
                </a:solidFill>
              </a:rPr>
              <a:t>Zoning is the law</a:t>
            </a:r>
            <a:r>
              <a:rPr lang="en-US" sz="1200" b="0" baseline="0" dirty="0" smtClean="0">
                <a:solidFill>
                  <a:srgbClr val="D4145A"/>
                </a:solidFill>
              </a:rPr>
              <a:t> of a city or county </a:t>
            </a:r>
            <a:r>
              <a:rPr lang="en-US" sz="1200" b="0" dirty="0" smtClean="0">
                <a:solidFill>
                  <a:srgbClr val="D4145A"/>
                </a:solidFill>
              </a:rPr>
              <a:t>that determines how land or property can be used.  [Read</a:t>
            </a:r>
            <a:r>
              <a:rPr lang="en-US" sz="1200" b="0" baseline="0" dirty="0" smtClean="0">
                <a:solidFill>
                  <a:srgbClr val="D4145A"/>
                </a:solidFill>
              </a:rPr>
              <a:t> bullets on slide]. The first zoning ordinance in the United States was adopted by New York City in 1916.  The pictures on this slide show examples of activities that would be classified as a commercial use, a residential use, and an industrial use in a zoning code. Zoning determines where certain uses can occur - to ensure land uses are compatible with each other and don’t create conflicts. </a:t>
            </a:r>
            <a:endParaRPr lang="en-US" sz="1200" b="0" dirty="0" smtClean="0">
              <a:solidFill>
                <a:srgbClr val="D4145A"/>
              </a:solidFill>
            </a:endParaRPr>
          </a:p>
        </p:txBody>
      </p:sp>
      <p:sp>
        <p:nvSpPr>
          <p:cNvPr id="4" name="Slide Number Placeholder 3"/>
          <p:cNvSpPr>
            <a:spLocks noGrp="1"/>
          </p:cNvSpPr>
          <p:nvPr>
            <p:ph type="sldNum" sz="quarter" idx="10"/>
          </p:nvPr>
        </p:nvSpPr>
        <p:spPr/>
        <p:txBody>
          <a:bodyPr/>
          <a:lstStyle/>
          <a:p>
            <a:fld id="{4B0CA043-0597-4EA3-B1BE-5C71D56A617B}" type="slidenum">
              <a:rPr lang="en-US" smtClean="0"/>
              <a:t>2</a:t>
            </a:fld>
            <a:endParaRPr lang="en-US"/>
          </a:p>
        </p:txBody>
      </p:sp>
    </p:spTree>
    <p:extLst>
      <p:ext uri="{BB962C8B-B14F-4D97-AF65-F5344CB8AC3E}">
        <p14:creationId xmlns:p14="http://schemas.microsoft.com/office/powerpoint/2010/main" val="205179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Washington State, according to a law called the Growth Management Act, a city’s zoning must be consistent with, and implement a City’s Comprehensive Plan.  The zoning has to provide enough room to accommodate the amount of growth that is expected.  Zoning is the tool that directs more growth to certain areas.  In Seattle areas expected to receive more growth are urban villages and urban centers, so the zoning usually allows for taller or denser buildings in those areas.  In other places zoning restricts certain types of development, so the area remains preserved for certain uses.  An example of that in Seattle is industrial zoning, where largescale office buildings or residential uses are not allowed so that industry can continue to operate effectively.</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3</a:t>
            </a:fld>
            <a:endParaRPr lang="en-US"/>
          </a:p>
        </p:txBody>
      </p:sp>
    </p:spTree>
    <p:extLst>
      <p:ext uri="{BB962C8B-B14F-4D97-AF65-F5344CB8AC3E}">
        <p14:creationId xmlns:p14="http://schemas.microsoft.com/office/powerpoint/2010/main" val="292534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Every location or property in the city is given a zoning designation on the city’s zoning map.  In this example (which is a simplified version of the actual zoning map) the areas in yellow have Single Family zoning which allows single family homes; the areas in orange have Neighborhood Commercial zoning which allows a mix of retail stores, offices, and housing; and the areas in brown have </a:t>
            </a:r>
            <a:r>
              <a:rPr lang="en-US" baseline="0" dirty="0" err="1" smtClean="0"/>
              <a:t>lowrise</a:t>
            </a:r>
            <a:r>
              <a:rPr lang="en-US" baseline="0" dirty="0" smtClean="0"/>
              <a:t> multi-family zoning which allow only residential uses in formats such as apartments and </a:t>
            </a:r>
            <a:r>
              <a:rPr lang="en-US" baseline="0" dirty="0" err="1" smtClean="0"/>
              <a:t>rowhouses</a:t>
            </a:r>
            <a:r>
              <a:rPr lang="en-US" baseline="0" dirty="0" smtClean="0"/>
              <a:t>.  So, if you owned the property inside the red circle on this map the zoning of your property would be </a:t>
            </a:r>
            <a:r>
              <a:rPr lang="en-US" baseline="0" dirty="0" err="1" smtClean="0"/>
              <a:t>lowrise</a:t>
            </a:r>
            <a:r>
              <a:rPr lang="en-US" baseline="0" dirty="0" smtClean="0"/>
              <a:t> multi-family.  One other thing to note on this map is that the thick black line represents the urban village boundary.  In general areas inside the urban village contain more neighborhood commercial and multifamily zoning while the areas outside of the urban village boundary are zoned primarily single family.  Although there are some single family areas within urban villages today. </a:t>
            </a:r>
          </a:p>
        </p:txBody>
      </p:sp>
      <p:sp>
        <p:nvSpPr>
          <p:cNvPr id="4" name="Slide Number Placeholder 3"/>
          <p:cNvSpPr>
            <a:spLocks noGrp="1"/>
          </p:cNvSpPr>
          <p:nvPr>
            <p:ph type="sldNum" sz="quarter" idx="10"/>
          </p:nvPr>
        </p:nvSpPr>
        <p:spPr/>
        <p:txBody>
          <a:bodyPr/>
          <a:lstStyle/>
          <a:p>
            <a:fld id="{4B0CA043-0597-4EA3-B1BE-5C71D56A617B}" type="slidenum">
              <a:rPr lang="en-US" smtClean="0"/>
              <a:t>4</a:t>
            </a:fld>
            <a:endParaRPr lang="en-US"/>
          </a:p>
        </p:txBody>
      </p:sp>
    </p:spTree>
    <p:extLst>
      <p:ext uri="{BB962C8B-B14F-4D97-AF65-F5344CB8AC3E}">
        <p14:creationId xmlns:p14="http://schemas.microsoft.com/office/powerpoint/2010/main" val="38846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actual zoning map for Seattle is quite complicated and detailed. It must address conditions everywhere in the City.  It includes more than 40 zoning classifications.</a:t>
            </a:r>
          </a:p>
        </p:txBody>
      </p:sp>
      <p:sp>
        <p:nvSpPr>
          <p:cNvPr id="4" name="Slide Number Placeholder 3"/>
          <p:cNvSpPr>
            <a:spLocks noGrp="1"/>
          </p:cNvSpPr>
          <p:nvPr>
            <p:ph type="sldNum" sz="quarter" idx="10"/>
          </p:nvPr>
        </p:nvSpPr>
        <p:spPr/>
        <p:txBody>
          <a:bodyPr/>
          <a:lstStyle/>
          <a:p>
            <a:fld id="{4B0CA043-0597-4EA3-B1BE-5C71D56A617B}" type="slidenum">
              <a:rPr lang="en-US" smtClean="0"/>
              <a:t>5</a:t>
            </a:fld>
            <a:endParaRPr lang="en-US"/>
          </a:p>
        </p:txBody>
      </p:sp>
    </p:spTree>
    <p:extLst>
      <p:ext uri="{BB962C8B-B14F-4D97-AF65-F5344CB8AC3E}">
        <p14:creationId xmlns:p14="http://schemas.microsoft.com/office/powerpoint/2010/main" val="43181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zoning code is contained in the Seattle Municipal Code. The regulations limit the uses and sizes of new buildings.  Let’s take a look at how that would work for an example in a </a:t>
            </a:r>
            <a:r>
              <a:rPr lang="en-US" baseline="0" dirty="0" err="1" smtClean="0"/>
              <a:t>Lowrise</a:t>
            </a:r>
            <a:r>
              <a:rPr lang="en-US" baseline="0" dirty="0" smtClean="0"/>
              <a:t> Multifamily zone.  The zone only allows for housing uses. There is a maximum height limit that determines how tall a building can be, shown here in pink.  The zoning code contains required setbacks that specify how far a new building must be from a property line. And the zoning code determines how much parking is required to be built with the new building and where that parking must be located.  Some zones do not require new parking to be built with new development. In general the zoning does not regulated the kinds of housing units that would be provided in building (like 2BR units vs. studio apartments).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6</a:t>
            </a:fld>
            <a:endParaRPr lang="en-US"/>
          </a:p>
        </p:txBody>
      </p:sp>
    </p:spTree>
    <p:extLst>
      <p:ext uri="{BB962C8B-B14F-4D97-AF65-F5344CB8AC3E}">
        <p14:creationId xmlns:p14="http://schemas.microsoft.com/office/powerpoint/2010/main" val="261208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Floor</a:t>
            </a:r>
            <a:r>
              <a:rPr lang="en-US" baseline="0" dirty="0" smtClean="0"/>
              <a:t> Area Ratio or FAR is an important tool in Seattle’s zoning.  Often community members focus on height limits when talking about zoning, but FAR is equally important in determining what can be built on a site.  Let’s take a minute for an overview of how FAR works. FAR is the amount of floor area that may be built as a ratio to the size of the site. So let’s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7</a:t>
            </a:fld>
            <a:endParaRPr lang="en-US"/>
          </a:p>
        </p:txBody>
      </p:sp>
    </p:spTree>
    <p:extLst>
      <p:ext uri="{BB962C8B-B14F-4D97-AF65-F5344CB8AC3E}">
        <p14:creationId xmlns:p14="http://schemas.microsoft.com/office/powerpoint/2010/main" val="27987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as a zoning standard allows for varied forms, shapes and heights of new buildings while regulating the total amount of development that can occur.  IN this example, each of the 3 blocks have the same FAR (of about 7), but have different shapes and heights.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8</a:t>
            </a:fld>
            <a:endParaRPr lang="en-US"/>
          </a:p>
        </p:txBody>
      </p:sp>
    </p:spTree>
    <p:extLst>
      <p:ext uri="{BB962C8B-B14F-4D97-AF65-F5344CB8AC3E}">
        <p14:creationId xmlns:p14="http://schemas.microsoft.com/office/powerpoint/2010/main" val="263586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Seattle’s zoning code there are many</a:t>
            </a:r>
            <a:r>
              <a:rPr lang="en-US" baseline="0" dirty="0" smtClean="0"/>
              <a:t> detailed standards all intended to support public policy goals. These include standards for good design so new buildings that are compatible with existing neighborhoods; standards to ensure buildings are comfortable and habitable for tenants; and standards to ensure buildings do not hurt the natural environment.  This image has a few examples. The upper level setback requirement ensures more light makes its way down to the public street. A required residential amenity was placed by the developer on top of the setback portion of the building – and is for use by building tenants.  The ground floor is required to have shops and services that contribute to a lively street environment. A requirement for modulation breaks up the width of the building’s long façade which reduces the appearance of bulkiness to the building. And a heavily landscaped area and rainwater harvesting swale in the sidewalk is a part of the building’s green factor landscaping requirement.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9</a:t>
            </a:fld>
            <a:endParaRPr lang="en-US"/>
          </a:p>
        </p:txBody>
      </p:sp>
    </p:spTree>
    <p:extLst>
      <p:ext uri="{BB962C8B-B14F-4D97-AF65-F5344CB8AC3E}">
        <p14:creationId xmlns:p14="http://schemas.microsoft.com/office/powerpoint/2010/main" val="3827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281630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81436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6567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B7CC1-5648-4685-A663-74D254CED9BD}"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421D-CD29-460C-A72E-7B10BCEB615D}" type="slidenum">
              <a:rPr lang="en-US" smtClean="0"/>
              <a:t>‹#›</a:t>
            </a:fld>
            <a:endParaRPr lang="en-US"/>
          </a:p>
        </p:txBody>
      </p:sp>
    </p:spTree>
    <p:extLst>
      <p:ext uri="{BB962C8B-B14F-4D97-AF65-F5344CB8AC3E}">
        <p14:creationId xmlns:p14="http://schemas.microsoft.com/office/powerpoint/2010/main" val="37173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1" y="0"/>
            <a:ext cx="10058399" cy="1271016"/>
          </a:xfrm>
          <a:prstGeom prst="rect">
            <a:avLst/>
          </a:prstGeom>
          <a:solidFill>
            <a:srgbClr val="05AF9A"/>
          </a:solid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05A895"/>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648" y="6989166"/>
            <a:ext cx="1230389" cy="78323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4464" y="311783"/>
            <a:ext cx="704877" cy="694057"/>
          </a:xfrm>
          <a:prstGeom prst="rect">
            <a:avLst/>
          </a:prstGeom>
        </p:spPr>
      </p:pic>
      <p:sp>
        <p:nvSpPr>
          <p:cNvPr id="8" name="Title 1"/>
          <p:cNvSpPr txBox="1">
            <a:spLocks/>
          </p:cNvSpPr>
          <p:nvPr userDrawn="1"/>
        </p:nvSpPr>
        <p:spPr>
          <a:xfrm>
            <a:off x="1" y="1252727"/>
            <a:ext cx="10058399" cy="122112"/>
          </a:xfrm>
          <a:prstGeom prst="rect">
            <a:avLst/>
          </a:prstGeom>
          <a:solidFill>
            <a:srgbClr val="FBB03B"/>
          </a:solidFill>
          <a:ln>
            <a:noFill/>
          </a:ln>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05A895"/>
              </a:solidFill>
            </a:endParaRPr>
          </a:p>
        </p:txBody>
      </p:sp>
    </p:spTree>
    <p:extLst>
      <p:ext uri="{BB962C8B-B14F-4D97-AF65-F5344CB8AC3E}">
        <p14:creationId xmlns:p14="http://schemas.microsoft.com/office/powerpoint/2010/main" val="4271741274"/>
      </p:ext>
    </p:extLst>
  </p:cSld>
  <p:clrMapOvr>
    <a:masterClrMapping/>
  </p:clrMapOvr>
  <p:extLst mod="1">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86276" y="5201392"/>
            <a:ext cx="8675370" cy="17002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95236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66760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833EE0-C0FC-49EF-942D-21E0DC941568}"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20397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833EE0-C0FC-49EF-942D-21E0DC941568}"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0512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33EE0-C0FC-49EF-942D-21E0DC941568}"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13426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130" y="1119082"/>
            <a:ext cx="5092065"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251557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130" y="1119082"/>
            <a:ext cx="5092065" cy="5523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18697742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E4833EE0-C0FC-49EF-942D-21E0DC941568}" type="datetimeFigureOut">
              <a:rPr lang="en-US" smtClean="0"/>
              <a:t>6/7/2016</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9FBD6512-088C-4325-94D3-D7ED153B68E6}" type="slidenum">
              <a:rPr lang="en-US" smtClean="0"/>
              <a:t>‹#›</a:t>
            </a:fld>
            <a:endParaRPr lang="en-US"/>
          </a:p>
        </p:txBody>
      </p:sp>
    </p:spTree>
    <p:extLst>
      <p:ext uri="{BB962C8B-B14F-4D97-AF65-F5344CB8AC3E}">
        <p14:creationId xmlns:p14="http://schemas.microsoft.com/office/powerpoint/2010/main" val="74157965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val 7"/>
          <p:cNvSpPr/>
          <p:nvPr userDrawn="1"/>
        </p:nvSpPr>
        <p:spPr>
          <a:xfrm>
            <a:off x="125814" y="7267872"/>
            <a:ext cx="386250" cy="386250"/>
          </a:xfrm>
          <a:prstGeom prst="ellipse">
            <a:avLst/>
          </a:prstGeom>
          <a:solidFill>
            <a:srgbClr val="D4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E4833EE0-C0FC-49EF-942D-21E0DC941568}" type="datetimeFigureOut">
              <a:rPr lang="en-US" smtClean="0"/>
              <a:t>6/7/2016</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9FBD6512-088C-4325-94D3-D7ED153B68E6}" type="slidenum">
              <a:rPr lang="en-US" smtClean="0"/>
              <a:t>‹#›</a:t>
            </a:fld>
            <a:endParaRPr lang="en-US"/>
          </a:p>
        </p:txBody>
      </p:sp>
      <p:sp>
        <p:nvSpPr>
          <p:cNvPr id="7" name="Date Placeholder 3"/>
          <p:cNvSpPr txBox="1">
            <a:spLocks/>
          </p:cNvSpPr>
          <p:nvPr userDrawn="1"/>
        </p:nvSpPr>
        <p:spPr>
          <a:xfrm>
            <a:off x="125814" y="7258728"/>
            <a:ext cx="386250" cy="413808"/>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D414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F19A5B0-5630-4C08-8461-097A3BE79675}"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5303607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notesSlide" Target="../notesSlides/notesSlide7.xml"/><Relationship Id="rId7"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AF9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505609"/>
            <a:ext cx="7543800" cy="2644834"/>
          </a:xfrm>
        </p:spPr>
        <p:txBody>
          <a:bodyPr>
            <a:normAutofit/>
          </a:bodyPr>
          <a:lstStyle/>
          <a:p>
            <a:r>
              <a:rPr lang="en-US" sz="5800" dirty="0" smtClean="0">
                <a:solidFill>
                  <a:schemeClr val="bg1"/>
                </a:solidFill>
                <a:latin typeface="Arial Rounded MT Bold" panose="020F0704030504030204" pitchFamily="34" charset="0"/>
              </a:rPr>
              <a:t>Land Use 101:</a:t>
            </a:r>
            <a:br>
              <a:rPr lang="en-US" sz="5800" dirty="0" smtClean="0">
                <a:solidFill>
                  <a:schemeClr val="bg1"/>
                </a:solidFill>
                <a:latin typeface="Arial Rounded MT Bold" panose="020F0704030504030204" pitchFamily="34" charset="0"/>
              </a:rPr>
            </a:br>
            <a:r>
              <a:rPr lang="en-US" sz="5800" dirty="0" smtClean="0">
                <a:solidFill>
                  <a:schemeClr val="bg1"/>
                </a:solidFill>
                <a:latin typeface="Arial Rounded MT Bold" panose="020F0704030504030204" pitchFamily="34" charset="0"/>
              </a:rPr>
              <a:t>What is Zoning?</a:t>
            </a:r>
            <a:endParaRPr lang="en-US" sz="580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682438" y="3362068"/>
            <a:ext cx="8693524" cy="1059253"/>
          </a:xfrm>
        </p:spPr>
        <p:txBody>
          <a:bodyPr>
            <a:noAutofit/>
          </a:bodyPr>
          <a:lstStyle/>
          <a:p>
            <a:r>
              <a:rPr lang="en-US" sz="3200" b="1" dirty="0" smtClean="0">
                <a:solidFill>
                  <a:srgbClr val="FBB03B"/>
                </a:solidFill>
                <a:latin typeface="+mn-lt"/>
              </a:rPr>
              <a:t>Housing Affordability and Livability Agenda</a:t>
            </a:r>
            <a:endParaRPr lang="en-US" sz="3200" b="1" dirty="0">
              <a:solidFill>
                <a:srgbClr val="FBB03B"/>
              </a:solidFill>
              <a:latin typeface="+mn-lt"/>
            </a:endParaRPr>
          </a:p>
        </p:txBody>
      </p:sp>
      <p:sp>
        <p:nvSpPr>
          <p:cNvPr id="4" name="Rectangle 3"/>
          <p:cNvSpPr/>
          <p:nvPr/>
        </p:nvSpPr>
        <p:spPr>
          <a:xfrm>
            <a:off x="0" y="6863379"/>
            <a:ext cx="10058400" cy="90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443018"/>
            <a:ext cx="4114800" cy="2619375"/>
          </a:xfrm>
          <a:prstGeom prst="rect">
            <a:avLst/>
          </a:prstGeom>
        </p:spPr>
      </p:pic>
      <p:pic>
        <p:nvPicPr>
          <p:cNvPr id="6" name="Zon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38" y="94488"/>
            <a:ext cx="609600" cy="609600"/>
          </a:xfrm>
          <a:prstGeom prst="rect">
            <a:avLst/>
          </a:prstGeom>
        </p:spPr>
      </p:pic>
    </p:spTree>
    <p:extLst>
      <p:ext uri="{BB962C8B-B14F-4D97-AF65-F5344CB8AC3E}">
        <p14:creationId xmlns:p14="http://schemas.microsoft.com/office/powerpoint/2010/main" val="1377660622"/>
      </p:ext>
    </p:extLst>
  </p:cSld>
  <p:clrMapOvr>
    <a:masterClrMapping/>
  </p:clrMapOvr>
  <mc:AlternateContent xmlns:mc="http://schemas.openxmlformats.org/markup-compatibility/2006">
    <mc:Choice xmlns:p14="http://schemas.microsoft.com/office/powerpoint/2010/main" Requires="p14">
      <p:transition spd="slow" p14:dur="2000" advTm="12172"/>
    </mc:Choice>
    <mc:Fallback>
      <p:transition spd="slow" advTm="12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58"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77" t="18841" b="6347"/>
          <a:stretch/>
        </p:blipFill>
        <p:spPr>
          <a:xfrm>
            <a:off x="829056" y="2742623"/>
            <a:ext cx="7992267" cy="4724195"/>
          </a:xfrm>
          <a:prstGeom prst="rect">
            <a:avLst/>
          </a:prstGeom>
        </p:spPr>
      </p:pic>
      <p:sp>
        <p:nvSpPr>
          <p:cNvPr id="3" name="Rectangle 2"/>
          <p:cNvSpPr/>
          <p:nvPr/>
        </p:nvSpPr>
        <p:spPr>
          <a:xfrm>
            <a:off x="829056" y="6571488"/>
            <a:ext cx="7992267" cy="8953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307" y="1561193"/>
            <a:ext cx="9188393" cy="1077218"/>
          </a:xfrm>
          <a:prstGeom prst="rect">
            <a:avLst/>
          </a:prstGeom>
          <a:noFill/>
        </p:spPr>
        <p:txBody>
          <a:bodyPr wrap="square" rtlCol="0">
            <a:spAutoFit/>
          </a:bodyPr>
          <a:lstStyle/>
          <a:p>
            <a:r>
              <a:rPr lang="en-US" sz="3200" b="1" dirty="0" smtClean="0">
                <a:solidFill>
                  <a:srgbClr val="D4145A"/>
                </a:solidFill>
              </a:rPr>
              <a:t>Zoning doesn’t require a property owner to change their property or develop it.  </a:t>
            </a:r>
            <a:endParaRPr lang="en-US" sz="2800" b="1" dirty="0">
              <a:solidFill>
                <a:srgbClr val="D4145A"/>
              </a:solidFill>
              <a:latin typeface="Arial" panose="020B0604020202020204" pitchFamily="34" charset="0"/>
              <a:cs typeface="Arial" panose="020B0604020202020204" pitchFamily="34" charset="0"/>
            </a:endParaRPr>
          </a:p>
        </p:txBody>
      </p:sp>
      <p:sp>
        <p:nvSpPr>
          <p:cNvPr id="9" name="TextBox 8"/>
          <p:cNvSpPr txBox="1"/>
          <p:nvPr/>
        </p:nvSpPr>
        <p:spPr>
          <a:xfrm>
            <a:off x="942203" y="6682377"/>
            <a:ext cx="8173994" cy="615553"/>
          </a:xfrm>
          <a:prstGeom prst="rect">
            <a:avLst/>
          </a:prstGeom>
          <a:noFill/>
        </p:spPr>
        <p:txBody>
          <a:bodyPr wrap="square" rtlCol="0">
            <a:spAutoFit/>
          </a:bodyPr>
          <a:lstStyle/>
          <a:p>
            <a:r>
              <a:rPr lang="en-US" sz="1700" dirty="0" smtClean="0">
                <a:solidFill>
                  <a:schemeClr val="bg1"/>
                </a:solidFill>
                <a:latin typeface="Arial Rounded MT Bold" panose="020F0704030504030204" pitchFamily="34" charset="0"/>
              </a:rPr>
              <a:t>In this example, properties have been zoned </a:t>
            </a:r>
            <a:r>
              <a:rPr lang="en-US" sz="1700" dirty="0" err="1" smtClean="0">
                <a:solidFill>
                  <a:schemeClr val="bg1"/>
                </a:solidFill>
                <a:latin typeface="Arial Rounded MT Bold" panose="020F0704030504030204" pitchFamily="34" charset="0"/>
              </a:rPr>
              <a:t>Lowrise</a:t>
            </a:r>
            <a:r>
              <a:rPr lang="en-US" sz="1700" dirty="0" smtClean="0">
                <a:solidFill>
                  <a:schemeClr val="bg1"/>
                </a:solidFill>
                <a:latin typeface="Arial Rounded MT Bold" panose="020F0704030504030204" pitchFamily="34" charset="0"/>
              </a:rPr>
              <a:t> Multifamily for many years, but only some owners have chosen to develop multifamily housing.</a:t>
            </a:r>
            <a:endParaRPr lang="en-US" sz="1700" dirty="0">
              <a:solidFill>
                <a:schemeClr val="bg1"/>
              </a:solidFill>
              <a:latin typeface="Arial Rounded MT Bold" panose="020F0704030504030204" pitchFamily="34" charset="0"/>
            </a:endParaRPr>
          </a:p>
        </p:txBody>
      </p:sp>
      <p:sp>
        <p:nvSpPr>
          <p:cNvPr id="10" name="TextBox 9"/>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Things to consider</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56769899"/>
      </p:ext>
    </p:extLst>
  </p:cSld>
  <p:clrMapOvr>
    <a:masterClrMapping/>
  </p:clrMapOvr>
  <mc:AlternateContent xmlns:mc="http://schemas.openxmlformats.org/markup-compatibility/2006">
    <mc:Choice xmlns:p14="http://schemas.microsoft.com/office/powerpoint/2010/main" Requires="p14">
      <p:transition spd="slow" p14:dur="2000" advTm="24969"/>
    </mc:Choice>
    <mc:Fallback>
      <p:transition spd="slow" advTm="2496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25767" y="1767902"/>
            <a:ext cx="9206865" cy="5327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en-US" b="1" dirty="0" smtClean="0">
                <a:solidFill>
                  <a:srgbClr val="D4145A"/>
                </a:solidFill>
              </a:rPr>
              <a:t>Review of other codes happens along with the zoning review when development is proposed, including:</a:t>
            </a:r>
            <a:endParaRPr lang="en-US" sz="2300" dirty="0" smtClean="0"/>
          </a:p>
          <a:p>
            <a:pPr marL="401638" lvl="1"/>
            <a:r>
              <a:rPr lang="en-US" dirty="0" smtClean="0"/>
              <a:t>Environmental review (SEPA)</a:t>
            </a:r>
          </a:p>
          <a:p>
            <a:pPr marL="401638" lvl="1"/>
            <a:r>
              <a:rPr lang="en-US" dirty="0" smtClean="0"/>
              <a:t>Design Review</a:t>
            </a:r>
          </a:p>
          <a:p>
            <a:pPr marL="401638" lvl="1"/>
            <a:r>
              <a:rPr lang="en-US" dirty="0" smtClean="0"/>
              <a:t>Building code review</a:t>
            </a:r>
          </a:p>
          <a:p>
            <a:pPr marL="401638" lvl="1"/>
            <a:r>
              <a:rPr lang="en-US" dirty="0" smtClean="0"/>
              <a:t>Street and infrastructure improvements</a:t>
            </a:r>
          </a:p>
          <a:p>
            <a:pPr lvl="1"/>
            <a:endParaRPr lang="en-US" sz="1900" dirty="0"/>
          </a:p>
          <a:p>
            <a:pPr lvl="1"/>
            <a:endParaRPr lang="en-US" sz="1900" dirty="0" smtClean="0"/>
          </a:p>
          <a:p>
            <a:pPr marL="0" indent="0">
              <a:buNone/>
            </a:pPr>
            <a:r>
              <a:rPr lang="en-US" b="1" dirty="0">
                <a:solidFill>
                  <a:srgbClr val="D4145A"/>
                </a:solidFill>
              </a:rPr>
              <a:t>Changes to zoning must be approved by the Seattle City Council</a:t>
            </a:r>
            <a:r>
              <a:rPr lang="en-US" b="1" dirty="0" smtClean="0">
                <a:solidFill>
                  <a:srgbClr val="D4145A"/>
                </a:solidFill>
              </a:rPr>
              <a:t>.</a:t>
            </a:r>
          </a:p>
          <a:p>
            <a:pPr marL="0" indent="0">
              <a:buNone/>
            </a:pPr>
            <a:endParaRPr lang="en-US" sz="2300" dirty="0" smtClean="0"/>
          </a:p>
          <a:p>
            <a:endParaRPr lang="en-US" sz="2300" dirty="0" smtClean="0"/>
          </a:p>
        </p:txBody>
      </p:sp>
      <p:sp>
        <p:nvSpPr>
          <p:cNvPr id="6" name="TextBox 5"/>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Things to consider</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291789447"/>
      </p:ext>
    </p:extLst>
  </p:cSld>
  <p:clrMapOvr>
    <a:masterClrMapping/>
  </p:clrMapOvr>
  <mc:AlternateContent xmlns:mc="http://schemas.openxmlformats.org/markup-compatibility/2006">
    <mc:Choice xmlns:p14="http://schemas.microsoft.com/office/powerpoint/2010/main" Requires="p14">
      <p:transition spd="slow" p14:dur="2000" advTm="20760"/>
    </mc:Choice>
    <mc:Fallback>
      <p:transition spd="slow" advTm="2076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90196" y="2077543"/>
            <a:ext cx="9206865" cy="3150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300" dirty="0" smtClean="0"/>
          </a:p>
          <a:p>
            <a:endParaRPr lang="en-US" sz="2300" dirty="0" smtClean="0"/>
          </a:p>
          <a:p>
            <a:endParaRPr lang="en-US" sz="2300"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84" y="2124421"/>
            <a:ext cx="8492040" cy="4787179"/>
          </a:xfrm>
          <a:prstGeom prst="rect">
            <a:avLst/>
          </a:prstGeom>
        </p:spPr>
      </p:pic>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Thank you</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105425808"/>
      </p:ext>
    </p:extLst>
  </p:cSld>
  <p:clrMapOvr>
    <a:masterClrMapping/>
  </p:clrMapOvr>
  <mc:AlternateContent xmlns:mc="http://schemas.openxmlformats.org/markup-compatibility/2006">
    <mc:Choice xmlns:p14="http://schemas.microsoft.com/office/powerpoint/2010/main" Requires="p14">
      <p:transition spd="slow" p14:dur="2000" advTm="10362"/>
    </mc:Choice>
    <mc:Fallback>
      <p:transition spd="slow" advTm="1036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307" y="1524000"/>
            <a:ext cx="9202326" cy="2523356"/>
          </a:xfrm>
        </p:spPr>
        <p:txBody>
          <a:bodyPr>
            <a:normAutofit/>
          </a:bodyPr>
          <a:lstStyle/>
          <a:p>
            <a:pPr marL="0" indent="0">
              <a:buNone/>
            </a:pPr>
            <a:r>
              <a:rPr lang="en-US" sz="3200" b="1" dirty="0" smtClean="0">
                <a:solidFill>
                  <a:srgbClr val="D4145A"/>
                </a:solidFill>
              </a:rPr>
              <a:t>Zoning is the law that determines how land or property can be used in a city.</a:t>
            </a:r>
          </a:p>
          <a:p>
            <a:r>
              <a:rPr lang="en-US" sz="2300" dirty="0"/>
              <a:t>R</a:t>
            </a:r>
            <a:r>
              <a:rPr lang="en-US" sz="2300" dirty="0" smtClean="0"/>
              <a:t>egulates the activities or uses</a:t>
            </a:r>
            <a:r>
              <a:rPr lang="en-US" sz="2300" b="1" dirty="0" smtClean="0"/>
              <a:t> </a:t>
            </a:r>
            <a:r>
              <a:rPr lang="en-US" sz="2300" dirty="0" smtClean="0"/>
              <a:t>that can take place on a property</a:t>
            </a:r>
          </a:p>
          <a:p>
            <a:r>
              <a:rPr lang="en-US" sz="2300" dirty="0" smtClean="0"/>
              <a:t>Regulates the size of buildings that can be built on a property</a:t>
            </a:r>
          </a:p>
          <a:p>
            <a:r>
              <a:rPr lang="en-US" sz="2300" dirty="0" smtClean="0"/>
              <a:t>Promotes orderly patterns to support the public good</a:t>
            </a:r>
            <a:endParaRPr lang="en-US" sz="3200" b="1" dirty="0">
              <a:solidFill>
                <a:srgbClr val="D4145A"/>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087" t="11516" r="20150" b="14812"/>
          <a:stretch/>
        </p:blipFill>
        <p:spPr>
          <a:xfrm>
            <a:off x="3237499" y="4116806"/>
            <a:ext cx="3346817" cy="265075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512"/>
          <a:stretch/>
        </p:blipFill>
        <p:spPr>
          <a:xfrm>
            <a:off x="6670430" y="4116806"/>
            <a:ext cx="3387970" cy="265075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11107"/>
          <a:stretch/>
        </p:blipFill>
        <p:spPr>
          <a:xfrm>
            <a:off x="0" y="4116806"/>
            <a:ext cx="3141786" cy="2650758"/>
          </a:xfrm>
          <a:prstGeom prst="rect">
            <a:avLst/>
          </a:prstGeom>
        </p:spPr>
      </p:pic>
      <p:sp>
        <p:nvSpPr>
          <p:cNvPr id="6" name="TextBox 5"/>
          <p:cNvSpPr txBox="1"/>
          <p:nvPr/>
        </p:nvSpPr>
        <p:spPr>
          <a:xfrm>
            <a:off x="0" y="6779287"/>
            <a:ext cx="2579077" cy="646331"/>
          </a:xfrm>
          <a:prstGeom prst="rect">
            <a:avLst/>
          </a:prstGeom>
          <a:noFill/>
        </p:spPr>
        <p:txBody>
          <a:bodyPr wrap="square" rtlCol="0">
            <a:spAutoFit/>
          </a:bodyPr>
          <a:lstStyle/>
          <a:p>
            <a:r>
              <a:rPr lang="en-US" dirty="0" smtClean="0">
                <a:solidFill>
                  <a:srgbClr val="05A895"/>
                </a:solidFill>
                <a:latin typeface="Arial Rounded MT Bold" panose="020F0704030504030204" pitchFamily="34" charset="0"/>
              </a:rPr>
              <a:t>Commercial use</a:t>
            </a:r>
            <a:endParaRPr lang="en-US" dirty="0">
              <a:solidFill>
                <a:srgbClr val="05A895"/>
              </a:solidFill>
              <a:latin typeface="Arial Rounded MT Bold" panose="020F0704030504030204" pitchFamily="34" charset="0"/>
            </a:endParaRPr>
          </a:p>
          <a:p>
            <a:endParaRPr lang="en-US" dirty="0">
              <a:solidFill>
                <a:srgbClr val="05A895"/>
              </a:solidFill>
              <a:latin typeface="Arial Rounded MT Bold" panose="020F0704030504030204" pitchFamily="34" charset="0"/>
            </a:endParaRPr>
          </a:p>
        </p:txBody>
      </p:sp>
      <p:sp>
        <p:nvSpPr>
          <p:cNvPr id="14" name="TextBox 13"/>
          <p:cNvSpPr txBox="1"/>
          <p:nvPr/>
        </p:nvSpPr>
        <p:spPr>
          <a:xfrm>
            <a:off x="3237499" y="6767564"/>
            <a:ext cx="2579077" cy="646331"/>
          </a:xfrm>
          <a:prstGeom prst="rect">
            <a:avLst/>
          </a:prstGeom>
          <a:noFill/>
        </p:spPr>
        <p:txBody>
          <a:bodyPr wrap="square" rtlCol="0">
            <a:spAutoFit/>
          </a:bodyPr>
          <a:lstStyle/>
          <a:p>
            <a:r>
              <a:rPr lang="en-US" dirty="0" smtClean="0">
                <a:solidFill>
                  <a:srgbClr val="05A895"/>
                </a:solidFill>
                <a:latin typeface="Arial Rounded MT Bold" panose="020F0704030504030204" pitchFamily="34" charset="0"/>
              </a:rPr>
              <a:t>Residential use</a:t>
            </a:r>
            <a:endParaRPr lang="en-US" dirty="0">
              <a:solidFill>
                <a:srgbClr val="05A895"/>
              </a:solidFill>
              <a:latin typeface="Arial Rounded MT Bold" panose="020F0704030504030204" pitchFamily="34" charset="0"/>
            </a:endParaRPr>
          </a:p>
          <a:p>
            <a:endParaRPr lang="en-US" dirty="0">
              <a:solidFill>
                <a:srgbClr val="05A895"/>
              </a:solidFill>
              <a:latin typeface="Arial Rounded MT Bold" panose="020F0704030504030204" pitchFamily="34" charset="0"/>
            </a:endParaRPr>
          </a:p>
        </p:txBody>
      </p:sp>
      <p:sp>
        <p:nvSpPr>
          <p:cNvPr id="15" name="TextBox 14"/>
          <p:cNvSpPr txBox="1"/>
          <p:nvPr/>
        </p:nvSpPr>
        <p:spPr>
          <a:xfrm>
            <a:off x="6670430" y="6767563"/>
            <a:ext cx="2579077" cy="646331"/>
          </a:xfrm>
          <a:prstGeom prst="rect">
            <a:avLst/>
          </a:prstGeom>
          <a:noFill/>
        </p:spPr>
        <p:txBody>
          <a:bodyPr wrap="square" rtlCol="0">
            <a:spAutoFit/>
          </a:bodyPr>
          <a:lstStyle/>
          <a:p>
            <a:r>
              <a:rPr lang="en-US" dirty="0" smtClean="0">
                <a:solidFill>
                  <a:srgbClr val="05A895"/>
                </a:solidFill>
                <a:latin typeface="Arial Rounded MT Bold" panose="020F0704030504030204" pitchFamily="34" charset="0"/>
              </a:rPr>
              <a:t>Industrial use</a:t>
            </a:r>
            <a:endParaRPr lang="en-US" dirty="0">
              <a:solidFill>
                <a:srgbClr val="05A895"/>
              </a:solidFill>
              <a:latin typeface="Arial Rounded MT Bold" panose="020F0704030504030204" pitchFamily="34" charset="0"/>
            </a:endParaRPr>
          </a:p>
          <a:p>
            <a:endParaRPr lang="en-US" dirty="0">
              <a:solidFill>
                <a:srgbClr val="05A895"/>
              </a:solidFill>
              <a:latin typeface="Arial Rounded MT Bold" panose="020F0704030504030204" pitchFamily="34" charset="0"/>
            </a:endParaRPr>
          </a:p>
        </p:txBody>
      </p:sp>
      <p:sp>
        <p:nvSpPr>
          <p:cNvPr id="11" name="TextBox 10"/>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Basics of zoning</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775091980"/>
      </p:ext>
    </p:extLst>
  </p:cSld>
  <p:clrMapOvr>
    <a:masterClrMapping/>
  </p:clrMapOvr>
  <mc:AlternateContent xmlns:mc="http://schemas.openxmlformats.org/markup-compatibility/2006">
    <mc:Choice xmlns:p14="http://schemas.microsoft.com/office/powerpoint/2010/main" Requires="p14">
      <p:transition spd="slow" p14:dur="2000" advTm="43792"/>
    </mc:Choice>
    <mc:Fallback>
      <p:transition spd="slow" advTm="4379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307" y="1553871"/>
            <a:ext cx="9378457" cy="2867452"/>
          </a:xfrm>
          <a:prstGeom prst="rect">
            <a:avLst/>
          </a:prstGeom>
          <a:noFill/>
        </p:spPr>
        <p:txBody>
          <a:bodyPr wrap="square" rtlCol="0">
            <a:spAutoFit/>
          </a:bodyPr>
          <a:lstStyle/>
          <a:p>
            <a:pPr>
              <a:spcAft>
                <a:spcPts val="1000"/>
              </a:spcAft>
            </a:pPr>
            <a:r>
              <a:rPr lang="en-US" sz="3200" b="1" dirty="0">
                <a:solidFill>
                  <a:srgbClr val="D4145A"/>
                </a:solidFill>
              </a:rPr>
              <a:t>Zoning </a:t>
            </a:r>
            <a:r>
              <a:rPr lang="en-US" sz="3200" b="1" dirty="0" smtClean="0">
                <a:solidFill>
                  <a:srgbClr val="D4145A"/>
                </a:solidFill>
              </a:rPr>
              <a:t>carries out the Comprehensive Plan</a:t>
            </a:r>
            <a:endParaRPr lang="en-US" sz="3200" b="1" dirty="0">
              <a:solidFill>
                <a:srgbClr val="D4145A"/>
              </a:solidFill>
            </a:endParaRPr>
          </a:p>
          <a:p>
            <a:pPr marL="342900" indent="-342900">
              <a:spcBef>
                <a:spcPts val="600"/>
              </a:spcBef>
              <a:spcAft>
                <a:spcPts val="600"/>
              </a:spcAft>
              <a:buFont typeface="Arial" panose="020B0604020202020204" pitchFamily="34" charset="0"/>
              <a:buChar char="•"/>
            </a:pPr>
            <a:r>
              <a:rPr lang="en-US" sz="2300" dirty="0" smtClean="0"/>
              <a:t>Must be consistent with the vision for growth established in the City’s Comprehensive Plan</a:t>
            </a:r>
          </a:p>
          <a:p>
            <a:pPr marL="342900" indent="-342900">
              <a:spcBef>
                <a:spcPts val="600"/>
              </a:spcBef>
              <a:spcAft>
                <a:spcPts val="600"/>
              </a:spcAft>
              <a:buFont typeface="Arial" panose="020B0604020202020204" pitchFamily="34" charset="0"/>
              <a:buChar char="•"/>
            </a:pPr>
            <a:r>
              <a:rPr lang="en-US" sz="2300" dirty="0" smtClean="0"/>
              <a:t>Directs more growth to some areas, like urban villages</a:t>
            </a:r>
          </a:p>
          <a:p>
            <a:pPr marL="342900" indent="-342900">
              <a:spcBef>
                <a:spcPts val="600"/>
              </a:spcBef>
              <a:spcAft>
                <a:spcPts val="600"/>
              </a:spcAft>
              <a:buFont typeface="Arial" panose="020B0604020202020204" pitchFamily="34" charset="0"/>
              <a:buChar char="•"/>
            </a:pPr>
            <a:r>
              <a:rPr lang="en-US" sz="2300" dirty="0" smtClean="0"/>
              <a:t>Ensures some areas remain stable or preserved for certain uses, like industrial areas </a:t>
            </a:r>
          </a:p>
        </p:txBody>
      </p:sp>
      <p:sp>
        <p:nvSpPr>
          <p:cNvPr id="8" name="Content Placeholder 2"/>
          <p:cNvSpPr txBox="1">
            <a:spLocks/>
          </p:cNvSpPr>
          <p:nvPr/>
        </p:nvSpPr>
        <p:spPr>
          <a:xfrm>
            <a:off x="620371" y="3501390"/>
            <a:ext cx="8674100" cy="2594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01" y="4739118"/>
            <a:ext cx="1879198" cy="1357199"/>
          </a:xfrm>
          <a:prstGeom prst="rect">
            <a:avLst/>
          </a:prstGeom>
        </p:spPr>
      </p:pic>
      <p:sp>
        <p:nvSpPr>
          <p:cNvPr id="7" name="Down Arrow 6"/>
          <p:cNvSpPr/>
          <p:nvPr/>
        </p:nvSpPr>
        <p:spPr>
          <a:xfrm rot="16200000">
            <a:off x="3063607" y="4877324"/>
            <a:ext cx="652702" cy="1497624"/>
          </a:xfrm>
          <a:prstGeom prst="downArrow">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2533" y="6259979"/>
            <a:ext cx="3419367" cy="646331"/>
          </a:xfrm>
          <a:prstGeom prst="rect">
            <a:avLst/>
          </a:prstGeom>
          <a:noFill/>
        </p:spPr>
        <p:txBody>
          <a:bodyPr wrap="square" rtlCol="0">
            <a:spAutoFit/>
          </a:bodyPr>
          <a:lstStyle/>
          <a:p>
            <a:r>
              <a:rPr lang="en-US" dirty="0" smtClean="0"/>
              <a:t>Sets the vision, goals, and policies</a:t>
            </a:r>
            <a:r>
              <a:rPr lang="en-US" dirty="0"/>
              <a:t> </a:t>
            </a:r>
            <a:r>
              <a:rPr lang="en-US" dirty="0" smtClean="0"/>
              <a:t>about growth.</a:t>
            </a: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21253"/>
          <a:stretch/>
        </p:blipFill>
        <p:spPr>
          <a:xfrm>
            <a:off x="4417759" y="4470028"/>
            <a:ext cx="5640642" cy="3331374"/>
          </a:xfrm>
          <a:prstGeom prst="rect">
            <a:avLst/>
          </a:prstGeom>
        </p:spPr>
      </p:pic>
      <p:sp>
        <p:nvSpPr>
          <p:cNvPr id="22" name="TextBox 21"/>
          <p:cNvSpPr txBox="1"/>
          <p:nvPr/>
        </p:nvSpPr>
        <p:spPr>
          <a:xfrm>
            <a:off x="4587273" y="4598666"/>
            <a:ext cx="3679397" cy="923330"/>
          </a:xfrm>
          <a:prstGeom prst="rect">
            <a:avLst/>
          </a:prstGeom>
          <a:noFill/>
        </p:spPr>
        <p:txBody>
          <a:bodyPr wrap="square" rtlCol="0">
            <a:spAutoFit/>
          </a:bodyPr>
          <a:lstStyle/>
          <a:p>
            <a:r>
              <a:rPr lang="en-US" dirty="0" smtClean="0">
                <a:solidFill>
                  <a:srgbClr val="FBB03B"/>
                </a:solidFill>
                <a:latin typeface="Arial Rounded MT Bold" panose="020F0704030504030204" pitchFamily="34" charset="0"/>
              </a:rPr>
              <a:t>Zoning regulates growth as it happens with new construction.</a:t>
            </a:r>
            <a:endParaRPr lang="en-US" dirty="0">
              <a:solidFill>
                <a:srgbClr val="FBB03B"/>
              </a:solidFill>
              <a:latin typeface="Arial Rounded MT Bold" panose="020F0704030504030204" pitchFamily="34" charset="0"/>
            </a:endParaRPr>
          </a:p>
        </p:txBody>
      </p:sp>
      <p:sp>
        <p:nvSpPr>
          <p:cNvPr id="11" name="TextBox 10"/>
          <p:cNvSpPr txBox="1"/>
          <p:nvPr/>
        </p:nvSpPr>
        <p:spPr>
          <a:xfrm>
            <a:off x="430307" y="290397"/>
            <a:ext cx="8864164"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Zoning &amp; the Comprehensive Plan</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123819413"/>
      </p:ext>
    </p:extLst>
  </p:cSld>
  <p:clrMapOvr>
    <a:masterClrMapping/>
  </p:clrMapOvr>
  <mc:AlternateContent xmlns:mc="http://schemas.openxmlformats.org/markup-compatibility/2006">
    <mc:Choice xmlns:p14="http://schemas.microsoft.com/office/powerpoint/2010/main" Requires="p14">
      <p:transition spd="slow" p14:dur="2000" advTm="48821"/>
    </mc:Choice>
    <mc:Fallback>
      <p:transition spd="slow" advTm="4882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0307" y="1514217"/>
            <a:ext cx="9348393" cy="1077218"/>
          </a:xfrm>
          <a:prstGeom prst="rect">
            <a:avLst/>
          </a:prstGeom>
          <a:noFill/>
        </p:spPr>
        <p:txBody>
          <a:bodyPr wrap="square" rtlCol="0">
            <a:spAutoFit/>
          </a:bodyPr>
          <a:lstStyle/>
          <a:p>
            <a:r>
              <a:rPr lang="en-US" sz="3200" b="1" dirty="0" smtClean="0">
                <a:solidFill>
                  <a:srgbClr val="D4145A"/>
                </a:solidFill>
              </a:rPr>
              <a:t>The zoning map gives a zone designation to each property. </a:t>
            </a:r>
            <a:endParaRPr lang="en-US" sz="3200" b="1" dirty="0">
              <a:solidFill>
                <a:srgbClr val="D4145A"/>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20" t="35031" r="45428" b="39797"/>
          <a:stretch/>
        </p:blipFill>
        <p:spPr>
          <a:xfrm>
            <a:off x="590307" y="2754922"/>
            <a:ext cx="6270285" cy="4696071"/>
          </a:xfrm>
          <a:prstGeom prst="rect">
            <a:avLst/>
          </a:prstGeom>
        </p:spPr>
      </p:pic>
      <p:sp>
        <p:nvSpPr>
          <p:cNvPr id="9" name="TextBox 8"/>
          <p:cNvSpPr txBox="1"/>
          <p:nvPr/>
        </p:nvSpPr>
        <p:spPr>
          <a:xfrm>
            <a:off x="7069015" y="2754922"/>
            <a:ext cx="2989385" cy="4339650"/>
          </a:xfrm>
          <a:prstGeom prst="rect">
            <a:avLst/>
          </a:prstGeom>
          <a:noFill/>
        </p:spPr>
        <p:txBody>
          <a:bodyPr wrap="square" rtlCol="0">
            <a:spAutoFit/>
          </a:bodyPr>
          <a:lstStyle/>
          <a:p>
            <a:r>
              <a:rPr lang="en-US" sz="2300" dirty="0" smtClean="0">
                <a:latin typeface="Arial Rounded MT Bold" panose="020F0704030504030204" pitchFamily="34" charset="0"/>
              </a:rPr>
              <a:t>Single Family Zoning</a:t>
            </a:r>
          </a:p>
          <a:p>
            <a:r>
              <a:rPr lang="en-US" sz="2300" dirty="0" smtClean="0">
                <a:latin typeface="Arial Rounded MT Bold" panose="020F0704030504030204" pitchFamily="34" charset="0"/>
              </a:rPr>
              <a:t>(SF)</a:t>
            </a:r>
          </a:p>
          <a:p>
            <a:endParaRPr lang="en-US" sz="2300" dirty="0" smtClean="0">
              <a:latin typeface="Arial Rounded MT Bold" panose="020F0704030504030204" pitchFamily="34" charset="0"/>
            </a:endParaRPr>
          </a:p>
          <a:p>
            <a:endParaRPr lang="en-US" sz="2300" dirty="0">
              <a:latin typeface="Arial Rounded MT Bold" panose="020F0704030504030204" pitchFamily="34" charset="0"/>
            </a:endParaRPr>
          </a:p>
          <a:p>
            <a:r>
              <a:rPr lang="en-US" sz="2300" dirty="0" smtClean="0">
                <a:latin typeface="Arial Rounded MT Bold" panose="020F0704030504030204" pitchFamily="34" charset="0"/>
              </a:rPr>
              <a:t>Neighborhood Commercial Zoning (NC)</a:t>
            </a:r>
          </a:p>
          <a:p>
            <a:endParaRPr lang="en-US" sz="2300" dirty="0">
              <a:latin typeface="Arial Rounded MT Bold" panose="020F0704030504030204" pitchFamily="34" charset="0"/>
            </a:endParaRPr>
          </a:p>
          <a:p>
            <a:endParaRPr lang="en-US" sz="2300" dirty="0">
              <a:latin typeface="Arial Rounded MT Bold" panose="020F0704030504030204" pitchFamily="34" charset="0"/>
            </a:endParaRPr>
          </a:p>
          <a:p>
            <a:r>
              <a:rPr lang="en-US" sz="2300" dirty="0" err="1" smtClean="0">
                <a:latin typeface="Arial Rounded MT Bold" panose="020F0704030504030204" pitchFamily="34" charset="0"/>
              </a:rPr>
              <a:t>Lowrise</a:t>
            </a:r>
            <a:r>
              <a:rPr lang="en-US" sz="2300" dirty="0" smtClean="0">
                <a:latin typeface="Arial Rounded MT Bold" panose="020F0704030504030204" pitchFamily="34" charset="0"/>
              </a:rPr>
              <a:t> Multifamily Zoning (LR)</a:t>
            </a:r>
          </a:p>
        </p:txBody>
      </p:sp>
      <p:cxnSp>
        <p:nvCxnSpPr>
          <p:cNvPr id="4" name="Straight Connector 3"/>
          <p:cNvCxnSpPr/>
          <p:nvPr/>
        </p:nvCxnSpPr>
        <p:spPr>
          <a:xfrm flipH="1">
            <a:off x="6013938" y="2954215"/>
            <a:ext cx="1055077" cy="0"/>
          </a:xfrm>
          <a:prstGeom prst="line">
            <a:avLst/>
          </a:prstGeom>
          <a:ln w="25400"/>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6536724" y="4750063"/>
            <a:ext cx="585837" cy="0"/>
          </a:xfrm>
          <a:prstGeom prst="line">
            <a:avLst/>
          </a:prstGeom>
          <a:ln w="25400"/>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a:off x="6084082" y="6521197"/>
            <a:ext cx="984933" cy="0"/>
          </a:xfrm>
          <a:prstGeom prst="line">
            <a:avLst/>
          </a:prstGeom>
          <a:ln w="25400"/>
        </p:spPr>
        <p:style>
          <a:lnRef idx="2">
            <a:schemeClr val="dk1"/>
          </a:lnRef>
          <a:fillRef idx="0">
            <a:schemeClr val="dk1"/>
          </a:fillRef>
          <a:effectRef idx="1">
            <a:schemeClr val="dk1"/>
          </a:effectRef>
          <a:fontRef idx="minor">
            <a:schemeClr val="tx1"/>
          </a:fontRef>
        </p:style>
      </p:cxnSp>
      <p:sp>
        <p:nvSpPr>
          <p:cNvPr id="15" name="Oval 14"/>
          <p:cNvSpPr/>
          <p:nvPr/>
        </p:nvSpPr>
        <p:spPr>
          <a:xfrm>
            <a:off x="3662370" y="3798592"/>
            <a:ext cx="464787" cy="464787"/>
          </a:xfrm>
          <a:prstGeom prst="ellipse">
            <a:avLst/>
          </a:prstGeom>
          <a:noFill/>
          <a:ln w="38100">
            <a:solidFill>
              <a:srgbClr val="D4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0150" y="2880427"/>
            <a:ext cx="147576" cy="14757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62936" y="4676275"/>
            <a:ext cx="147576" cy="14757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09658" y="6447409"/>
            <a:ext cx="147576" cy="14757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The zoning map</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21016646"/>
      </p:ext>
    </p:extLst>
  </p:cSld>
  <p:clrMapOvr>
    <a:masterClrMapping/>
  </p:clrMapOvr>
  <mc:AlternateContent xmlns:mc="http://schemas.openxmlformats.org/markup-compatibility/2006">
    <mc:Choice xmlns:p14="http://schemas.microsoft.com/office/powerpoint/2010/main" Requires="p14">
      <p:transition spd="slow" p14:dur="2000" advTm="42710"/>
    </mc:Choice>
    <mc:Fallback>
      <p:transition spd="slow" advTm="427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0307" y="1644046"/>
            <a:ext cx="3017865" cy="3323987"/>
          </a:xfrm>
          <a:prstGeom prst="rect">
            <a:avLst/>
          </a:prstGeom>
          <a:noFill/>
        </p:spPr>
        <p:txBody>
          <a:bodyPr wrap="square" rtlCol="0">
            <a:spAutoFit/>
          </a:bodyPr>
          <a:lstStyle/>
          <a:p>
            <a:r>
              <a:rPr lang="en-US" sz="3000" b="1" dirty="0" smtClean="0"/>
              <a:t>The zoning map </a:t>
            </a:r>
            <a:r>
              <a:rPr lang="en-US" sz="3000" b="1" dirty="0" smtClean="0"/>
              <a:t>covers the entire city </a:t>
            </a:r>
            <a:r>
              <a:rPr lang="en-US" sz="3000" b="1" dirty="0" smtClean="0"/>
              <a:t>and includes many different zoning designations.</a:t>
            </a:r>
            <a:endParaRPr lang="en-US" sz="30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696"/>
          <a:stretch/>
        </p:blipFill>
        <p:spPr>
          <a:xfrm>
            <a:off x="3539208" y="1380331"/>
            <a:ext cx="6653304" cy="6660293"/>
          </a:xfrm>
          <a:prstGeom prst="rect">
            <a:avLst/>
          </a:prstGeom>
        </p:spPr>
      </p:pic>
      <p:sp>
        <p:nvSpPr>
          <p:cNvPr id="9" name="TextBox 8"/>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The zoning map</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850179539"/>
      </p:ext>
    </p:extLst>
  </p:cSld>
  <p:clrMapOvr>
    <a:masterClrMapping/>
  </p:clrMapOvr>
  <mc:AlternateContent xmlns:mc="http://schemas.openxmlformats.org/markup-compatibility/2006">
    <mc:Choice xmlns:p14="http://schemas.microsoft.com/office/powerpoint/2010/main" Requires="p14">
      <p:transition spd="slow" p14:dur="2000" advTm="7077"/>
    </mc:Choice>
    <mc:Fallback>
      <p:transition spd="slow" advTm="707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03" t="16398" r="22359" b="15744"/>
          <a:stretch/>
        </p:blipFill>
        <p:spPr>
          <a:xfrm>
            <a:off x="111211" y="3147124"/>
            <a:ext cx="6660292" cy="4531184"/>
          </a:xfrm>
          <a:prstGeom prst="rect">
            <a:avLst/>
          </a:prstGeom>
        </p:spPr>
      </p:pic>
      <p:sp>
        <p:nvSpPr>
          <p:cNvPr id="8" name="TextBox 7"/>
          <p:cNvSpPr txBox="1"/>
          <p:nvPr/>
        </p:nvSpPr>
        <p:spPr>
          <a:xfrm>
            <a:off x="430307" y="1503050"/>
            <a:ext cx="9348393" cy="1384995"/>
          </a:xfrm>
          <a:prstGeom prst="rect">
            <a:avLst/>
          </a:prstGeom>
          <a:noFill/>
        </p:spPr>
        <p:txBody>
          <a:bodyPr wrap="square" rtlCol="0">
            <a:spAutoFit/>
          </a:bodyPr>
          <a:lstStyle/>
          <a:p>
            <a:r>
              <a:rPr lang="en-US" sz="2800" b="1" dirty="0" smtClean="0">
                <a:solidFill>
                  <a:srgbClr val="D4145A"/>
                </a:solidFill>
              </a:rPr>
              <a:t>The zoning code contains development standards that limit the uses and sizes of new buildings that can be built in any zone. </a:t>
            </a:r>
            <a:endParaRPr lang="en-US" sz="2800" b="1" dirty="0">
              <a:solidFill>
                <a:srgbClr val="D4145A"/>
              </a:solidFill>
              <a:latin typeface="Arial" panose="020B0604020202020204" pitchFamily="34" charset="0"/>
              <a:cs typeface="Arial" panose="020B0604020202020204" pitchFamily="34" charset="0"/>
            </a:endParaRPr>
          </a:p>
        </p:txBody>
      </p:sp>
      <p:cxnSp>
        <p:nvCxnSpPr>
          <p:cNvPr id="9" name="Straight Connector 8"/>
          <p:cNvCxnSpPr/>
          <p:nvPr/>
        </p:nvCxnSpPr>
        <p:spPr>
          <a:xfrm flipV="1">
            <a:off x="5795319" y="4077730"/>
            <a:ext cx="98854" cy="206357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85069" y="4871474"/>
            <a:ext cx="3496012" cy="1046440"/>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Height limit</a:t>
            </a:r>
          </a:p>
          <a:p>
            <a:r>
              <a:rPr lang="en-US" sz="1600" dirty="0" smtClean="0"/>
              <a:t>How tall a new building can be</a:t>
            </a:r>
            <a:endParaRPr lang="en-US" sz="1600" dirty="0"/>
          </a:p>
          <a:p>
            <a:endParaRPr lang="en-US" sz="2300" dirty="0" smtClean="0"/>
          </a:p>
        </p:txBody>
      </p:sp>
      <p:cxnSp>
        <p:nvCxnSpPr>
          <p:cNvPr id="19" name="Straight Connector 18"/>
          <p:cNvCxnSpPr/>
          <p:nvPr/>
        </p:nvCxnSpPr>
        <p:spPr>
          <a:xfrm flipV="1">
            <a:off x="2767916" y="6468763"/>
            <a:ext cx="308919" cy="18535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782" y="6600158"/>
            <a:ext cx="2830376" cy="938719"/>
          </a:xfrm>
          <a:prstGeom prst="rect">
            <a:avLst/>
          </a:prstGeom>
          <a:noFill/>
        </p:spPr>
        <p:txBody>
          <a:bodyPr wrap="square" rtlCol="0">
            <a:spAutoFit/>
          </a:bodyPr>
          <a:lstStyle/>
          <a:p>
            <a:pPr algn="r"/>
            <a:r>
              <a:rPr lang="en-US" sz="2300" dirty="0" smtClean="0">
                <a:solidFill>
                  <a:srgbClr val="05A895"/>
                </a:solidFill>
                <a:latin typeface="Arial Rounded MT Bold" panose="020F0704030504030204" pitchFamily="34" charset="0"/>
              </a:rPr>
              <a:t>Setback</a:t>
            </a:r>
          </a:p>
          <a:p>
            <a:pPr algn="r"/>
            <a:r>
              <a:rPr lang="en-US" sz="1600" dirty="0" smtClean="0"/>
              <a:t>How far a new building must be from a property line</a:t>
            </a:r>
            <a:endParaRPr lang="en-US" sz="2300" dirty="0" smtClean="0"/>
          </a:p>
        </p:txBody>
      </p:sp>
      <p:cxnSp>
        <p:nvCxnSpPr>
          <p:cNvPr id="23" name="Straight Connector 22"/>
          <p:cNvCxnSpPr/>
          <p:nvPr/>
        </p:nvCxnSpPr>
        <p:spPr>
          <a:xfrm flipH="1" flipV="1">
            <a:off x="4079984" y="6654115"/>
            <a:ext cx="1233421" cy="57458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13405" y="7228703"/>
            <a:ext cx="118624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51266" y="3894033"/>
            <a:ext cx="3636028" cy="692497"/>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Allowed Use</a:t>
            </a:r>
          </a:p>
          <a:p>
            <a:r>
              <a:rPr lang="en-US" sz="1600" dirty="0" smtClean="0"/>
              <a:t>Only residential (housing) is allowed</a:t>
            </a:r>
          </a:p>
        </p:txBody>
      </p:sp>
      <p:sp>
        <p:nvSpPr>
          <p:cNvPr id="30" name="TextBox 29"/>
          <p:cNvSpPr txBox="1"/>
          <p:nvPr/>
        </p:nvSpPr>
        <p:spPr>
          <a:xfrm>
            <a:off x="6487242" y="6616478"/>
            <a:ext cx="2491666" cy="938719"/>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Parking</a:t>
            </a:r>
          </a:p>
          <a:p>
            <a:r>
              <a:rPr lang="en-US" sz="1600" dirty="0" smtClean="0"/>
              <a:t>The amount and location of required parking</a:t>
            </a:r>
            <a:endParaRPr lang="en-US" sz="2300" dirty="0" smtClean="0"/>
          </a:p>
        </p:txBody>
      </p:sp>
      <p:sp>
        <p:nvSpPr>
          <p:cNvPr id="31" name="Rectangle 30"/>
          <p:cNvSpPr/>
          <p:nvPr/>
        </p:nvSpPr>
        <p:spPr>
          <a:xfrm>
            <a:off x="4690155" y="3195821"/>
            <a:ext cx="469633" cy="383059"/>
          </a:xfrm>
          <a:prstGeom prst="rect">
            <a:avLst/>
          </a:prstGeom>
          <a:solidFill>
            <a:srgbClr val="AE8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59788" y="3162813"/>
            <a:ext cx="4898612" cy="446276"/>
          </a:xfrm>
          <a:prstGeom prst="rect">
            <a:avLst/>
          </a:prstGeom>
          <a:noFill/>
        </p:spPr>
        <p:txBody>
          <a:bodyPr wrap="square" rtlCol="0">
            <a:spAutoFit/>
          </a:bodyPr>
          <a:lstStyle/>
          <a:p>
            <a:r>
              <a:rPr lang="en-US" sz="2300" dirty="0" err="1" smtClean="0">
                <a:latin typeface="Arial Rounded MT Bold" panose="020F0704030504030204" pitchFamily="34" charset="0"/>
              </a:rPr>
              <a:t>Lowrise</a:t>
            </a:r>
            <a:r>
              <a:rPr lang="en-US" sz="2300" dirty="0" smtClean="0">
                <a:latin typeface="Arial Rounded MT Bold" panose="020F0704030504030204" pitchFamily="34" charset="0"/>
              </a:rPr>
              <a:t> Multifamily (LR) example</a:t>
            </a:r>
            <a:endParaRPr lang="en-US" sz="1600" dirty="0" smtClean="0">
              <a:latin typeface="Arial Rounded MT Bold" panose="020F0704030504030204" pitchFamily="34" charset="0"/>
            </a:endParaRPr>
          </a:p>
        </p:txBody>
      </p:sp>
      <p:sp>
        <p:nvSpPr>
          <p:cNvPr id="16" name="TextBox 15"/>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The zoning code</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068038850"/>
      </p:ext>
    </p:extLst>
  </p:cSld>
  <p:clrMapOvr>
    <a:masterClrMapping/>
  </p:clrMapOvr>
  <mc:AlternateContent xmlns:mc="http://schemas.openxmlformats.org/markup-compatibility/2006">
    <mc:Choice xmlns:p14="http://schemas.microsoft.com/office/powerpoint/2010/main" Requires="p14">
      <p:transition spd="slow" p14:dur="2000" advTm="41248"/>
    </mc:Choice>
    <mc:Fallback>
      <p:transition spd="slow" advTm="412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6324600"/>
            <a:ext cx="10924032" cy="158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4384" y="3274375"/>
            <a:ext cx="10058400" cy="3880021"/>
            <a:chOff x="0" y="3262183"/>
            <a:chExt cx="10058400" cy="3880021"/>
          </a:xfrm>
        </p:grpSpPr>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t="27924" b="10458"/>
            <a:stretch/>
          </p:blipFill>
          <p:spPr>
            <a:xfrm>
              <a:off x="0" y="3262183"/>
              <a:ext cx="10058400" cy="3880021"/>
            </a:xfrm>
            <a:prstGeom prst="rect">
              <a:avLst/>
            </a:prstGeom>
          </p:spPr>
        </p:pic>
        <p:sp>
          <p:nvSpPr>
            <p:cNvPr id="43" name="TextBox 42"/>
            <p:cNvSpPr txBox="1"/>
            <p:nvPr/>
          </p:nvSpPr>
          <p:spPr>
            <a:xfrm>
              <a:off x="5661042" y="6296351"/>
              <a:ext cx="3980764" cy="446276"/>
            </a:xfrm>
            <a:prstGeom prst="rect">
              <a:avLst/>
            </a:prstGeom>
            <a:noFill/>
          </p:spPr>
          <p:txBody>
            <a:bodyPr wrap="square" rtlCol="0">
              <a:spAutoFit/>
            </a:bodyPr>
            <a:lstStyle/>
            <a:p>
              <a:r>
                <a:rPr lang="en-US" sz="2300" b="1" dirty="0" smtClean="0"/>
                <a:t>Site </a:t>
              </a:r>
              <a:r>
                <a:rPr lang="en-US" sz="2300" b="1" dirty="0" smtClean="0"/>
                <a:t>Footprint: </a:t>
              </a:r>
              <a:r>
                <a:rPr lang="en-US" sz="2300" dirty="0" smtClean="0"/>
                <a:t>10,000 </a:t>
              </a:r>
              <a:r>
                <a:rPr lang="en-US" sz="2300" dirty="0" smtClean="0"/>
                <a:t>sq. ft.</a:t>
              </a:r>
              <a:endParaRPr lang="en-US" sz="1600" dirty="0" smtClean="0"/>
            </a:p>
          </p:txBody>
        </p:sp>
      </p:grpSp>
      <p:grpSp>
        <p:nvGrpSpPr>
          <p:cNvPr id="44" name="Group 43"/>
          <p:cNvGrpSpPr/>
          <p:nvPr/>
        </p:nvGrpSpPr>
        <p:grpSpPr>
          <a:xfrm>
            <a:off x="12192" y="2273313"/>
            <a:ext cx="10058400" cy="4775569"/>
            <a:chOff x="0" y="2248929"/>
            <a:chExt cx="10058400" cy="4775569"/>
          </a:xfrm>
        </p:grpSpPr>
        <p:pic>
          <p:nvPicPr>
            <p:cNvPr id="45" name="Picture 44"/>
            <p:cNvPicPr>
              <a:picLocks noChangeAspect="1"/>
            </p:cNvPicPr>
            <p:nvPr/>
          </p:nvPicPr>
          <p:blipFill rotWithShape="1">
            <a:blip r:embed="rId5">
              <a:extLst>
                <a:ext uri="{28A0092B-C50C-407E-A947-70E740481C1C}">
                  <a14:useLocalDpi xmlns:a14="http://schemas.microsoft.com/office/drawing/2010/main" val="0"/>
                </a:ext>
              </a:extLst>
            </a:blip>
            <a:srcRect t="12225" b="16737"/>
            <a:stretch/>
          </p:blipFill>
          <p:spPr>
            <a:xfrm>
              <a:off x="0" y="2248929"/>
              <a:ext cx="10058400" cy="4473146"/>
            </a:xfrm>
            <a:prstGeom prst="rect">
              <a:avLst/>
            </a:prstGeom>
          </p:spPr>
        </p:pic>
        <p:sp>
          <p:nvSpPr>
            <p:cNvPr id="46" name="TextBox 45"/>
            <p:cNvSpPr txBox="1"/>
            <p:nvPr/>
          </p:nvSpPr>
          <p:spPr>
            <a:xfrm>
              <a:off x="5666215" y="5608726"/>
              <a:ext cx="3636028" cy="1415772"/>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FAR = </a:t>
              </a:r>
              <a:r>
                <a:rPr lang="en-US" sz="2300" dirty="0" smtClean="0">
                  <a:solidFill>
                    <a:srgbClr val="05A895"/>
                  </a:solidFill>
                  <a:latin typeface="Arial Rounded MT Bold" panose="020F0704030504030204" pitchFamily="34" charset="0"/>
                </a:rPr>
                <a:t>1.0</a:t>
              </a:r>
            </a:p>
            <a:p>
              <a:r>
                <a:rPr lang="en-US" sz="2300" dirty="0" smtClean="0"/>
                <a:t>10,000 </a:t>
              </a:r>
              <a:r>
                <a:rPr lang="en-US" sz="2300" dirty="0" smtClean="0"/>
                <a:t>sq. ft. of </a:t>
              </a:r>
              <a:r>
                <a:rPr lang="en-US" sz="2300" dirty="0" smtClean="0"/>
                <a:t>floor area</a:t>
              </a:r>
              <a:endParaRPr lang="en-US" sz="2300" dirty="0" smtClean="0"/>
            </a:p>
            <a:p>
              <a:r>
                <a:rPr lang="en-US" sz="2000" dirty="0" smtClean="0"/>
                <a:t>The whole site is covered with one floor.</a:t>
              </a:r>
            </a:p>
          </p:txBody>
        </p:sp>
      </p:grpSp>
      <p:grpSp>
        <p:nvGrpSpPr>
          <p:cNvPr id="47" name="Group 46"/>
          <p:cNvGrpSpPr/>
          <p:nvPr/>
        </p:nvGrpSpPr>
        <p:grpSpPr>
          <a:xfrm>
            <a:off x="12192" y="2550907"/>
            <a:ext cx="10058400" cy="4576800"/>
            <a:chOff x="0" y="2392411"/>
            <a:chExt cx="10058400" cy="4576800"/>
          </a:xfrm>
        </p:grpSpPr>
        <p:pic>
          <p:nvPicPr>
            <p:cNvPr id="48" name="Picture 47"/>
            <p:cNvPicPr>
              <a:picLocks noChangeAspect="1"/>
            </p:cNvPicPr>
            <p:nvPr/>
          </p:nvPicPr>
          <p:blipFill rotWithShape="1">
            <a:blip r:embed="rId6">
              <a:extLst>
                <a:ext uri="{28A0092B-C50C-407E-A947-70E740481C1C}">
                  <a14:useLocalDpi xmlns:a14="http://schemas.microsoft.com/office/drawing/2010/main" val="0"/>
                </a:ext>
              </a:extLst>
            </a:blip>
            <a:srcRect t="16542" b="10775"/>
            <a:stretch/>
          </p:blipFill>
          <p:spPr>
            <a:xfrm>
              <a:off x="0" y="2392411"/>
              <a:ext cx="10058400" cy="4576800"/>
            </a:xfrm>
            <a:prstGeom prst="rect">
              <a:avLst/>
            </a:prstGeom>
          </p:spPr>
        </p:pic>
        <p:sp>
          <p:nvSpPr>
            <p:cNvPr id="49" name="TextBox 48"/>
            <p:cNvSpPr txBox="1"/>
            <p:nvPr/>
          </p:nvSpPr>
          <p:spPr>
            <a:xfrm>
              <a:off x="5674914" y="5492902"/>
              <a:ext cx="4096721" cy="1415772"/>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FAR = </a:t>
              </a:r>
              <a:r>
                <a:rPr lang="en-US" sz="2300" dirty="0" smtClean="0">
                  <a:solidFill>
                    <a:srgbClr val="05A895"/>
                  </a:solidFill>
                  <a:latin typeface="Arial Rounded MT Bold" panose="020F0704030504030204" pitchFamily="34" charset="0"/>
                </a:rPr>
                <a:t>2.0</a:t>
              </a:r>
            </a:p>
            <a:p>
              <a:r>
                <a:rPr lang="en-US" sz="2300" dirty="0" smtClean="0"/>
                <a:t>20,000 </a:t>
              </a:r>
              <a:r>
                <a:rPr lang="en-US" sz="2300" dirty="0" smtClean="0"/>
                <a:t>sq. ft. </a:t>
              </a:r>
              <a:r>
                <a:rPr lang="en-US" sz="2300" dirty="0" smtClean="0"/>
                <a:t>of floor area</a:t>
              </a:r>
              <a:endParaRPr lang="en-US" sz="2300" dirty="0" smtClean="0"/>
            </a:p>
            <a:p>
              <a:r>
                <a:rPr lang="en-US" sz="2000" dirty="0" smtClean="0"/>
                <a:t>The whole site is covered with two floors.</a:t>
              </a:r>
            </a:p>
          </p:txBody>
        </p:sp>
      </p:grpSp>
      <p:grpSp>
        <p:nvGrpSpPr>
          <p:cNvPr id="50" name="Group 49"/>
          <p:cNvGrpSpPr/>
          <p:nvPr/>
        </p:nvGrpSpPr>
        <p:grpSpPr>
          <a:xfrm>
            <a:off x="12192" y="2235375"/>
            <a:ext cx="10058400" cy="5125298"/>
            <a:chOff x="0" y="1942767"/>
            <a:chExt cx="10058400" cy="5125298"/>
          </a:xfrm>
        </p:grpSpPr>
        <p:pic>
          <p:nvPicPr>
            <p:cNvPr id="51" name="Picture 50"/>
            <p:cNvPicPr>
              <a:picLocks noChangeAspect="1"/>
            </p:cNvPicPr>
            <p:nvPr/>
          </p:nvPicPr>
          <p:blipFill rotWithShape="1">
            <a:blip r:embed="rId7">
              <a:extLst>
                <a:ext uri="{28A0092B-C50C-407E-A947-70E740481C1C}">
                  <a14:useLocalDpi xmlns:a14="http://schemas.microsoft.com/office/drawing/2010/main" val="0"/>
                </a:ext>
              </a:extLst>
            </a:blip>
            <a:srcRect t="11636" b="6970"/>
            <a:stretch/>
          </p:blipFill>
          <p:spPr>
            <a:xfrm>
              <a:off x="0" y="1942767"/>
              <a:ext cx="10058400" cy="5125298"/>
            </a:xfrm>
            <a:prstGeom prst="rect">
              <a:avLst/>
            </a:prstGeom>
          </p:spPr>
        </p:pic>
        <p:sp>
          <p:nvSpPr>
            <p:cNvPr id="52" name="TextBox 51"/>
            <p:cNvSpPr txBox="1"/>
            <p:nvPr/>
          </p:nvSpPr>
          <p:spPr>
            <a:xfrm>
              <a:off x="5673234" y="5357474"/>
              <a:ext cx="4112570" cy="1415772"/>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FAR = </a:t>
              </a:r>
              <a:r>
                <a:rPr lang="en-US" sz="2300" dirty="0" smtClean="0">
                  <a:solidFill>
                    <a:srgbClr val="05A895"/>
                  </a:solidFill>
                  <a:latin typeface="Arial Rounded MT Bold" panose="020F0704030504030204" pitchFamily="34" charset="0"/>
                </a:rPr>
                <a:t>3.0</a:t>
              </a:r>
            </a:p>
            <a:p>
              <a:r>
                <a:rPr lang="en-US" sz="2300" dirty="0" smtClean="0"/>
                <a:t>30,000 </a:t>
              </a:r>
              <a:r>
                <a:rPr lang="en-US" sz="2300" dirty="0" smtClean="0"/>
                <a:t>sq. ft. </a:t>
              </a:r>
              <a:r>
                <a:rPr lang="en-US" sz="2300" dirty="0" smtClean="0"/>
                <a:t>of floor area</a:t>
              </a:r>
              <a:endParaRPr lang="en-US" sz="2300" dirty="0" smtClean="0"/>
            </a:p>
            <a:p>
              <a:r>
                <a:rPr lang="en-US" sz="2000" dirty="0" smtClean="0"/>
                <a:t>The whole site is covered with three floors.</a:t>
              </a:r>
            </a:p>
          </p:txBody>
        </p:sp>
      </p:grpSp>
      <p:grpSp>
        <p:nvGrpSpPr>
          <p:cNvPr id="53" name="Group 52"/>
          <p:cNvGrpSpPr/>
          <p:nvPr/>
        </p:nvGrpSpPr>
        <p:grpSpPr>
          <a:xfrm>
            <a:off x="12192" y="2306593"/>
            <a:ext cx="10058400" cy="5214553"/>
            <a:chOff x="0" y="2001793"/>
            <a:chExt cx="10058400" cy="5214553"/>
          </a:xfrm>
        </p:grpSpPr>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t="12636" b="4550"/>
            <a:stretch/>
          </p:blipFill>
          <p:spPr>
            <a:xfrm>
              <a:off x="0" y="2001793"/>
              <a:ext cx="10058400" cy="5214553"/>
            </a:xfrm>
            <a:prstGeom prst="rect">
              <a:avLst/>
            </a:prstGeom>
          </p:spPr>
        </p:pic>
        <p:sp>
          <p:nvSpPr>
            <p:cNvPr id="55" name="TextBox 54"/>
            <p:cNvSpPr txBox="1"/>
            <p:nvPr/>
          </p:nvSpPr>
          <p:spPr>
            <a:xfrm>
              <a:off x="5687106" y="5727826"/>
              <a:ext cx="3636028" cy="707886"/>
            </a:xfrm>
            <a:prstGeom prst="rect">
              <a:avLst/>
            </a:prstGeom>
            <a:noFill/>
          </p:spPr>
          <p:txBody>
            <a:bodyPr wrap="square" rtlCol="0">
              <a:spAutoFit/>
            </a:bodyPr>
            <a:lstStyle/>
            <a:p>
              <a:r>
                <a:rPr lang="en-US" sz="2000" dirty="0" smtClean="0"/>
                <a:t>If a building covered only half of the </a:t>
              </a:r>
              <a:r>
                <a:rPr lang="en-US" sz="2000" dirty="0" smtClean="0"/>
                <a:t>site...</a:t>
              </a:r>
              <a:endParaRPr lang="en-US" sz="2000" dirty="0" smtClean="0"/>
            </a:p>
          </p:txBody>
        </p:sp>
      </p:grpSp>
      <p:grpSp>
        <p:nvGrpSpPr>
          <p:cNvPr id="56" name="Group 55"/>
          <p:cNvGrpSpPr/>
          <p:nvPr/>
        </p:nvGrpSpPr>
        <p:grpSpPr>
          <a:xfrm>
            <a:off x="18035" y="2330977"/>
            <a:ext cx="10058400" cy="4893277"/>
            <a:chOff x="-6349" y="2306593"/>
            <a:chExt cx="10058400" cy="4893277"/>
          </a:xfrm>
        </p:grpSpPr>
        <p:pic>
          <p:nvPicPr>
            <p:cNvPr id="57" name="Picture 56"/>
            <p:cNvPicPr>
              <a:picLocks noChangeAspect="1"/>
            </p:cNvPicPr>
            <p:nvPr/>
          </p:nvPicPr>
          <p:blipFill rotWithShape="1">
            <a:blip r:embed="rId9">
              <a:extLst>
                <a:ext uri="{28A0092B-C50C-407E-A947-70E740481C1C}">
                  <a14:useLocalDpi xmlns:a14="http://schemas.microsoft.com/office/drawing/2010/main" val="0"/>
                </a:ext>
              </a:extLst>
            </a:blip>
            <a:srcRect t="13010" b="9280"/>
            <a:stretch/>
          </p:blipFill>
          <p:spPr>
            <a:xfrm>
              <a:off x="-6349" y="2306593"/>
              <a:ext cx="10058400" cy="4893277"/>
            </a:xfrm>
            <a:prstGeom prst="rect">
              <a:avLst/>
            </a:prstGeom>
          </p:spPr>
        </p:pic>
        <p:sp>
          <p:nvSpPr>
            <p:cNvPr id="58" name="TextBox 57"/>
            <p:cNvSpPr txBox="1"/>
            <p:nvPr/>
          </p:nvSpPr>
          <p:spPr>
            <a:xfrm>
              <a:off x="5654946" y="5633828"/>
              <a:ext cx="4391262" cy="1415772"/>
            </a:xfrm>
            <a:prstGeom prst="rect">
              <a:avLst/>
            </a:prstGeom>
            <a:noFill/>
          </p:spPr>
          <p:txBody>
            <a:bodyPr wrap="square" rtlCol="0">
              <a:spAutoFit/>
            </a:bodyPr>
            <a:lstStyle/>
            <a:p>
              <a:r>
                <a:rPr lang="en-US" sz="2300" dirty="0" smtClean="0">
                  <a:solidFill>
                    <a:srgbClr val="05A895"/>
                  </a:solidFill>
                  <a:latin typeface="Arial Rounded MT Bold" panose="020F0704030504030204" pitchFamily="34" charset="0"/>
                </a:rPr>
                <a:t>FAR = </a:t>
              </a:r>
              <a:r>
                <a:rPr lang="en-US" sz="2300" dirty="0" smtClean="0">
                  <a:solidFill>
                    <a:srgbClr val="05A895"/>
                  </a:solidFill>
                  <a:latin typeface="Arial Rounded MT Bold" panose="020F0704030504030204" pitchFamily="34" charset="0"/>
                </a:rPr>
                <a:t>3.0</a:t>
              </a:r>
            </a:p>
            <a:p>
              <a:r>
                <a:rPr lang="en-US" sz="2300" dirty="0" smtClean="0"/>
                <a:t>30,000 </a:t>
              </a:r>
              <a:r>
                <a:rPr lang="en-US" sz="2300" dirty="0" smtClean="0"/>
                <a:t>sq. ft. of </a:t>
              </a:r>
              <a:r>
                <a:rPr lang="en-US" sz="2300" dirty="0" smtClean="0"/>
                <a:t>floor area  </a:t>
              </a:r>
              <a:endParaRPr lang="en-US" sz="2300" dirty="0" smtClean="0"/>
            </a:p>
            <a:p>
              <a:r>
                <a:rPr lang="en-US" sz="2000" dirty="0" smtClean="0"/>
                <a:t>Half the site is covered with six floors.</a:t>
              </a:r>
            </a:p>
          </p:txBody>
        </p:sp>
      </p:grpSp>
      <p:sp>
        <p:nvSpPr>
          <p:cNvPr id="31" name="TextBox 30"/>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Floor area ratio (FAR)</a:t>
            </a:r>
            <a:endParaRPr lang="en-US" sz="4100" dirty="0">
              <a:solidFill>
                <a:schemeClr val="bg1"/>
              </a:solidFill>
              <a:latin typeface="Arial Rounded MT Bold" panose="020F0704030504030204" pitchFamily="34" charset="0"/>
              <a:cs typeface="Arial" panose="020B0604020202020204" pitchFamily="34" charset="0"/>
            </a:endParaRPr>
          </a:p>
        </p:txBody>
      </p:sp>
      <p:sp>
        <p:nvSpPr>
          <p:cNvPr id="41" name="TextBox 40"/>
          <p:cNvSpPr txBox="1"/>
          <p:nvPr/>
        </p:nvSpPr>
        <p:spPr>
          <a:xfrm>
            <a:off x="428654" y="1547913"/>
            <a:ext cx="9466878" cy="1077218"/>
          </a:xfrm>
          <a:prstGeom prst="rect">
            <a:avLst/>
          </a:prstGeom>
          <a:noFill/>
        </p:spPr>
        <p:txBody>
          <a:bodyPr wrap="square" rtlCol="0">
            <a:spAutoFit/>
          </a:bodyPr>
          <a:lstStyle/>
          <a:p>
            <a:r>
              <a:rPr lang="en-US" sz="3200" b="1" dirty="0" smtClean="0">
                <a:solidFill>
                  <a:srgbClr val="D4145A"/>
                </a:solidFill>
              </a:rPr>
              <a:t>FAR is the amount of floor area that may be built as a ratio to the size of the site. </a:t>
            </a:r>
            <a:endParaRPr lang="en-US" sz="3200" b="1" dirty="0">
              <a:solidFill>
                <a:srgbClr val="D4145A"/>
              </a:solidFill>
            </a:endParaRPr>
          </a:p>
        </p:txBody>
      </p:sp>
    </p:spTree>
    <p:custDataLst>
      <p:tags r:id="rId1"/>
    </p:custDataLst>
    <p:extLst>
      <p:ext uri="{BB962C8B-B14F-4D97-AF65-F5344CB8AC3E}">
        <p14:creationId xmlns:p14="http://schemas.microsoft.com/office/powerpoint/2010/main" val="2539466880"/>
      </p:ext>
    </p:extLst>
  </p:cSld>
  <p:clrMapOvr>
    <a:masterClrMapping/>
  </p:clrMapOvr>
  <mc:AlternateContent xmlns:mc="http://schemas.openxmlformats.org/markup-compatibility/2006">
    <mc:Choice xmlns:p14="http://schemas.microsoft.com/office/powerpoint/2010/main" Requires="p14">
      <p:transition spd="slow" p14:dur="2000" advTm="77535"/>
    </mc:Choice>
    <mc:Fallback>
      <p:transition spd="slow" advTm="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97" y="1463263"/>
            <a:ext cx="9813154" cy="6309137"/>
          </a:xfrm>
          <a:prstGeom prst="rect">
            <a:avLst/>
          </a:prstGeom>
        </p:spPr>
      </p:pic>
      <p:sp>
        <p:nvSpPr>
          <p:cNvPr id="8" name="TextBox 7"/>
          <p:cNvSpPr txBox="1"/>
          <p:nvPr/>
        </p:nvSpPr>
        <p:spPr>
          <a:xfrm>
            <a:off x="505255" y="1711056"/>
            <a:ext cx="7053785" cy="2000548"/>
          </a:xfrm>
          <a:prstGeom prst="rect">
            <a:avLst/>
          </a:prstGeom>
          <a:noFill/>
        </p:spPr>
        <p:txBody>
          <a:bodyPr wrap="square" rtlCol="0">
            <a:spAutoFit/>
          </a:bodyPr>
          <a:lstStyle/>
          <a:p>
            <a:r>
              <a:rPr lang="en-US" sz="3200" b="1" dirty="0" smtClean="0">
                <a:solidFill>
                  <a:srgbClr val="D4145A"/>
                </a:solidFill>
              </a:rPr>
              <a:t>These three buildings all have the same FAR but have different shapes and heights.</a:t>
            </a:r>
            <a:endParaRPr lang="en-US" sz="3200" b="1" dirty="0">
              <a:solidFill>
                <a:srgbClr val="D4145A"/>
              </a:solidFill>
            </a:endParaRPr>
          </a:p>
          <a:p>
            <a:endParaRPr lang="en-US" sz="2800" b="1" dirty="0">
              <a:solidFill>
                <a:srgbClr val="D4145A"/>
              </a:solidFill>
              <a:latin typeface="Arial" panose="020B0604020202020204" pitchFamily="34" charset="0"/>
              <a:cs typeface="Arial" panose="020B0604020202020204" pitchFamily="34" charset="0"/>
            </a:endParaRPr>
          </a:p>
        </p:txBody>
      </p:sp>
      <p:sp>
        <p:nvSpPr>
          <p:cNvPr id="6" name="TextBox 5"/>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Floor area ratio (FAR)</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974728527"/>
      </p:ext>
    </p:extLst>
  </p:cSld>
  <p:clrMapOvr>
    <a:masterClrMapping/>
  </p:clrMapOvr>
  <mc:AlternateContent xmlns:mc="http://schemas.openxmlformats.org/markup-compatibility/2006">
    <mc:Choice xmlns:p14="http://schemas.microsoft.com/office/powerpoint/2010/main" Requires="p14">
      <p:transition spd="slow" p14:dur="2000" advTm="17488"/>
    </mc:Choice>
    <mc:Fallback>
      <p:transition spd="slow" advTm="1748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558" b="3603"/>
          <a:stretch/>
        </p:blipFill>
        <p:spPr>
          <a:xfrm>
            <a:off x="1948446" y="2727124"/>
            <a:ext cx="6161508" cy="3905597"/>
          </a:xfrm>
          <a:prstGeom prst="rect">
            <a:avLst/>
          </a:prstGeom>
        </p:spPr>
      </p:pic>
      <p:cxnSp>
        <p:nvCxnSpPr>
          <p:cNvPr id="8" name="Straight Connector 7"/>
          <p:cNvCxnSpPr/>
          <p:nvPr/>
        </p:nvCxnSpPr>
        <p:spPr>
          <a:xfrm>
            <a:off x="6647935" y="6325346"/>
            <a:ext cx="0" cy="532524"/>
          </a:xfrm>
          <a:prstGeom prst="line">
            <a:avLst/>
          </a:prstGeom>
          <a:ln w="25400">
            <a:solidFill>
              <a:srgbClr val="D4145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49762" y="4216460"/>
            <a:ext cx="1577546" cy="0"/>
          </a:xfrm>
          <a:prstGeom prst="line">
            <a:avLst/>
          </a:prstGeom>
          <a:ln w="25400">
            <a:solidFill>
              <a:srgbClr val="D20D5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57300" y="5979357"/>
            <a:ext cx="8097" cy="1022059"/>
          </a:xfrm>
          <a:prstGeom prst="line">
            <a:avLst/>
          </a:prstGeom>
          <a:ln w="25400">
            <a:solidFill>
              <a:srgbClr val="D20D5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38368" y="3802657"/>
            <a:ext cx="16476" cy="1093424"/>
          </a:xfrm>
          <a:prstGeom prst="line">
            <a:avLst/>
          </a:prstGeom>
          <a:ln w="25400">
            <a:solidFill>
              <a:srgbClr val="D4145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45741" y="4969718"/>
            <a:ext cx="1919655" cy="29772"/>
          </a:xfrm>
          <a:prstGeom prst="straightConnector1">
            <a:avLst/>
          </a:prstGeom>
          <a:ln w="25400">
            <a:solidFill>
              <a:srgbClr val="D4145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32238" y="3803761"/>
            <a:ext cx="2706130" cy="0"/>
          </a:xfrm>
          <a:prstGeom prst="line">
            <a:avLst/>
          </a:prstGeom>
          <a:ln w="25400">
            <a:solidFill>
              <a:srgbClr val="D20D52"/>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68347" y="4758836"/>
            <a:ext cx="147576" cy="147576"/>
          </a:xfrm>
          <a:prstGeom prst="ellipse">
            <a:avLst/>
          </a:prstGeom>
          <a:solidFill>
            <a:srgbClr val="D20D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91962" y="5926665"/>
            <a:ext cx="147576" cy="147576"/>
          </a:xfrm>
          <a:prstGeom prst="ellipse">
            <a:avLst/>
          </a:prstGeom>
          <a:solidFill>
            <a:srgbClr val="D414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74147" y="6251558"/>
            <a:ext cx="147576" cy="147576"/>
          </a:xfrm>
          <a:prstGeom prst="ellipse">
            <a:avLst/>
          </a:prstGeom>
          <a:solidFill>
            <a:srgbClr val="D20D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766680" y="4152650"/>
            <a:ext cx="147576" cy="147576"/>
          </a:xfrm>
          <a:prstGeom prst="ellipse">
            <a:avLst/>
          </a:prstGeom>
          <a:solidFill>
            <a:srgbClr val="D20D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510390" y="4048001"/>
            <a:ext cx="1807502" cy="723275"/>
          </a:xfrm>
          <a:prstGeom prst="rect">
            <a:avLst/>
          </a:prstGeom>
          <a:noFill/>
        </p:spPr>
        <p:txBody>
          <a:bodyPr wrap="square" rtlCol="0">
            <a:spAutoFit/>
          </a:bodyPr>
          <a:lstStyle/>
          <a:p>
            <a:r>
              <a:rPr lang="en-US" dirty="0" smtClean="0"/>
              <a:t>Modulation</a:t>
            </a:r>
          </a:p>
          <a:p>
            <a:endParaRPr lang="en-US" sz="2300" dirty="0"/>
          </a:p>
        </p:txBody>
      </p:sp>
      <p:sp>
        <p:nvSpPr>
          <p:cNvPr id="38" name="TextBox 37"/>
          <p:cNvSpPr txBox="1"/>
          <p:nvPr/>
        </p:nvSpPr>
        <p:spPr>
          <a:xfrm>
            <a:off x="5737170" y="6931658"/>
            <a:ext cx="3299254" cy="1000274"/>
          </a:xfrm>
          <a:prstGeom prst="rect">
            <a:avLst/>
          </a:prstGeom>
          <a:noFill/>
        </p:spPr>
        <p:txBody>
          <a:bodyPr wrap="square" rtlCol="0">
            <a:spAutoFit/>
          </a:bodyPr>
          <a:lstStyle/>
          <a:p>
            <a:r>
              <a:rPr lang="en-US" dirty="0" smtClean="0"/>
              <a:t>Green Factor </a:t>
            </a:r>
          </a:p>
          <a:p>
            <a:r>
              <a:rPr lang="en-US" dirty="0"/>
              <a:t>l</a:t>
            </a:r>
            <a:r>
              <a:rPr lang="en-US" dirty="0" smtClean="0"/>
              <a:t>andscaping requirement</a:t>
            </a:r>
          </a:p>
          <a:p>
            <a:endParaRPr lang="en-US" sz="2300" dirty="0"/>
          </a:p>
        </p:txBody>
      </p:sp>
      <p:sp>
        <p:nvSpPr>
          <p:cNvPr id="39" name="TextBox 38"/>
          <p:cNvSpPr txBox="1"/>
          <p:nvPr/>
        </p:nvSpPr>
        <p:spPr>
          <a:xfrm>
            <a:off x="1326356" y="6993070"/>
            <a:ext cx="4226364" cy="1000274"/>
          </a:xfrm>
          <a:prstGeom prst="rect">
            <a:avLst/>
          </a:prstGeom>
          <a:noFill/>
        </p:spPr>
        <p:txBody>
          <a:bodyPr wrap="square" rtlCol="0">
            <a:spAutoFit/>
          </a:bodyPr>
          <a:lstStyle/>
          <a:p>
            <a:r>
              <a:rPr lang="en-US" dirty="0" smtClean="0"/>
              <a:t>Active ground-floor use requirement</a:t>
            </a:r>
            <a:r>
              <a:rPr lang="en-US" dirty="0"/>
              <a:t> </a:t>
            </a:r>
            <a:r>
              <a:rPr lang="en-US" dirty="0" smtClean="0"/>
              <a:t>and façade transparency</a:t>
            </a:r>
          </a:p>
          <a:p>
            <a:endParaRPr lang="en-US" sz="2300" dirty="0"/>
          </a:p>
        </p:txBody>
      </p:sp>
      <p:sp>
        <p:nvSpPr>
          <p:cNvPr id="40" name="TextBox 39"/>
          <p:cNvSpPr txBox="1"/>
          <p:nvPr/>
        </p:nvSpPr>
        <p:spPr>
          <a:xfrm>
            <a:off x="98854" y="3636101"/>
            <a:ext cx="2150076" cy="646331"/>
          </a:xfrm>
          <a:prstGeom prst="rect">
            <a:avLst/>
          </a:prstGeom>
          <a:noFill/>
        </p:spPr>
        <p:txBody>
          <a:bodyPr wrap="square" rtlCol="0">
            <a:spAutoFit/>
          </a:bodyPr>
          <a:lstStyle/>
          <a:p>
            <a:r>
              <a:rPr lang="en-US" dirty="0" smtClean="0"/>
              <a:t>Residential amenity area</a:t>
            </a:r>
            <a:endParaRPr lang="en-US" sz="2300" dirty="0"/>
          </a:p>
        </p:txBody>
      </p:sp>
      <p:sp>
        <p:nvSpPr>
          <p:cNvPr id="42" name="TextBox 41"/>
          <p:cNvSpPr txBox="1"/>
          <p:nvPr/>
        </p:nvSpPr>
        <p:spPr>
          <a:xfrm>
            <a:off x="62488" y="4754979"/>
            <a:ext cx="2150076" cy="1000274"/>
          </a:xfrm>
          <a:prstGeom prst="rect">
            <a:avLst/>
          </a:prstGeom>
          <a:noFill/>
        </p:spPr>
        <p:txBody>
          <a:bodyPr wrap="square" rtlCol="0">
            <a:spAutoFit/>
          </a:bodyPr>
          <a:lstStyle/>
          <a:p>
            <a:r>
              <a:rPr lang="en-US" dirty="0" smtClean="0"/>
              <a:t>Upper-level</a:t>
            </a:r>
          </a:p>
          <a:p>
            <a:r>
              <a:rPr lang="en-US" dirty="0" smtClean="0"/>
              <a:t>building setback</a:t>
            </a:r>
          </a:p>
          <a:p>
            <a:endParaRPr lang="en-US" sz="2300" dirty="0"/>
          </a:p>
        </p:txBody>
      </p:sp>
      <p:sp>
        <p:nvSpPr>
          <p:cNvPr id="44" name="TextBox 43"/>
          <p:cNvSpPr txBox="1"/>
          <p:nvPr/>
        </p:nvSpPr>
        <p:spPr>
          <a:xfrm>
            <a:off x="430307" y="1563653"/>
            <a:ext cx="9188393" cy="1077218"/>
          </a:xfrm>
          <a:prstGeom prst="rect">
            <a:avLst/>
          </a:prstGeom>
          <a:noFill/>
        </p:spPr>
        <p:txBody>
          <a:bodyPr wrap="square" rtlCol="0">
            <a:spAutoFit/>
          </a:bodyPr>
          <a:lstStyle/>
          <a:p>
            <a:r>
              <a:rPr lang="en-US" sz="3200" b="1" dirty="0" smtClean="0">
                <a:solidFill>
                  <a:srgbClr val="D4145A"/>
                </a:solidFill>
              </a:rPr>
              <a:t>Supports good design, livability, and sustainability. </a:t>
            </a:r>
            <a:endParaRPr lang="en-US" sz="2800" b="1" dirty="0">
              <a:solidFill>
                <a:srgbClr val="D4145A"/>
              </a:solidFill>
              <a:latin typeface="Arial" panose="020B0604020202020204" pitchFamily="34" charset="0"/>
              <a:cs typeface="Arial" panose="020B0604020202020204" pitchFamily="34" charset="0"/>
            </a:endParaRPr>
          </a:p>
        </p:txBody>
      </p:sp>
      <p:sp>
        <p:nvSpPr>
          <p:cNvPr id="21" name="TextBox 20"/>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Development standards</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490137860"/>
      </p:ext>
    </p:extLst>
  </p:cSld>
  <p:clrMapOvr>
    <a:masterClrMapping/>
  </p:clrMapOvr>
  <mc:AlternateContent xmlns:mc="http://schemas.openxmlformats.org/markup-compatibility/2006">
    <mc:Choice xmlns:p14="http://schemas.microsoft.com/office/powerpoint/2010/main" Requires="p14">
      <p:transition spd="slow" p14:dur="2000" advTm="61930"/>
    </mc:Choice>
    <mc:Fallback>
      <p:transition spd="slow" advTm="6193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11.6|11|9.1|3.2"/>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5AF9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AF9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4835</TotalTime>
  <Words>1600</Words>
  <Application>Microsoft Office PowerPoint</Application>
  <PresentationFormat>Custom</PresentationFormat>
  <Paragraphs>104</Paragraphs>
  <Slides>12</Slides>
  <Notes>12</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Arial Rounded MT Bold</vt:lpstr>
      <vt:lpstr>Calibri</vt:lpstr>
      <vt:lpstr>1_Office Theme</vt:lpstr>
      <vt:lpstr>Office Theme</vt:lpstr>
      <vt:lpstr>Land Use 101: What is Zoning?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Jesseca</dc:creator>
  <cp:lastModifiedBy>Welch, Nicolas</cp:lastModifiedBy>
  <cp:revision>157</cp:revision>
  <cp:lastPrinted>2016-05-19T19:39:09Z</cp:lastPrinted>
  <dcterms:created xsi:type="dcterms:W3CDTF">2015-10-15T14:54:15Z</dcterms:created>
  <dcterms:modified xsi:type="dcterms:W3CDTF">2016-06-08T18:50:31Z</dcterms:modified>
</cp:coreProperties>
</file>