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</p:sldMasterIdLst>
  <p:notesMasterIdLst>
    <p:notesMasterId r:id="rId24"/>
  </p:notesMasterIdLst>
  <p:handoutMasterIdLst>
    <p:handoutMasterId r:id="rId25"/>
  </p:handoutMasterIdLst>
  <p:sldIdLst>
    <p:sldId id="276" r:id="rId3"/>
    <p:sldId id="277" r:id="rId4"/>
    <p:sldId id="278" r:id="rId5"/>
    <p:sldId id="279" r:id="rId6"/>
    <p:sldId id="298" r:id="rId7"/>
    <p:sldId id="281" r:id="rId8"/>
    <p:sldId id="282" r:id="rId9"/>
    <p:sldId id="301" r:id="rId10"/>
    <p:sldId id="302" r:id="rId11"/>
    <p:sldId id="283" r:id="rId12"/>
    <p:sldId id="284" r:id="rId13"/>
    <p:sldId id="285" r:id="rId14"/>
    <p:sldId id="288" r:id="rId15"/>
    <p:sldId id="290" r:id="rId16"/>
    <p:sldId id="291" r:id="rId17"/>
    <p:sldId id="292" r:id="rId18"/>
    <p:sldId id="294" r:id="rId19"/>
    <p:sldId id="295" r:id="rId20"/>
    <p:sldId id="296" r:id="rId21"/>
    <p:sldId id="297" r:id="rId22"/>
    <p:sldId id="299" r:id="rId23"/>
  </p:sldIdLst>
  <p:sldSz cx="10058400" cy="77724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72" userDrawn="1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, Jesseca" initials="BJ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F9A"/>
    <a:srgbClr val="D20D52"/>
    <a:srgbClr val="05A895"/>
    <a:srgbClr val="AE804C"/>
    <a:srgbClr val="FBB03B"/>
    <a:srgbClr val="D4145A"/>
    <a:srgbClr val="A67C52"/>
    <a:srgbClr val="F9B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2" autoAdjust="0"/>
    <p:restoredTop sz="85592" autoAdjust="0"/>
  </p:normalViewPr>
  <p:slideViewPr>
    <p:cSldViewPr snapToGrid="0">
      <p:cViewPr varScale="1">
        <p:scale>
          <a:sx n="89" d="100"/>
          <a:sy n="89" d="100"/>
        </p:scale>
        <p:origin x="2094" y="84"/>
      </p:cViewPr>
      <p:guideLst>
        <p:guide orient="horz" pos="4872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AMI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BB03B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0%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0.6</c:v>
                </c:pt>
              </c:numCache>
            </c:numRef>
          </c:cat>
          <c:val>
            <c:numRef>
              <c:f>Sheet1!$B$2:$B$4</c:f>
              <c:numCache>
                <c:formatCode>"$"#,##0</c:formatCode>
                <c:ptCount val="3"/>
                <c:pt idx="0" formatCode="&quot;$&quot;#,##0_);[Red]\(&quot;$&quot;#,##0\)">
                  <c:v>63300</c:v>
                </c:pt>
                <c:pt idx="1">
                  <c:v>45550</c:v>
                </c:pt>
                <c:pt idx="2" formatCode="&quot;$&quot;#,##0_);[Red]\(&quot;$&quot;#,##0\)">
                  <c:v>37980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90"/>
        <c:axId val="167541784"/>
        <c:axId val="167542176"/>
      </c:barChart>
      <c:catAx>
        <c:axId val="16754178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167542176"/>
        <c:crosses val="autoZero"/>
        <c:auto val="1"/>
        <c:lblAlgn val="ctr"/>
        <c:lblOffset val="100"/>
        <c:noMultiLvlLbl val="0"/>
      </c:catAx>
      <c:valAx>
        <c:axId val="167542176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67541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AMI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BB03B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0%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0.6</c:v>
                </c:pt>
              </c:numCache>
            </c:numRef>
          </c:cat>
          <c:val>
            <c:numRef>
              <c:f>Sheet1!$B$2:$B$4</c:f>
              <c:numCache>
                <c:formatCode>"$"#,##0</c:formatCode>
                <c:ptCount val="3"/>
                <c:pt idx="0" formatCode="&quot;$&quot;#,##0_);[Red]\(&quot;$&quot;#,##0\)">
                  <c:v>90300</c:v>
                </c:pt>
                <c:pt idx="1">
                  <c:v>69300</c:v>
                </c:pt>
                <c:pt idx="2" formatCode="&quot;$&quot;#,##0_);[Red]\(&quot;$&quot;#,##0\)">
                  <c:v>54180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90"/>
        <c:axId val="167542960"/>
        <c:axId val="167543352"/>
      </c:barChart>
      <c:catAx>
        <c:axId val="16754296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167543352"/>
        <c:crosses val="autoZero"/>
        <c:auto val="1"/>
        <c:lblAlgn val="ctr"/>
        <c:lblOffset val="100"/>
        <c:noMultiLvlLbl val="0"/>
      </c:catAx>
      <c:valAx>
        <c:axId val="167543352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6754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D20D5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BB03B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BB03B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BB03B"/>
              </a:solidFill>
              <a:ln>
                <a:noFill/>
              </a:ln>
              <a:effectLst/>
            </c:spPr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 alone, non-Hispanic</c:v>
                </c:pt>
                <c:pt idx="1">
                  <c:v>of color</c:v>
                </c:pt>
                <c:pt idx="2">
                  <c:v>Asian</c:v>
                </c:pt>
                <c:pt idx="3">
                  <c:v>Black</c:v>
                </c:pt>
                <c:pt idx="4">
                  <c:v>Hispanic or Latino, any race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0.15</c:v>
                </c:pt>
                <c:pt idx="1">
                  <c:v>0.22</c:v>
                </c:pt>
                <c:pt idx="2">
                  <c:v>0.18</c:v>
                </c:pt>
                <c:pt idx="3">
                  <c:v>0.31</c:v>
                </c:pt>
                <c:pt idx="4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007856"/>
        <c:axId val="167543744"/>
      </c:barChart>
      <c:catAx>
        <c:axId val="16700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167543744"/>
        <c:crosses val="autoZero"/>
        <c:auto val="1"/>
        <c:lblAlgn val="ctr"/>
        <c:lblOffset val="100"/>
        <c:noMultiLvlLbl val="0"/>
      </c:catAx>
      <c:valAx>
        <c:axId val="16754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00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F12595-69E7-403F-B9FF-A5B066E43DF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26CE5D-8528-4C24-8109-F67A240188EB}">
      <dgm:prSet phldrT="[Text]"/>
      <dgm:spPr/>
      <dgm:t>
        <a:bodyPr/>
        <a:lstStyle/>
        <a:p>
          <a:r>
            <a:rPr lang="en-US" dirty="0" smtClean="0">
              <a:latin typeface="Arial Rounded MT Bold" panose="020F0704030504030204" pitchFamily="34" charset="0"/>
            </a:rPr>
            <a:t>Rental Housing Production &amp; Preservation</a:t>
          </a:r>
          <a:endParaRPr lang="en-US" dirty="0">
            <a:latin typeface="Arial Rounded MT Bold" panose="020F0704030504030204" pitchFamily="34" charset="0"/>
          </a:endParaRPr>
        </a:p>
      </dgm:t>
    </dgm:pt>
    <dgm:pt modelId="{F965C582-6110-47F5-9D69-414AD6343F2D}" type="parTrans" cxnId="{D7410F10-CC45-4D2F-8563-9F5286073E3E}">
      <dgm:prSet/>
      <dgm:spPr/>
      <dgm:t>
        <a:bodyPr/>
        <a:lstStyle/>
        <a:p>
          <a:endParaRPr lang="en-US"/>
        </a:p>
      </dgm:t>
    </dgm:pt>
    <dgm:pt modelId="{421FEBCF-4342-4769-B5C4-7F260D82ABB0}" type="sibTrans" cxnId="{D7410F10-CC45-4D2F-8563-9F5286073E3E}">
      <dgm:prSet/>
      <dgm:spPr/>
      <dgm:t>
        <a:bodyPr/>
        <a:lstStyle/>
        <a:p>
          <a:endParaRPr lang="en-US"/>
        </a:p>
      </dgm:t>
    </dgm:pt>
    <dgm:pt modelId="{569C6C52-6231-42A5-9C63-2C7530DA931F}">
      <dgm:prSet/>
      <dgm:spPr/>
      <dgm:t>
        <a:bodyPr/>
        <a:lstStyle/>
        <a:p>
          <a:r>
            <a:rPr lang="en-US" dirty="0" smtClean="0">
              <a:latin typeface="Arial Rounded MT Bold" panose="020F0704030504030204" pitchFamily="34" charset="0"/>
            </a:rPr>
            <a:t>Homeownership Assistance</a:t>
          </a:r>
          <a:endParaRPr lang="en-US" dirty="0">
            <a:latin typeface="Arial Rounded MT Bold" panose="020F0704030504030204" pitchFamily="34" charset="0"/>
          </a:endParaRPr>
        </a:p>
      </dgm:t>
    </dgm:pt>
    <dgm:pt modelId="{8902352D-E95A-44A5-AADE-1EF2471ABE24}" type="parTrans" cxnId="{05F4D244-F897-41CC-B2FD-A49603CD9E84}">
      <dgm:prSet/>
      <dgm:spPr/>
      <dgm:t>
        <a:bodyPr/>
        <a:lstStyle/>
        <a:p>
          <a:endParaRPr lang="en-US"/>
        </a:p>
      </dgm:t>
    </dgm:pt>
    <dgm:pt modelId="{DB1723F3-A3E3-4A41-8B5D-A69782F606A8}" type="sibTrans" cxnId="{05F4D244-F897-41CC-B2FD-A49603CD9E84}">
      <dgm:prSet/>
      <dgm:spPr/>
      <dgm:t>
        <a:bodyPr/>
        <a:lstStyle/>
        <a:p>
          <a:endParaRPr lang="en-US"/>
        </a:p>
      </dgm:t>
    </dgm:pt>
    <dgm:pt modelId="{ECEA02AB-756E-4533-B53B-27ED3B4291DA}">
      <dgm:prSet/>
      <dgm:spPr/>
      <dgm:t>
        <a:bodyPr/>
        <a:lstStyle/>
        <a:p>
          <a:r>
            <a:rPr lang="en-US" dirty="0" smtClean="0">
              <a:latin typeface="Arial Rounded MT Bold" panose="020F0704030504030204" pitchFamily="34" charset="0"/>
            </a:rPr>
            <a:t>Multifamily Tax Exemption (MFTE)</a:t>
          </a:r>
          <a:endParaRPr lang="en-US" dirty="0">
            <a:latin typeface="Arial Rounded MT Bold" panose="020F0704030504030204" pitchFamily="34" charset="0"/>
          </a:endParaRPr>
        </a:p>
      </dgm:t>
    </dgm:pt>
    <dgm:pt modelId="{BB2725F6-68DA-4129-86FA-8BE07E689231}" type="parTrans" cxnId="{21B6AE7C-7F6A-4909-A8D7-24151A304F26}">
      <dgm:prSet/>
      <dgm:spPr/>
      <dgm:t>
        <a:bodyPr/>
        <a:lstStyle/>
        <a:p>
          <a:endParaRPr lang="en-US"/>
        </a:p>
      </dgm:t>
    </dgm:pt>
    <dgm:pt modelId="{5411C7DC-FB9A-4AFA-8FEB-80323607B008}" type="sibTrans" cxnId="{21B6AE7C-7F6A-4909-A8D7-24151A304F26}">
      <dgm:prSet/>
      <dgm:spPr/>
      <dgm:t>
        <a:bodyPr/>
        <a:lstStyle/>
        <a:p>
          <a:endParaRPr lang="en-US"/>
        </a:p>
      </dgm:t>
    </dgm:pt>
    <dgm:pt modelId="{A4DFFAFC-670A-486A-BE15-73F65066AE94}">
      <dgm:prSet/>
      <dgm:spPr/>
      <dgm:t>
        <a:bodyPr/>
        <a:lstStyle/>
        <a:p>
          <a:r>
            <a:rPr lang="en-US" dirty="0" smtClean="0">
              <a:latin typeface="Arial Rounded MT Bold" panose="020F0704030504030204" pitchFamily="34" charset="0"/>
            </a:rPr>
            <a:t>Incentive Zoning (IZ)</a:t>
          </a:r>
          <a:endParaRPr lang="en-US" dirty="0">
            <a:latin typeface="Arial Rounded MT Bold" panose="020F0704030504030204" pitchFamily="34" charset="0"/>
          </a:endParaRPr>
        </a:p>
      </dgm:t>
    </dgm:pt>
    <dgm:pt modelId="{7D4E6206-64B0-4690-89EF-237D6E2EBEC4}" type="parTrans" cxnId="{199685C2-45D4-4825-B163-FE0E8F31BD8A}">
      <dgm:prSet/>
      <dgm:spPr/>
      <dgm:t>
        <a:bodyPr/>
        <a:lstStyle/>
        <a:p>
          <a:endParaRPr lang="en-US"/>
        </a:p>
      </dgm:t>
    </dgm:pt>
    <dgm:pt modelId="{214119F0-2A92-4EFB-83DE-C8EDE0A18F34}" type="sibTrans" cxnId="{199685C2-45D4-4825-B163-FE0E8F31BD8A}">
      <dgm:prSet/>
      <dgm:spPr/>
      <dgm:t>
        <a:bodyPr/>
        <a:lstStyle/>
        <a:p>
          <a:endParaRPr lang="en-US"/>
        </a:p>
      </dgm:t>
    </dgm:pt>
    <dgm:pt modelId="{60F714A1-302D-4911-A593-B976B43F6A7D}" type="pres">
      <dgm:prSet presAssocID="{15F12595-69E7-403F-B9FF-A5B066E43DF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640D9D-19CA-496E-8984-DA0D027006D1}" type="pres">
      <dgm:prSet presAssocID="{9026CE5D-8528-4C24-8109-F67A240188EB}" presName="linNode" presStyleCnt="0"/>
      <dgm:spPr/>
    </dgm:pt>
    <dgm:pt modelId="{4BA033DF-4109-4461-9AF5-371575AFBCD7}" type="pres">
      <dgm:prSet presAssocID="{9026CE5D-8528-4C24-8109-F67A240188E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3903AD-3FF0-43CD-B7AC-45B69F8EE2AA}" type="pres">
      <dgm:prSet presAssocID="{421FEBCF-4342-4769-B5C4-7F260D82ABB0}" presName="sp" presStyleCnt="0"/>
      <dgm:spPr/>
    </dgm:pt>
    <dgm:pt modelId="{ADF21623-BA91-440C-ABE4-D80F75CB2582}" type="pres">
      <dgm:prSet presAssocID="{569C6C52-6231-42A5-9C63-2C7530DA931F}" presName="linNode" presStyleCnt="0"/>
      <dgm:spPr/>
    </dgm:pt>
    <dgm:pt modelId="{CD06D196-FE79-4145-BAE7-5ED52768EDD5}" type="pres">
      <dgm:prSet presAssocID="{569C6C52-6231-42A5-9C63-2C7530DA931F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3253-6C6D-4F43-A4B9-4DCE4D9C59DC}" type="pres">
      <dgm:prSet presAssocID="{DB1723F3-A3E3-4A41-8B5D-A69782F606A8}" presName="sp" presStyleCnt="0"/>
      <dgm:spPr/>
    </dgm:pt>
    <dgm:pt modelId="{6EB37480-32DF-41BA-8BB6-0F348699D074}" type="pres">
      <dgm:prSet presAssocID="{ECEA02AB-756E-4533-B53B-27ED3B4291DA}" presName="linNode" presStyleCnt="0"/>
      <dgm:spPr/>
    </dgm:pt>
    <dgm:pt modelId="{72A8D4B5-4B36-47EC-BB5D-287505F49494}" type="pres">
      <dgm:prSet presAssocID="{ECEA02AB-756E-4533-B53B-27ED3B4291DA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D038C-B207-455D-920F-CB22AC3B48AD}" type="pres">
      <dgm:prSet presAssocID="{5411C7DC-FB9A-4AFA-8FEB-80323607B008}" presName="sp" presStyleCnt="0"/>
      <dgm:spPr/>
    </dgm:pt>
    <dgm:pt modelId="{B9DCC870-07CA-4F8C-802F-BAD765509A9A}" type="pres">
      <dgm:prSet presAssocID="{A4DFFAFC-670A-486A-BE15-73F65066AE94}" presName="linNode" presStyleCnt="0"/>
      <dgm:spPr/>
    </dgm:pt>
    <dgm:pt modelId="{E5840C8F-67EF-45B6-8A09-8D8A31AE524D}" type="pres">
      <dgm:prSet presAssocID="{A4DFFAFC-670A-486A-BE15-73F65066AE9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6DE462-0DCE-4081-B6E0-C01375024091}" type="presOf" srcId="{A4DFFAFC-670A-486A-BE15-73F65066AE94}" destId="{E5840C8F-67EF-45B6-8A09-8D8A31AE524D}" srcOrd="0" destOrd="0" presId="urn:microsoft.com/office/officeart/2005/8/layout/vList5"/>
    <dgm:cxn modelId="{F393C489-7C7C-48A3-941D-8A94988F298D}" type="presOf" srcId="{ECEA02AB-756E-4533-B53B-27ED3B4291DA}" destId="{72A8D4B5-4B36-47EC-BB5D-287505F49494}" srcOrd="0" destOrd="0" presId="urn:microsoft.com/office/officeart/2005/8/layout/vList5"/>
    <dgm:cxn modelId="{41FE73BB-6E05-4A56-88BC-57A29E312627}" type="presOf" srcId="{9026CE5D-8528-4C24-8109-F67A240188EB}" destId="{4BA033DF-4109-4461-9AF5-371575AFBCD7}" srcOrd="0" destOrd="0" presId="urn:microsoft.com/office/officeart/2005/8/layout/vList5"/>
    <dgm:cxn modelId="{05F4D244-F897-41CC-B2FD-A49603CD9E84}" srcId="{15F12595-69E7-403F-B9FF-A5B066E43DFB}" destId="{569C6C52-6231-42A5-9C63-2C7530DA931F}" srcOrd="1" destOrd="0" parTransId="{8902352D-E95A-44A5-AADE-1EF2471ABE24}" sibTransId="{DB1723F3-A3E3-4A41-8B5D-A69782F606A8}"/>
    <dgm:cxn modelId="{21B6AE7C-7F6A-4909-A8D7-24151A304F26}" srcId="{15F12595-69E7-403F-B9FF-A5B066E43DFB}" destId="{ECEA02AB-756E-4533-B53B-27ED3B4291DA}" srcOrd="2" destOrd="0" parTransId="{BB2725F6-68DA-4129-86FA-8BE07E689231}" sibTransId="{5411C7DC-FB9A-4AFA-8FEB-80323607B008}"/>
    <dgm:cxn modelId="{199685C2-45D4-4825-B163-FE0E8F31BD8A}" srcId="{15F12595-69E7-403F-B9FF-A5B066E43DFB}" destId="{A4DFFAFC-670A-486A-BE15-73F65066AE94}" srcOrd="3" destOrd="0" parTransId="{7D4E6206-64B0-4690-89EF-237D6E2EBEC4}" sibTransId="{214119F0-2A92-4EFB-83DE-C8EDE0A18F34}"/>
    <dgm:cxn modelId="{D7410F10-CC45-4D2F-8563-9F5286073E3E}" srcId="{15F12595-69E7-403F-B9FF-A5B066E43DFB}" destId="{9026CE5D-8528-4C24-8109-F67A240188EB}" srcOrd="0" destOrd="0" parTransId="{F965C582-6110-47F5-9D69-414AD6343F2D}" sibTransId="{421FEBCF-4342-4769-B5C4-7F260D82ABB0}"/>
    <dgm:cxn modelId="{A450FB42-6278-48CB-8D94-4C7E0CC792DA}" type="presOf" srcId="{569C6C52-6231-42A5-9C63-2C7530DA931F}" destId="{CD06D196-FE79-4145-BAE7-5ED52768EDD5}" srcOrd="0" destOrd="0" presId="urn:microsoft.com/office/officeart/2005/8/layout/vList5"/>
    <dgm:cxn modelId="{FD439673-7B2B-4C4F-84C6-2B9B4548EC46}" type="presOf" srcId="{15F12595-69E7-403F-B9FF-A5B066E43DFB}" destId="{60F714A1-302D-4911-A593-B976B43F6A7D}" srcOrd="0" destOrd="0" presId="urn:microsoft.com/office/officeart/2005/8/layout/vList5"/>
    <dgm:cxn modelId="{208C3058-20C7-44A3-B1CF-955A8DA51CE1}" type="presParOf" srcId="{60F714A1-302D-4911-A593-B976B43F6A7D}" destId="{3F640D9D-19CA-496E-8984-DA0D027006D1}" srcOrd="0" destOrd="0" presId="urn:microsoft.com/office/officeart/2005/8/layout/vList5"/>
    <dgm:cxn modelId="{F34A9B6E-35DB-4A58-B840-6D8AB89DF39C}" type="presParOf" srcId="{3F640D9D-19CA-496E-8984-DA0D027006D1}" destId="{4BA033DF-4109-4461-9AF5-371575AFBCD7}" srcOrd="0" destOrd="0" presId="urn:microsoft.com/office/officeart/2005/8/layout/vList5"/>
    <dgm:cxn modelId="{0D99F0C4-AC20-4FAC-A14E-0BEA039B8B64}" type="presParOf" srcId="{60F714A1-302D-4911-A593-B976B43F6A7D}" destId="{B63903AD-3FF0-43CD-B7AC-45B69F8EE2AA}" srcOrd="1" destOrd="0" presId="urn:microsoft.com/office/officeart/2005/8/layout/vList5"/>
    <dgm:cxn modelId="{7E9C8EA2-C140-4CB7-A8C5-DDF127A5324B}" type="presParOf" srcId="{60F714A1-302D-4911-A593-B976B43F6A7D}" destId="{ADF21623-BA91-440C-ABE4-D80F75CB2582}" srcOrd="2" destOrd="0" presId="urn:microsoft.com/office/officeart/2005/8/layout/vList5"/>
    <dgm:cxn modelId="{243756AC-966A-4CA5-9C7B-8E648BC7DA25}" type="presParOf" srcId="{ADF21623-BA91-440C-ABE4-D80F75CB2582}" destId="{CD06D196-FE79-4145-BAE7-5ED52768EDD5}" srcOrd="0" destOrd="0" presId="urn:microsoft.com/office/officeart/2005/8/layout/vList5"/>
    <dgm:cxn modelId="{7F5D8EB5-6F3C-4D6E-BDE7-6ED66F240DB8}" type="presParOf" srcId="{60F714A1-302D-4911-A593-B976B43F6A7D}" destId="{2C783253-6C6D-4F43-A4B9-4DCE4D9C59DC}" srcOrd="3" destOrd="0" presId="urn:microsoft.com/office/officeart/2005/8/layout/vList5"/>
    <dgm:cxn modelId="{959818E0-9804-4942-8EE1-B53761203D39}" type="presParOf" srcId="{60F714A1-302D-4911-A593-B976B43F6A7D}" destId="{6EB37480-32DF-41BA-8BB6-0F348699D074}" srcOrd="4" destOrd="0" presId="urn:microsoft.com/office/officeart/2005/8/layout/vList5"/>
    <dgm:cxn modelId="{C77B1BB5-3E52-4434-B9EF-A9ABEB4BC173}" type="presParOf" srcId="{6EB37480-32DF-41BA-8BB6-0F348699D074}" destId="{72A8D4B5-4B36-47EC-BB5D-287505F49494}" srcOrd="0" destOrd="0" presId="urn:microsoft.com/office/officeart/2005/8/layout/vList5"/>
    <dgm:cxn modelId="{7A9E3322-F24C-48F4-8F5B-278E3627CA79}" type="presParOf" srcId="{60F714A1-302D-4911-A593-B976B43F6A7D}" destId="{4D7D038C-B207-455D-920F-CB22AC3B48AD}" srcOrd="5" destOrd="0" presId="urn:microsoft.com/office/officeart/2005/8/layout/vList5"/>
    <dgm:cxn modelId="{61CC2170-0346-4E57-8631-DA586115A967}" type="presParOf" srcId="{60F714A1-302D-4911-A593-B976B43F6A7D}" destId="{B9DCC870-07CA-4F8C-802F-BAD765509A9A}" srcOrd="6" destOrd="0" presId="urn:microsoft.com/office/officeart/2005/8/layout/vList5"/>
    <dgm:cxn modelId="{E2BBDA77-2C51-41D4-BB4E-CBC1EB9BCC07}" type="presParOf" srcId="{B9DCC870-07CA-4F8C-802F-BAD765509A9A}" destId="{E5840C8F-67EF-45B6-8A09-8D8A31AE524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033DF-4109-4461-9AF5-371575AFBCD7}">
      <dsp:nvSpPr>
        <dsp:cNvPr id="0" name=""/>
        <dsp:cNvSpPr/>
      </dsp:nvSpPr>
      <dsp:spPr>
        <a:xfrm>
          <a:off x="2648477" y="2717"/>
          <a:ext cx="2979537" cy="13070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Arial Rounded MT Bold" panose="020F0704030504030204" pitchFamily="34" charset="0"/>
            </a:rPr>
            <a:t>Rental Housing Production &amp; Preservation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2712282" y="66522"/>
        <a:ext cx="2851927" cy="1179451"/>
      </dsp:txXfrm>
    </dsp:sp>
    <dsp:sp modelId="{CD06D196-FE79-4145-BAE7-5ED52768EDD5}">
      <dsp:nvSpPr>
        <dsp:cNvPr id="0" name=""/>
        <dsp:cNvSpPr/>
      </dsp:nvSpPr>
      <dsp:spPr>
        <a:xfrm>
          <a:off x="2648477" y="1375131"/>
          <a:ext cx="2979537" cy="130706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Arial Rounded MT Bold" panose="020F0704030504030204" pitchFamily="34" charset="0"/>
            </a:rPr>
            <a:t>Homeownership Assistance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2712282" y="1438936"/>
        <a:ext cx="2851927" cy="1179451"/>
      </dsp:txXfrm>
    </dsp:sp>
    <dsp:sp modelId="{72A8D4B5-4B36-47EC-BB5D-287505F49494}">
      <dsp:nvSpPr>
        <dsp:cNvPr id="0" name=""/>
        <dsp:cNvSpPr/>
      </dsp:nvSpPr>
      <dsp:spPr>
        <a:xfrm>
          <a:off x="2648477" y="2747546"/>
          <a:ext cx="2979537" cy="130706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Arial Rounded MT Bold" panose="020F0704030504030204" pitchFamily="34" charset="0"/>
            </a:rPr>
            <a:t>Multifamily Tax Exemption (MFTE)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2712282" y="2811351"/>
        <a:ext cx="2851927" cy="1179451"/>
      </dsp:txXfrm>
    </dsp:sp>
    <dsp:sp modelId="{E5840C8F-67EF-45B6-8A09-8D8A31AE524D}">
      <dsp:nvSpPr>
        <dsp:cNvPr id="0" name=""/>
        <dsp:cNvSpPr/>
      </dsp:nvSpPr>
      <dsp:spPr>
        <a:xfrm>
          <a:off x="2648477" y="4119960"/>
          <a:ext cx="2979537" cy="13070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Arial Rounded MT Bold" panose="020F0704030504030204" pitchFamily="34" charset="0"/>
            </a:rPr>
            <a:t>Incentive Zoning (IZ)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2712282" y="4183765"/>
        <a:ext cx="2851927" cy="1179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14AB3-0F58-46A1-88C2-FCDA1C287183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22E4-0F68-4937-8D47-6AD044E71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1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849AD0-689F-4A60-B692-4219D3E5B335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17850" y="876300"/>
            <a:ext cx="3060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0CA043-0597-4EA3-B1BE-5C71D56A6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6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0028" y="4340881"/>
            <a:ext cx="5608320" cy="418338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3DA7-365A-4960-9DE7-26A1CB74E7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9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0028" y="4340881"/>
            <a:ext cx="5608320" cy="418338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3DA7-365A-4960-9DE7-26A1CB74E7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3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0028" y="4340881"/>
            <a:ext cx="5608320" cy="418338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3DA7-365A-4960-9DE7-26A1CB74E7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9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81200" y="312738"/>
            <a:ext cx="34353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399" y="3200402"/>
            <a:ext cx="6629401" cy="5937469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10417" y="8829970"/>
            <a:ext cx="398365" cy="464820"/>
          </a:xfrm>
        </p:spPr>
        <p:txBody>
          <a:bodyPr/>
          <a:lstStyle/>
          <a:p>
            <a:fld id="{E6283DA7-365A-4960-9DE7-26A1CB74E70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42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defTabSz="922264">
              <a:defRPr/>
            </a:pPr>
            <a:r>
              <a:rPr lang="en-US" sz="1600" dirty="0"/>
              <a:t>Market-Rate: Almost 5,000 affordable; Non-Profit: Almost 2,000 </a:t>
            </a:r>
          </a:p>
          <a:p>
            <a:pPr defTabSz="922264">
              <a:defRPr/>
            </a:pPr>
            <a:r>
              <a:rPr lang="en-US" dirty="0"/>
              <a:t>Affordability depending on unit type and timing of MFTE 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3DA7-365A-4960-9DE7-26A1CB74E7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86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IZ Markets: </a:t>
            </a:r>
          </a:p>
          <a:p>
            <a:r>
              <a:rPr lang="en-US" dirty="0"/>
              <a:t>-Commercial Core</a:t>
            </a:r>
          </a:p>
          <a:p>
            <a:r>
              <a:rPr lang="en-US" dirty="0"/>
              <a:t>-Denny Triangle</a:t>
            </a:r>
          </a:p>
          <a:p>
            <a:r>
              <a:rPr lang="en-US" dirty="0"/>
              <a:t>-</a:t>
            </a:r>
            <a:r>
              <a:rPr lang="en-US" dirty="0" err="1"/>
              <a:t>Belltown</a:t>
            </a:r>
            <a:endParaRPr lang="en-US" dirty="0"/>
          </a:p>
          <a:p>
            <a:r>
              <a:rPr lang="en-US" dirty="0"/>
              <a:t>-South Lake Union</a:t>
            </a:r>
          </a:p>
          <a:p>
            <a:r>
              <a:rPr lang="en-US" dirty="0"/>
              <a:t>-First Hill</a:t>
            </a:r>
          </a:p>
          <a:p>
            <a:r>
              <a:rPr lang="en-US" dirty="0"/>
              <a:t>-Chinatown/International District</a:t>
            </a:r>
          </a:p>
          <a:p>
            <a:r>
              <a:rPr lang="en-US" dirty="0"/>
              <a:t>-Pioneer Square</a:t>
            </a:r>
          </a:p>
          <a:p>
            <a:r>
              <a:rPr lang="en-US" dirty="0"/>
              <a:t>-North Beacon</a:t>
            </a:r>
          </a:p>
          <a:p>
            <a:r>
              <a:rPr lang="en-US" dirty="0"/>
              <a:t>-Capitol Hill</a:t>
            </a:r>
          </a:p>
          <a:p>
            <a:r>
              <a:rPr lang="en-US" dirty="0"/>
              <a:t>-Pike/Pine</a:t>
            </a:r>
          </a:p>
          <a:p>
            <a:r>
              <a:rPr lang="en-US" dirty="0"/>
              <a:t>-12</a:t>
            </a:r>
            <a:r>
              <a:rPr lang="en-US" baseline="30000" dirty="0"/>
              <a:t>th</a:t>
            </a:r>
            <a:r>
              <a:rPr lang="en-US" dirty="0"/>
              <a:t> Ave </a:t>
            </a:r>
          </a:p>
          <a:p>
            <a:r>
              <a:rPr lang="en-US" dirty="0"/>
              <a:t>-University District NW</a:t>
            </a:r>
          </a:p>
          <a:p>
            <a:r>
              <a:rPr lang="en-US" dirty="0"/>
              <a:t>-Ballard</a:t>
            </a:r>
          </a:p>
          <a:p>
            <a:r>
              <a:rPr lang="en-US" dirty="0"/>
              <a:t>-West Seattle Junction</a:t>
            </a:r>
          </a:p>
          <a:p>
            <a:r>
              <a:rPr lang="en-US" dirty="0"/>
              <a:t>-Roosevelt</a:t>
            </a:r>
          </a:p>
          <a:p>
            <a:r>
              <a:rPr lang="en-US" dirty="0"/>
              <a:t>-</a:t>
            </a:r>
            <a:r>
              <a:rPr lang="en-US" dirty="0" err="1"/>
              <a:t>Interbay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estimate is based on restructuring that actual historical spending data AS IF the city had invested the bonus money only in 4% LIHTC projects. This approach is consistent with Rick Jacobus’s analysis in “Seattle’s Incentive Zoning Program” analysis completed in February 2014. </a:t>
            </a:r>
          </a:p>
          <a:p>
            <a:pPr defTabSz="922264">
              <a:defRPr/>
            </a:pPr>
            <a:r>
              <a:rPr lang="en-US" dirty="0"/>
              <a:t> Rental Off-site performance in rental housing: 2 projects with 195 affordable units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3DA7-365A-4960-9DE7-26A1CB74E7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41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IZ Markets: </a:t>
            </a:r>
          </a:p>
          <a:p>
            <a:r>
              <a:rPr lang="en-US" dirty="0"/>
              <a:t>-Commercial Core</a:t>
            </a:r>
          </a:p>
          <a:p>
            <a:r>
              <a:rPr lang="en-US" dirty="0"/>
              <a:t>-Denny Triangle</a:t>
            </a:r>
          </a:p>
          <a:p>
            <a:r>
              <a:rPr lang="en-US" dirty="0"/>
              <a:t>-</a:t>
            </a:r>
            <a:r>
              <a:rPr lang="en-US" dirty="0" err="1"/>
              <a:t>Belltown</a:t>
            </a:r>
            <a:endParaRPr lang="en-US" dirty="0"/>
          </a:p>
          <a:p>
            <a:r>
              <a:rPr lang="en-US" dirty="0"/>
              <a:t>-South Lake Union</a:t>
            </a:r>
          </a:p>
          <a:p>
            <a:r>
              <a:rPr lang="en-US" dirty="0"/>
              <a:t>-First Hill</a:t>
            </a:r>
          </a:p>
          <a:p>
            <a:r>
              <a:rPr lang="en-US" dirty="0"/>
              <a:t>-Chinatown/International District</a:t>
            </a:r>
          </a:p>
          <a:p>
            <a:r>
              <a:rPr lang="en-US" dirty="0"/>
              <a:t>-Pioneer Square</a:t>
            </a:r>
          </a:p>
          <a:p>
            <a:r>
              <a:rPr lang="en-US" dirty="0"/>
              <a:t>-North Beacon</a:t>
            </a:r>
          </a:p>
          <a:p>
            <a:r>
              <a:rPr lang="en-US" dirty="0"/>
              <a:t>-Capitol Hill</a:t>
            </a:r>
          </a:p>
          <a:p>
            <a:r>
              <a:rPr lang="en-US" dirty="0"/>
              <a:t>-Pike/Pine</a:t>
            </a:r>
          </a:p>
          <a:p>
            <a:r>
              <a:rPr lang="en-US" dirty="0"/>
              <a:t>-12</a:t>
            </a:r>
            <a:r>
              <a:rPr lang="en-US" baseline="30000" dirty="0"/>
              <a:t>th</a:t>
            </a:r>
            <a:r>
              <a:rPr lang="en-US" dirty="0"/>
              <a:t> Ave </a:t>
            </a:r>
          </a:p>
          <a:p>
            <a:r>
              <a:rPr lang="en-US" dirty="0"/>
              <a:t>-University District NW</a:t>
            </a:r>
          </a:p>
          <a:p>
            <a:r>
              <a:rPr lang="en-US" dirty="0"/>
              <a:t>-Ballard</a:t>
            </a:r>
          </a:p>
          <a:p>
            <a:r>
              <a:rPr lang="en-US" dirty="0"/>
              <a:t>-West Seattle Junction</a:t>
            </a:r>
          </a:p>
          <a:p>
            <a:r>
              <a:rPr lang="en-US" dirty="0"/>
              <a:t>-Roosevelt</a:t>
            </a:r>
          </a:p>
          <a:p>
            <a:r>
              <a:rPr lang="en-US" dirty="0"/>
              <a:t>-</a:t>
            </a:r>
            <a:r>
              <a:rPr lang="en-US" dirty="0" err="1"/>
              <a:t>Interbay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estimate is based on restructuring that actual historical spending data AS IF the city had invested the bonus money only in 4% LIHTC projects. This approach is consistent with Rick Jacobus’s analysis in “Seattle’s Incentive Zoning Program” analysis completed in February 2014. </a:t>
            </a:r>
          </a:p>
          <a:p>
            <a:pPr defTabSz="922264">
              <a:defRPr/>
            </a:pPr>
            <a:r>
              <a:rPr lang="en-US" dirty="0"/>
              <a:t> Rental Off-site performance in rental housing: 2 projects with 195 affordable units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3DA7-365A-4960-9DE7-26A1CB74E7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47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400"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0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63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CC1-5648-4685-A663-74D254CED9B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421D-CD29-460C-A72E-7B10BCEB6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5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9E4E-5DDC-49E1-8476-14CB7A22239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42B2-7F94-40DA-B03C-4E9468F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8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1" y="0"/>
            <a:ext cx="10058399" cy="1271016"/>
          </a:xfrm>
          <a:prstGeom prst="rect">
            <a:avLst/>
          </a:prstGeom>
          <a:solidFill>
            <a:srgbClr val="05AF9A"/>
          </a:solidFill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64" y="311783"/>
            <a:ext cx="704877" cy="69405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1" y="1252727"/>
            <a:ext cx="10058399" cy="122112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41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6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0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7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9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5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7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125814" y="7267872"/>
            <a:ext cx="386250" cy="386250"/>
          </a:xfrm>
          <a:prstGeom prst="ellipse">
            <a:avLst/>
          </a:prstGeom>
          <a:solidFill>
            <a:srgbClr val="D41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33EE0-C0FC-49EF-942D-21E0DC941568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25814" y="7258728"/>
            <a:ext cx="38625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19A5B0-5630-4C08-8461-097A3BE79675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6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201" y="505609"/>
            <a:ext cx="9127998" cy="2644834"/>
          </a:xfrm>
        </p:spPr>
        <p:txBody>
          <a:bodyPr>
            <a:normAutofit/>
          </a:bodyPr>
          <a:lstStyle/>
          <a:p>
            <a:r>
              <a:rPr lang="en-US" sz="5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Land Use 101:</a:t>
            </a:r>
            <a:br>
              <a:rPr lang="en-US" sz="5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5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Affordable Housing</a:t>
            </a:r>
            <a:endParaRPr lang="en-US" sz="5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438" y="3362068"/>
            <a:ext cx="8693524" cy="105925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BB03B"/>
                </a:solidFill>
                <a:latin typeface="+mn-lt"/>
              </a:rPr>
              <a:t>Housing Affordability and Livability Agenda</a:t>
            </a:r>
            <a:endParaRPr lang="en-US" sz="3200" b="1" dirty="0">
              <a:solidFill>
                <a:srgbClr val="FBB03B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863379"/>
            <a:ext cx="10058400" cy="90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43018"/>
            <a:ext cx="4114800" cy="2619375"/>
          </a:xfrm>
          <a:prstGeom prst="rect">
            <a:avLst/>
          </a:prstGeom>
        </p:spPr>
      </p:pic>
      <p:pic>
        <p:nvPicPr>
          <p:cNvPr id="6" name="AffordableHousi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70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38" y="94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7"/>
    </mc:Choice>
    <mc:Fallback>
      <p:transition spd="slow" advTm="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4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50021" y="1882585"/>
            <a:ext cx="6325497" cy="4550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93636" y="1990163"/>
            <a:ext cx="3184263" cy="4335331"/>
          </a:xfrm>
          <a:prstGeom prst="roundRect">
            <a:avLst/>
          </a:prstGeom>
          <a:solidFill>
            <a:srgbClr val="05A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8790" y="2176361"/>
            <a:ext cx="2753957" cy="402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Households that spend more than half of their monthly income on housing costs are considered severely housing-cost burdened. About 22 percent of households of color and close to one-third of African American households are severely housing-cost burdened.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27876851"/>
              </p:ext>
            </p:extLst>
          </p:nvPr>
        </p:nvGraphicFramePr>
        <p:xfrm>
          <a:off x="3550021" y="3028779"/>
          <a:ext cx="6244814" cy="2563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6153373" y="4974276"/>
            <a:ext cx="0" cy="95743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71537" y="5567296"/>
            <a:ext cx="2753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Broad race/ethnic categories</a:t>
            </a:r>
            <a:endParaRPr lang="en-US" sz="12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9132" y="5567296"/>
            <a:ext cx="2753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Largest groups of color</a:t>
            </a:r>
            <a:endParaRPr lang="en-US" sz="12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9871" y="5928354"/>
            <a:ext cx="6325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j-lt"/>
              </a:rPr>
              <a:t>Source: 2006-10 ACS CHAS special tabulation, US Census Bureau</a:t>
            </a:r>
            <a:endParaRPr lang="en-US" sz="1200" i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89871" y="2063839"/>
            <a:ext cx="6013525" cy="87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  <a:defRPr sz="1862" b="0" i="0" u="none" strike="noStrike" kern="1200" spc="0" baseline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US" dirty="0">
                <a:latin typeface="Arial Rounded MT Bold" panose="020F0704030504030204" pitchFamily="34" charset="0"/>
              </a:rPr>
              <a:t>Share of Seattle households that are severely housing-cost burdened </a:t>
            </a:r>
          </a:p>
          <a:p>
            <a:pPr>
              <a:defRPr sz="1862" b="0" i="0" u="none" strike="noStrike" kern="1200" spc="0" baseline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US" sz="1400" dirty="0">
                <a:latin typeface="+mj-lt"/>
              </a:rPr>
              <a:t>by race/ethnicity of person who owns/rents a home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307" y="132661"/>
            <a:ext cx="8765648" cy="10387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People of color are disproportionately cost-burdened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80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7"/>
    </mc:Choice>
    <mc:Fallback>
      <p:transition spd="slow" advTm="601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2" y="2807523"/>
            <a:ext cx="8392947" cy="4654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307" y="132661"/>
            <a:ext cx="8765648" cy="10387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Low-income households are struggling 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33309" y="1566114"/>
            <a:ext cx="3133043" cy="1758977"/>
          </a:xfrm>
          <a:prstGeom prst="roundRect">
            <a:avLst/>
          </a:prstGeom>
          <a:solidFill>
            <a:srgbClr val="05A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08953" y="1812651"/>
            <a:ext cx="2088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of low-income Seattle households are cost burdened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85292" y="1858450"/>
            <a:ext cx="10221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BB03B"/>
                </a:solidFill>
                <a:latin typeface="Arial Rounded MT Bold" panose="020F0704030504030204" pitchFamily="34" charset="0"/>
              </a:rPr>
              <a:t>¾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1061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0"/>
    </mc:Choice>
    <mc:Fallback>
      <p:transition spd="slow" advTm="108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6" b="4119"/>
          <a:stretch/>
        </p:blipFill>
        <p:spPr>
          <a:xfrm>
            <a:off x="0" y="1376980"/>
            <a:ext cx="10058400" cy="6416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City of Seattle housing programs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75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04"/>
    </mc:Choice>
    <mc:Fallback>
      <p:transition spd="slow" advTm="1960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0307" y="132661"/>
            <a:ext cx="8606117" cy="10387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Programs contributing </a:t>
            </a:r>
            <a:r>
              <a:rPr lang="en-US" sz="41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to </a:t>
            </a:r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housing affordability </a:t>
            </a:r>
            <a:r>
              <a:rPr lang="en-US" sz="41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 Seattle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7" y="2208364"/>
            <a:ext cx="2410971" cy="1929702"/>
          </a:xfrm>
          <a:prstGeom prst="rect">
            <a:avLst/>
          </a:prstGeom>
        </p:spPr>
      </p:pic>
      <p:pic>
        <p:nvPicPr>
          <p:cNvPr id="1028" name="Picture 4" descr="http://cdn.affordablehousingonline.com/HAImages/WA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280" y="1920698"/>
            <a:ext cx="2343839" cy="23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cha.org/Portals/0/Images/core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40" y="2692399"/>
            <a:ext cx="2667629" cy="9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hambermaster.blob.core.windows.net/images/customers/1744/members/5/logos/MEMBER_PAGE_HEADER/CHH_Logo_image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5" y="4999977"/>
            <a:ext cx="3661743" cy="129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edia.licdn.com/mpr/mpr/shrink_200_200/AAEAAQAAAAAAAANrAAAAJDU1NTUyNGIyLTI0NjctNDRhZi04ZTQ5LTE4YTExZjRjOTU2M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48" y="52766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mercyhousing.org/image/mercy-housing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19" y="5705316"/>
            <a:ext cx="35814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affordablesearch.com/images/mgmt/15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10343" r="13241" b="26487"/>
          <a:stretch/>
        </p:blipFill>
        <p:spPr bwMode="auto">
          <a:xfrm>
            <a:off x="794858" y="6295319"/>
            <a:ext cx="2732444" cy="10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0307" y="4640710"/>
            <a:ext cx="8674100" cy="2374496"/>
          </a:xfrm>
        </p:spPr>
        <p:txBody>
          <a:bodyPr/>
          <a:lstStyle/>
          <a:p>
            <a:pPr marL="53975" indent="0">
              <a:spcAft>
                <a:spcPts val="600"/>
              </a:spcAft>
              <a:buNone/>
            </a:pPr>
            <a:r>
              <a:rPr lang="en-US" b="1" dirty="0" smtClean="0">
                <a:solidFill>
                  <a:srgbClr val="D4145A"/>
                </a:solidFill>
              </a:rPr>
              <a:t>Non-profit developers &amp; property owners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30307" y="1584339"/>
            <a:ext cx="8674100" cy="237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D4145A"/>
                </a:solidFill>
              </a:rPr>
              <a:t>Public agencies</a:t>
            </a:r>
          </a:p>
        </p:txBody>
      </p:sp>
    </p:spTree>
    <p:extLst>
      <p:ext uri="{BB962C8B-B14F-4D97-AF65-F5344CB8AC3E}">
        <p14:creationId xmlns:p14="http://schemas.microsoft.com/office/powerpoint/2010/main" val="46502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3"/>
    </mc:Choice>
    <mc:Fallback>
      <p:transition spd="slow" advTm="1704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City of Seattle housing programs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78025697"/>
              </p:ext>
            </p:extLst>
          </p:nvPr>
        </p:nvGraphicFramePr>
        <p:xfrm>
          <a:off x="890954" y="1580660"/>
          <a:ext cx="8276493" cy="5429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096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4"/>
    </mc:Choice>
    <mc:Fallback>
      <p:transition spd="slow" advTm="2112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304557" y="2598377"/>
            <a:ext cx="2285955" cy="3003528"/>
          </a:xfrm>
          <a:prstGeom prst="roundRect">
            <a:avLst/>
          </a:prstGeom>
          <a:solidFill>
            <a:srgbClr val="05A895"/>
          </a:solidFill>
          <a:ln w="38100">
            <a:solidFill>
              <a:srgbClr val="05A89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Rounded Rectangle 40"/>
          <p:cNvSpPr/>
          <p:nvPr/>
        </p:nvSpPr>
        <p:spPr>
          <a:xfrm>
            <a:off x="304556" y="5716645"/>
            <a:ext cx="2285955" cy="1464225"/>
          </a:xfrm>
          <a:prstGeom prst="roundRect">
            <a:avLst/>
          </a:prstGeom>
          <a:solidFill>
            <a:srgbClr val="05A895"/>
          </a:solidFill>
          <a:ln w="38100">
            <a:solidFill>
              <a:srgbClr val="05A89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4" name="Text Box 2"/>
          <p:cNvSpPr txBox="1"/>
          <p:nvPr/>
        </p:nvSpPr>
        <p:spPr>
          <a:xfrm>
            <a:off x="2745186" y="2598377"/>
            <a:ext cx="2339230" cy="675771"/>
          </a:xfrm>
          <a:prstGeom prst="homePlat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400" dirty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Rental Production</a:t>
            </a:r>
            <a:br>
              <a:rPr lang="en-US" sz="1400" dirty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</a:br>
            <a:r>
              <a:rPr lang="en-US" sz="1400" dirty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&amp; Preservation</a:t>
            </a:r>
            <a:endParaRPr lang="en-US" sz="1600" dirty="0"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75" name="Text Box 3"/>
          <p:cNvSpPr txBox="1"/>
          <p:nvPr/>
        </p:nvSpPr>
        <p:spPr>
          <a:xfrm>
            <a:off x="2745186" y="3376152"/>
            <a:ext cx="2339229" cy="688522"/>
          </a:xfrm>
          <a:prstGeom prst="homePlat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400" dirty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Operating Support &amp; Rental Assistance</a:t>
            </a:r>
            <a:endParaRPr lang="en-US" sz="1400" dirty="0"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76" name="Text Box 4"/>
          <p:cNvSpPr txBox="1"/>
          <p:nvPr/>
        </p:nvSpPr>
        <p:spPr>
          <a:xfrm>
            <a:off x="2753591" y="5717125"/>
            <a:ext cx="2267030" cy="675771"/>
          </a:xfrm>
          <a:prstGeom prst="homePlate">
            <a:avLst/>
          </a:prstGeom>
          <a:ln w="38100">
            <a:solidFill>
              <a:srgbClr val="FBB03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400" dirty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Multifamily Tax Exemption*</a:t>
            </a:r>
            <a:endParaRPr lang="en-US" sz="1600" dirty="0"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77" name="Text Box 5"/>
          <p:cNvSpPr txBox="1"/>
          <p:nvPr/>
        </p:nvSpPr>
        <p:spPr>
          <a:xfrm>
            <a:off x="2753591" y="6505103"/>
            <a:ext cx="2267030" cy="675771"/>
          </a:xfrm>
          <a:prstGeom prst="homePlat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400" dirty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Incentive Zoning (Performance)*</a:t>
            </a:r>
            <a:endParaRPr lang="en-US" sz="1600" dirty="0"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78" name="Text Box 6"/>
          <p:cNvSpPr txBox="1"/>
          <p:nvPr/>
        </p:nvSpPr>
        <p:spPr>
          <a:xfrm>
            <a:off x="5020620" y="1863816"/>
            <a:ext cx="890527" cy="4462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Calibri"/>
              </a:rPr>
              <a:t>0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79" name="Text Box 7"/>
          <p:cNvSpPr txBox="1"/>
          <p:nvPr/>
        </p:nvSpPr>
        <p:spPr>
          <a:xfrm>
            <a:off x="6221568" y="1863872"/>
            <a:ext cx="517434" cy="4462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Calibri"/>
              </a:rPr>
              <a:t>30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80" name="Text Box 8"/>
          <p:cNvSpPr txBox="1"/>
          <p:nvPr/>
        </p:nvSpPr>
        <p:spPr>
          <a:xfrm>
            <a:off x="7543621" y="1863872"/>
            <a:ext cx="502886" cy="4462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Calibri"/>
              </a:rPr>
              <a:t>60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81" name="Text Box 9"/>
          <p:cNvSpPr txBox="1"/>
          <p:nvPr/>
        </p:nvSpPr>
        <p:spPr>
          <a:xfrm>
            <a:off x="8409855" y="1863816"/>
            <a:ext cx="512764" cy="4462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Calibri"/>
              </a:rPr>
              <a:t>80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150340" y="2564827"/>
            <a:ext cx="2615004" cy="675771"/>
          </a:xfrm>
          <a:prstGeom prst="roundRect">
            <a:avLst/>
          </a:prstGeom>
          <a:solidFill>
            <a:srgbClr val="D20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980"/>
          </a:p>
        </p:txBody>
      </p:sp>
      <p:sp>
        <p:nvSpPr>
          <p:cNvPr id="83" name="Rounded Rectangle 82"/>
          <p:cNvSpPr/>
          <p:nvPr/>
        </p:nvSpPr>
        <p:spPr>
          <a:xfrm>
            <a:off x="5150341" y="3355356"/>
            <a:ext cx="1307500" cy="67577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980"/>
          </a:p>
        </p:txBody>
      </p:sp>
      <p:sp>
        <p:nvSpPr>
          <p:cNvPr id="84" name="Rounded Rectangle 83"/>
          <p:cNvSpPr/>
          <p:nvPr/>
        </p:nvSpPr>
        <p:spPr>
          <a:xfrm>
            <a:off x="8000025" y="5716645"/>
            <a:ext cx="837255" cy="675771"/>
          </a:xfrm>
          <a:prstGeom prst="roundRect">
            <a:avLst/>
          </a:prstGeom>
          <a:solidFill>
            <a:srgbClr val="FBB03B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980"/>
          </a:p>
        </p:txBody>
      </p:sp>
      <p:sp>
        <p:nvSpPr>
          <p:cNvPr id="85" name="Rounded Rectangle 84"/>
          <p:cNvSpPr/>
          <p:nvPr/>
        </p:nvSpPr>
        <p:spPr>
          <a:xfrm>
            <a:off x="7765345" y="6505099"/>
            <a:ext cx="871668" cy="6757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980"/>
          </a:p>
        </p:txBody>
      </p:sp>
      <p:cxnSp>
        <p:nvCxnSpPr>
          <p:cNvPr id="86" name="Straight Connector 85"/>
          <p:cNvCxnSpPr/>
          <p:nvPr/>
        </p:nvCxnSpPr>
        <p:spPr>
          <a:xfrm>
            <a:off x="5150340" y="2231902"/>
            <a:ext cx="435834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150340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457842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9508682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765345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9072847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6"/>
          <p:cNvSpPr txBox="1"/>
          <p:nvPr/>
        </p:nvSpPr>
        <p:spPr>
          <a:xfrm>
            <a:off x="2327563" y="1438820"/>
            <a:ext cx="7647710" cy="3772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Incomes </a:t>
            </a:r>
            <a:r>
              <a:rPr lang="en-US" sz="20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Served </a:t>
            </a:r>
            <a:r>
              <a:rPr lang="en-US" sz="20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by Percent of Area </a:t>
            </a:r>
            <a:r>
              <a:rPr lang="en-US" sz="2000" dirty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Median </a:t>
            </a:r>
            <a:r>
              <a:rPr lang="en-US" sz="20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Income (AMI)</a:t>
            </a:r>
            <a:endParaRPr lang="en-US" sz="2000" dirty="0">
              <a:latin typeface="Arial Rounded MT Bold" panose="020F0704030504030204" pitchFamily="34" charset="0"/>
              <a:ea typeface="Times New Roman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5586174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022008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893676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329511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8201179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637013" y="2221493"/>
            <a:ext cx="0" cy="18288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40"/>
          <p:cNvSpPr txBox="1"/>
          <p:nvPr/>
        </p:nvSpPr>
        <p:spPr>
          <a:xfrm>
            <a:off x="2716561" y="7210048"/>
            <a:ext cx="543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* 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Includes rental component of program only.  </a:t>
            </a:r>
            <a:endParaRPr lang="en-US" sz="1400" dirty="0">
              <a:latin typeface="+mj-lt"/>
              <a:ea typeface="Times New Roman"/>
            </a:endParaRPr>
          </a:p>
        </p:txBody>
      </p:sp>
      <p:sp>
        <p:nvSpPr>
          <p:cNvPr id="70" name="Text Box 1"/>
          <p:cNvSpPr txBox="1"/>
          <p:nvPr/>
        </p:nvSpPr>
        <p:spPr>
          <a:xfrm>
            <a:off x="2753591" y="4158408"/>
            <a:ext cx="2267029" cy="675771"/>
          </a:xfrm>
          <a:prstGeom prst="homePlate">
            <a:avLst/>
          </a:prstGeom>
          <a:noFill/>
          <a:ln w="38100">
            <a:solidFill>
              <a:srgbClr val="AE804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400" dirty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Low-Income Weatherization </a:t>
            </a:r>
            <a:endParaRPr lang="en-US" sz="1600" dirty="0"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5154930" y="4128256"/>
            <a:ext cx="2593232" cy="674992"/>
          </a:xfrm>
          <a:prstGeom prst="roundRect">
            <a:avLst/>
          </a:prstGeom>
          <a:solidFill>
            <a:srgbClr val="AE804C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980"/>
          </a:p>
        </p:txBody>
      </p:sp>
      <p:sp>
        <p:nvSpPr>
          <p:cNvPr id="72" name="Text Box 30"/>
          <p:cNvSpPr txBox="1"/>
          <p:nvPr/>
        </p:nvSpPr>
        <p:spPr>
          <a:xfrm>
            <a:off x="2753686" y="4926913"/>
            <a:ext cx="2266223" cy="674992"/>
          </a:xfrm>
          <a:prstGeom prst="homePlate">
            <a:avLst/>
          </a:prstGeom>
          <a:ln w="38100">
            <a:solidFill>
              <a:srgbClr val="05A89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1400" dirty="0">
                <a:solidFill>
                  <a:srgbClr val="000000"/>
                </a:solidFill>
                <a:latin typeface="Arial Rounded MT Bold" panose="020F0704030504030204" pitchFamily="34" charset="0"/>
                <a:ea typeface="Calibri"/>
              </a:rPr>
              <a:t>Homeownership and Home Repair</a:t>
            </a:r>
            <a:endParaRPr lang="en-US" sz="1600" dirty="0">
              <a:latin typeface="Arial Rounded MT Bold" panose="020F0704030504030204" pitchFamily="34" charset="0"/>
              <a:ea typeface="Times New Roman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8004811" y="4937114"/>
            <a:ext cx="836803" cy="674992"/>
          </a:xfrm>
          <a:prstGeom prst="roundRect">
            <a:avLst/>
          </a:prstGeom>
          <a:solidFill>
            <a:srgbClr val="05A89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98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430307" y="3274148"/>
            <a:ext cx="2097371" cy="172073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en-US" sz="175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Direct </a:t>
            </a:r>
            <a:r>
              <a:rPr lang="en-US" sz="175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investment prioritizes our most vulnerable residents and low-income homeownership</a:t>
            </a:r>
            <a:r>
              <a:rPr lang="en-US" sz="1750" i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City of Seattle housing programs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4"/>
          <p:cNvSpPr/>
          <p:nvPr/>
        </p:nvSpPr>
        <p:spPr>
          <a:xfrm>
            <a:off x="3603236" y="3133184"/>
            <a:ext cx="2851927" cy="11794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 dirty="0"/>
          </a:p>
        </p:txBody>
      </p:sp>
      <p:sp>
        <p:nvSpPr>
          <p:cNvPr id="15" name="Rectangle 14"/>
          <p:cNvSpPr/>
          <p:nvPr/>
        </p:nvSpPr>
        <p:spPr>
          <a:xfrm>
            <a:off x="419920" y="5953225"/>
            <a:ext cx="2033194" cy="98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75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Incentives address lower-wage workers.</a:t>
            </a:r>
          </a:p>
        </p:txBody>
      </p:sp>
    </p:spTree>
    <p:extLst>
      <p:ext uri="{BB962C8B-B14F-4D97-AF65-F5344CB8AC3E}">
        <p14:creationId xmlns:p14="http://schemas.microsoft.com/office/powerpoint/2010/main" val="236021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7"/>
    </mc:Choice>
    <mc:Fallback>
      <p:transition spd="slow" advTm="990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0"/>
            <a:ext cx="5029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2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8"/>
    </mc:Choice>
    <mc:Fallback>
      <p:transition spd="slow" advTm="604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30307" y="1543915"/>
            <a:ext cx="6013524" cy="581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5AF9A"/>
                </a:solidFill>
                <a:latin typeface="Arial Rounded MT Bold" panose="020F0704030504030204" pitchFamily="34" charset="0"/>
              </a:rPr>
              <a:t>Funding </a:t>
            </a:r>
            <a:r>
              <a:rPr lang="en-US" dirty="0" smtClean="0">
                <a:solidFill>
                  <a:srgbClr val="05AF9A"/>
                </a:solidFill>
                <a:latin typeface="Arial Rounded MT Bold" panose="020F0704030504030204" pitchFamily="34" charset="0"/>
              </a:rPr>
              <a:t>process </a:t>
            </a:r>
            <a:endParaRPr lang="en-US" dirty="0">
              <a:solidFill>
                <a:srgbClr val="05AF9A"/>
              </a:solidFill>
              <a:latin typeface="Arial Rounded MT Bold" panose="020F0704030504030204" pitchFamily="34" charset="0"/>
            </a:endParaRP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35-year </a:t>
            </a:r>
            <a:r>
              <a:rPr lang="en-US" dirty="0"/>
              <a:t>track record</a:t>
            </a: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Funds awarded competitively</a:t>
            </a: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Evaluate project location, population, scale/efficiency, organizational capacity</a:t>
            </a: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Strategically invested throughout the </a:t>
            </a:r>
            <a:r>
              <a:rPr lang="en-US" dirty="0" smtClean="0"/>
              <a:t>city</a:t>
            </a:r>
            <a:endParaRPr lang="en-US" dirty="0"/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City dollars typically leveraged 3:1</a:t>
            </a: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Community partnerships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solidFill>
                <a:srgbClr val="0C496E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5AF9A"/>
                </a:solidFill>
                <a:latin typeface="Arial Rounded MT Bold" panose="020F0704030504030204" pitchFamily="34" charset="0"/>
              </a:rPr>
              <a:t>Project </a:t>
            </a:r>
            <a:r>
              <a:rPr lang="en-US" dirty="0" smtClean="0">
                <a:solidFill>
                  <a:srgbClr val="05AF9A"/>
                </a:solidFill>
                <a:latin typeface="Arial Rounded MT Bold" panose="020F0704030504030204" pitchFamily="34" charset="0"/>
              </a:rPr>
              <a:t>types</a:t>
            </a:r>
            <a:endParaRPr lang="en-US" dirty="0">
              <a:solidFill>
                <a:srgbClr val="05AF9A"/>
              </a:solidFill>
              <a:latin typeface="Arial Rounded MT Bold" panose="020F0704030504030204" pitchFamily="34" charset="0"/>
            </a:endParaRP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20D52"/>
                </a:solidFill>
              </a:rPr>
              <a:t>New construction and acquisition/rehab</a:t>
            </a: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Reinvestment in affordable housing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dirty="0"/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5AF9A"/>
                </a:solidFill>
                <a:latin typeface="Arial Rounded MT Bold" panose="020F0704030504030204" pitchFamily="34" charset="0"/>
              </a:rPr>
              <a:t>Rental </a:t>
            </a:r>
            <a:r>
              <a:rPr lang="en-US" dirty="0" smtClean="0">
                <a:solidFill>
                  <a:srgbClr val="05AF9A"/>
                </a:solidFill>
                <a:latin typeface="Arial Rounded MT Bold" panose="020F0704030504030204" pitchFamily="34" charset="0"/>
              </a:rPr>
              <a:t>housing portfolio </a:t>
            </a:r>
            <a:r>
              <a:rPr lang="en-US" dirty="0">
                <a:solidFill>
                  <a:srgbClr val="05AF9A"/>
                </a:solidFill>
                <a:latin typeface="Arial Rounded MT Bold" panose="020F0704030504030204" pitchFamily="34" charset="0"/>
              </a:rPr>
              <a:t>at a </a:t>
            </a:r>
            <a:r>
              <a:rPr lang="en-US" dirty="0" smtClean="0">
                <a:solidFill>
                  <a:srgbClr val="05AF9A"/>
                </a:solidFill>
                <a:latin typeface="Arial Rounded MT Bold" panose="020F0704030504030204" pitchFamily="34" charset="0"/>
              </a:rPr>
              <a:t>glance</a:t>
            </a:r>
            <a:endParaRPr lang="en-US" dirty="0">
              <a:solidFill>
                <a:srgbClr val="05AF9A"/>
              </a:solidFill>
              <a:latin typeface="Arial Rounded MT Bold" panose="020F0704030504030204" pitchFamily="34" charset="0"/>
            </a:endParaRP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301 </a:t>
            </a:r>
            <a:r>
              <a:rPr lang="en-US" dirty="0" smtClean="0"/>
              <a:t>buildings, 12,533 </a:t>
            </a:r>
            <a:r>
              <a:rPr lang="en-US" dirty="0"/>
              <a:t>City-funded units</a:t>
            </a: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4,477 </a:t>
            </a:r>
            <a:r>
              <a:rPr lang="en-US" dirty="0"/>
              <a:t>units regulated to serve homeless</a:t>
            </a: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53% of units for extremely low-income households</a:t>
            </a:r>
          </a:p>
          <a:p>
            <a:pPr marL="314325" indent="-2603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Served 22,079 </a:t>
            </a:r>
            <a:r>
              <a:rPr lang="en-US" dirty="0"/>
              <a:t>people </a:t>
            </a:r>
            <a:r>
              <a:rPr lang="en-US" dirty="0" smtClean="0"/>
              <a:t>in </a:t>
            </a:r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64" y="3978475"/>
            <a:ext cx="3371067" cy="22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30" y="1533157"/>
            <a:ext cx="3366001" cy="22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0307" y="132661"/>
            <a:ext cx="8606117" cy="10387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Rental production and preservation investments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fordableHousi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3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5"/>
    </mc:Choice>
    <mc:Fallback>
      <p:transition spd="slow" advTm="10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30307" y="1542650"/>
            <a:ext cx="5981251" cy="5699814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None/>
            </a:pPr>
            <a:r>
              <a:rPr lang="en-US" sz="2000" dirty="0" smtClean="0">
                <a:solidFill>
                  <a:srgbClr val="05AF9A"/>
                </a:solidFill>
                <a:latin typeface="Arial Rounded MT Bold" panose="020F0704030504030204" pitchFamily="34" charset="0"/>
              </a:rPr>
              <a:t>Funding process</a:t>
            </a:r>
            <a:endParaRPr lang="en-US" sz="2000" dirty="0">
              <a:solidFill>
                <a:srgbClr val="05AF9A"/>
              </a:solidFill>
              <a:latin typeface="Arial Rounded MT Bold" panose="020F0704030504030204" pitchFamily="34" charset="0"/>
            </a:endParaRP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</a:pPr>
            <a:r>
              <a:rPr lang="en-US" sz="1800" dirty="0" smtClean="0"/>
              <a:t>Affordable </a:t>
            </a:r>
            <a:r>
              <a:rPr lang="en-US" sz="1800" dirty="0"/>
              <a:t>housing incentive </a:t>
            </a:r>
            <a:r>
              <a:rPr lang="en-US" sz="1800" dirty="0" smtClean="0"/>
              <a:t>program </a:t>
            </a:r>
            <a:r>
              <a:rPr lang="en-US" sz="1800" dirty="0"/>
              <a:t>since 1998</a:t>
            </a: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</a:pPr>
            <a:r>
              <a:rPr lang="en-US" sz="1800" dirty="0">
                <a:solidFill>
                  <a:srgbClr val="D20D52"/>
                </a:solidFill>
              </a:rPr>
              <a:t>Provides </a:t>
            </a:r>
            <a:r>
              <a:rPr lang="en-US" sz="1800" dirty="0" smtClean="0">
                <a:solidFill>
                  <a:srgbClr val="D20D52"/>
                </a:solidFill>
              </a:rPr>
              <a:t>a property </a:t>
            </a:r>
            <a:r>
              <a:rPr lang="en-US" sz="1800" dirty="0">
                <a:solidFill>
                  <a:srgbClr val="D20D52"/>
                </a:solidFill>
              </a:rPr>
              <a:t>tax exemption in exchange for </a:t>
            </a:r>
            <a:r>
              <a:rPr lang="en-US" sz="1800" dirty="0" smtClean="0">
                <a:solidFill>
                  <a:srgbClr val="D20D52"/>
                </a:solidFill>
              </a:rPr>
              <a:t>offering at </a:t>
            </a:r>
            <a:r>
              <a:rPr lang="en-US" sz="1800" dirty="0">
                <a:solidFill>
                  <a:srgbClr val="D20D52"/>
                </a:solidFill>
              </a:rPr>
              <a:t>least 20% of units </a:t>
            </a:r>
            <a:r>
              <a:rPr lang="en-US" sz="1800" dirty="0" smtClean="0">
                <a:solidFill>
                  <a:srgbClr val="D20D52"/>
                </a:solidFill>
              </a:rPr>
              <a:t>at affordable rents</a:t>
            </a:r>
            <a:endParaRPr lang="en-US" sz="1800" dirty="0">
              <a:solidFill>
                <a:srgbClr val="D20D52"/>
              </a:solidFill>
            </a:endParaRP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</a:pPr>
            <a:r>
              <a:rPr lang="en-US" sz="1800" dirty="0" smtClean="0"/>
              <a:t>Housing affordable for 12 years</a:t>
            </a: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</a:pPr>
            <a:r>
              <a:rPr lang="en-US" sz="1800" dirty="0" smtClean="0">
                <a:solidFill>
                  <a:srgbClr val="D20D52"/>
                </a:solidFill>
              </a:rPr>
              <a:t>Serves incomes from 40% to 90% of AMI</a:t>
            </a: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</a:pPr>
            <a:r>
              <a:rPr lang="en-US" sz="1800" dirty="0" smtClean="0"/>
              <a:t>Used </a:t>
            </a:r>
            <a:r>
              <a:rPr lang="en-US" sz="1800" dirty="0" smtClean="0"/>
              <a:t>in a broad range </a:t>
            </a:r>
            <a:r>
              <a:rPr lang="en-US" sz="1800" dirty="0"/>
              <a:t>of buildings:</a:t>
            </a:r>
          </a:p>
          <a:p>
            <a:pPr marL="619125" lvl="2" indent="-285750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Clr>
                <a:srgbClr val="D20D52"/>
              </a:buClr>
              <a:buFont typeface="Arial" panose="020B0604020202020204" pitchFamily="34" charset="0"/>
              <a:buChar char="‒"/>
            </a:pPr>
            <a:r>
              <a:rPr lang="en-US" sz="1600" dirty="0"/>
              <a:t>located throughout the city</a:t>
            </a:r>
          </a:p>
          <a:p>
            <a:pPr marL="619125" lvl="2" indent="-285750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Clr>
                <a:srgbClr val="D20D52"/>
              </a:buClr>
              <a:buFont typeface="Arial" panose="020B0604020202020204" pitchFamily="34" charset="0"/>
              <a:buChar char="‒"/>
            </a:pPr>
            <a:r>
              <a:rPr lang="en-US" sz="1600" dirty="0"/>
              <a:t>both rental and owner-occupied homes</a:t>
            </a:r>
          </a:p>
          <a:p>
            <a:pPr marL="619125" lvl="2" indent="-285750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  <a:buClr>
                <a:srgbClr val="D20D52"/>
              </a:buClr>
              <a:buFont typeface="Arial" panose="020B0604020202020204" pitchFamily="34" charset="0"/>
              <a:buChar char="‒"/>
            </a:pPr>
            <a:r>
              <a:rPr lang="en-US" sz="1600" dirty="0"/>
              <a:t>both market-rate and subsidized projects</a:t>
            </a: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</a:pPr>
            <a:r>
              <a:rPr lang="en-US" sz="1800" dirty="0" smtClean="0"/>
              <a:t>Renewal of MFTE in 2015 created </a:t>
            </a:r>
            <a:r>
              <a:rPr lang="en-US" sz="1800" dirty="0"/>
              <a:t>incentives for family-size units, expanded program geography, and strengthened tenant </a:t>
            </a:r>
            <a:r>
              <a:rPr lang="en-US" sz="1800" dirty="0" smtClean="0"/>
              <a:t>protections</a:t>
            </a:r>
            <a:endParaRPr lang="en-US" sz="2000" dirty="0"/>
          </a:p>
          <a:p>
            <a:pPr marL="62865" indent="0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None/>
            </a:pPr>
            <a:r>
              <a:rPr lang="en-US" sz="2000" dirty="0" smtClean="0">
                <a:solidFill>
                  <a:srgbClr val="05AF9A"/>
                </a:solidFill>
                <a:latin typeface="Arial Rounded MT Bold" panose="020F0704030504030204" pitchFamily="34" charset="0"/>
              </a:rPr>
              <a:t>Production </a:t>
            </a:r>
            <a:r>
              <a:rPr lang="en-US" sz="2000" dirty="0">
                <a:solidFill>
                  <a:srgbClr val="05AF9A"/>
                </a:solidFill>
                <a:latin typeface="Arial Rounded MT Bold" panose="020F0704030504030204" pitchFamily="34" charset="0"/>
              </a:rPr>
              <a:t>at a </a:t>
            </a:r>
            <a:r>
              <a:rPr lang="en-US" sz="2000" dirty="0" smtClean="0">
                <a:solidFill>
                  <a:srgbClr val="05AF9A"/>
                </a:solidFill>
                <a:latin typeface="Arial Rounded MT Bold" panose="020F0704030504030204" pitchFamily="34" charset="0"/>
              </a:rPr>
              <a:t>glance</a:t>
            </a:r>
            <a:endParaRPr lang="en-US" sz="2000" dirty="0">
              <a:solidFill>
                <a:srgbClr val="05AF9A"/>
              </a:solidFill>
              <a:latin typeface="Arial Rounded MT Bold" panose="020F0704030504030204" pitchFamily="34" charset="0"/>
            </a:endParaRP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</a:pPr>
            <a:r>
              <a:rPr lang="en-US" sz="1800" b="1" dirty="0"/>
              <a:t>Approved: </a:t>
            </a:r>
            <a:r>
              <a:rPr lang="en-US" sz="1800" dirty="0"/>
              <a:t>over 250 buildings with almost 7,000 affordable units</a:t>
            </a: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400"/>
              </a:spcAft>
            </a:pPr>
            <a:r>
              <a:rPr lang="en-US" sz="1800" b="1" dirty="0">
                <a:solidFill>
                  <a:srgbClr val="D20D52"/>
                </a:solidFill>
              </a:rPr>
              <a:t>In operation: </a:t>
            </a:r>
            <a:r>
              <a:rPr lang="en-US" sz="1800" dirty="0" smtClean="0">
                <a:solidFill>
                  <a:srgbClr val="D20D52"/>
                </a:solidFill>
              </a:rPr>
              <a:t>over 130 </a:t>
            </a:r>
            <a:r>
              <a:rPr lang="en-US" sz="1800" dirty="0">
                <a:solidFill>
                  <a:srgbClr val="D20D52"/>
                </a:solidFill>
              </a:rPr>
              <a:t>buildings with almost 4,000 affordable units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02" y="1700260"/>
            <a:ext cx="3192145" cy="179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0307" y="305786"/>
            <a:ext cx="8606117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Multifamily Tax Exemption Program</a:t>
            </a:r>
            <a:endParaRPr lang="en-US" sz="3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0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43"/>
    </mc:Choice>
    <mc:Fallback>
      <p:transition spd="slow" advTm="2094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430307" y="1542633"/>
            <a:ext cx="6012058" cy="6118860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 smtClean="0">
                <a:solidFill>
                  <a:srgbClr val="05AF9A"/>
                </a:solidFill>
                <a:latin typeface="Arial Rounded MT Bold" panose="020F0704030504030204" pitchFamily="34" charset="0"/>
              </a:rPr>
              <a:t>Funding process </a:t>
            </a:r>
            <a:endParaRPr lang="en-US" sz="2000" dirty="0" smtClean="0">
              <a:solidFill>
                <a:srgbClr val="D20D52"/>
              </a:solidFill>
            </a:endParaRP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/>
              <a:t>Existing </a:t>
            </a:r>
            <a:r>
              <a:rPr lang="en-US" sz="1800" dirty="0"/>
              <a:t>affordable housing incentive program</a:t>
            </a: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/>
              <a:t>Allows extra developable floor area for commercial </a:t>
            </a:r>
            <a:r>
              <a:rPr lang="en-US" sz="1800" dirty="0"/>
              <a:t>and residential developers </a:t>
            </a:r>
            <a:r>
              <a:rPr lang="en-US" sz="1800" dirty="0" smtClean="0"/>
              <a:t>when </a:t>
            </a:r>
            <a:r>
              <a:rPr lang="en-US" sz="1800" dirty="0"/>
              <a:t>they provide affordable housing</a:t>
            </a: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/>
              <a:t>A voluntary program </a:t>
            </a:r>
            <a:r>
              <a:rPr lang="en-US" sz="1800" dirty="0"/>
              <a:t>available primarily in </a:t>
            </a:r>
            <a:r>
              <a:rPr lang="en-US" sz="1800" dirty="0" smtClean="0"/>
              <a:t>Downtown, South Lake Union, and </a:t>
            </a:r>
            <a:r>
              <a:rPr lang="en-US" sz="1800" dirty="0"/>
              <a:t>First Hill </a:t>
            </a: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Developers can build affordable units on-site or </a:t>
            </a:r>
            <a:r>
              <a:rPr lang="en-US" sz="1800" dirty="0" smtClean="0"/>
              <a:t>make a payment to the Office </a:t>
            </a:r>
            <a:r>
              <a:rPr lang="en-US" sz="1800" dirty="0"/>
              <a:t>of </a:t>
            </a:r>
            <a:r>
              <a:rPr lang="en-US" sz="1800" dirty="0" smtClean="0"/>
              <a:t>Housing for affordable housing</a:t>
            </a:r>
          </a:p>
          <a:p>
            <a:pPr marL="290513" indent="-2365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/>
              <a:t>50-year </a:t>
            </a:r>
            <a:r>
              <a:rPr lang="en-US" sz="1800" dirty="0"/>
              <a:t>duration of </a:t>
            </a:r>
            <a:r>
              <a:rPr lang="en-US" sz="1800" dirty="0" smtClean="0"/>
              <a:t>affordability</a:t>
            </a:r>
            <a:endParaRPr lang="en-US" sz="1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5" y="1542633"/>
            <a:ext cx="3335483" cy="222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Incentive Zoning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0307" y="4990560"/>
            <a:ext cx="8736278" cy="224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05AF9A"/>
                </a:solidFill>
                <a:latin typeface="Arial Rounded MT Bold" panose="020F0704030504030204" pitchFamily="34" charset="0"/>
              </a:rPr>
              <a:t>Production at a </a:t>
            </a:r>
            <a:r>
              <a:rPr lang="en-US" sz="2000" dirty="0" smtClean="0">
                <a:solidFill>
                  <a:srgbClr val="05AF9A"/>
                </a:solidFill>
                <a:latin typeface="Arial Rounded MT Bold" panose="020F0704030504030204" pitchFamily="34" charset="0"/>
              </a:rPr>
              <a:t>glance</a:t>
            </a:r>
            <a:endParaRPr lang="en-US" sz="2000" dirty="0">
              <a:solidFill>
                <a:srgbClr val="05AF9A"/>
              </a:solidFill>
              <a:latin typeface="Arial Rounded MT Bold" panose="020F0704030504030204" pitchFamily="34" charset="0"/>
            </a:endParaRPr>
          </a:p>
          <a:p>
            <a:pPr marL="285750" indent="-2317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Rental performance: 28 projects with </a:t>
            </a:r>
            <a:r>
              <a:rPr lang="en-US" dirty="0">
                <a:solidFill>
                  <a:srgbClr val="D20D52"/>
                </a:solidFill>
              </a:rPr>
              <a:t>327 affordable units</a:t>
            </a:r>
          </a:p>
          <a:p>
            <a:pPr marL="285750" indent="-2317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Payment: $70.26 million in funds committed to </a:t>
            </a:r>
            <a:r>
              <a:rPr lang="en-US" dirty="0" smtClean="0"/>
              <a:t>rental/ownership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/>
              <a:t>rental, $68.05 million in payment-in-lieu funds invested in 32 projects with </a:t>
            </a:r>
            <a:r>
              <a:rPr lang="en-US" dirty="0">
                <a:solidFill>
                  <a:srgbClr val="D20D52"/>
                </a:solidFill>
              </a:rPr>
              <a:t>2316 affordable </a:t>
            </a:r>
            <a:r>
              <a:rPr lang="en-US" dirty="0" smtClean="0">
                <a:solidFill>
                  <a:srgbClr val="D20D52"/>
                </a:solidFill>
              </a:rPr>
              <a:t>units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D20D52"/>
                </a:solidFill>
              </a:rPr>
              <a:t>Without IZ, 948 of these rental </a:t>
            </a:r>
            <a:r>
              <a:rPr lang="en-US" dirty="0">
                <a:solidFill>
                  <a:srgbClr val="D20D52"/>
                </a:solidFill>
              </a:rPr>
              <a:t>units would otherwise not have been built </a:t>
            </a:r>
            <a:endParaRPr lang="en-US" dirty="0" smtClean="0">
              <a:solidFill>
                <a:srgbClr val="D20D52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/>
              <a:t>ownership, $2.21 million in payment-in-lieu funds invested in 41 units</a:t>
            </a:r>
          </a:p>
        </p:txBody>
      </p:sp>
    </p:spTree>
    <p:extLst>
      <p:ext uri="{BB962C8B-B14F-4D97-AF65-F5344CB8AC3E}">
        <p14:creationId xmlns:p14="http://schemas.microsoft.com/office/powerpoint/2010/main" val="162175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69"/>
    </mc:Choice>
    <mc:Fallback>
      <p:transition spd="slow" advTm="2186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82" y="2669065"/>
            <a:ext cx="2722404" cy="181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6" y="2669065"/>
            <a:ext cx="2722404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8" y="2669065"/>
            <a:ext cx="2696210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What is affordable housing?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55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3"/>
    </mc:Choice>
    <mc:Fallback>
      <p:transition spd="slow" advTm="1018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7479" y="1671632"/>
            <a:ext cx="49571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1500" b="1" dirty="0" smtClean="0">
                <a:solidFill>
                  <a:srgbClr val="05AF9A"/>
                </a:solidFill>
              </a:rPr>
              <a:t>Equity</a:t>
            </a:r>
            <a:endParaRPr lang="en-US" sz="1500" dirty="0">
              <a:solidFill>
                <a:srgbClr val="05AF9A"/>
              </a:solidFill>
            </a:endParaRP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D20D52"/>
                </a:solidFill>
              </a:rPr>
              <a:t>Investments can mitigate </a:t>
            </a:r>
            <a:r>
              <a:rPr lang="en-US" sz="1500" dirty="0">
                <a:solidFill>
                  <a:srgbClr val="D20D52"/>
                </a:solidFill>
              </a:rPr>
              <a:t>displacement </a:t>
            </a:r>
            <a:r>
              <a:rPr lang="en-US" sz="1500" dirty="0" smtClean="0">
                <a:solidFill>
                  <a:srgbClr val="D20D52"/>
                </a:solidFill>
              </a:rPr>
              <a:t>and stimulate </a:t>
            </a:r>
            <a:r>
              <a:rPr lang="en-US" sz="1500" dirty="0">
                <a:solidFill>
                  <a:srgbClr val="D20D52"/>
                </a:solidFill>
              </a:rPr>
              <a:t>economic </a:t>
            </a:r>
            <a:r>
              <a:rPr lang="en-US" sz="1500" dirty="0" smtClean="0">
                <a:solidFill>
                  <a:srgbClr val="D20D52"/>
                </a:solidFill>
              </a:rPr>
              <a:t>development</a:t>
            </a:r>
            <a:endParaRPr lang="en-US" sz="1500" dirty="0">
              <a:solidFill>
                <a:srgbClr val="D20D52"/>
              </a:solidFill>
            </a:endParaRP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/>
              <a:t>Used in partnership with </a:t>
            </a:r>
            <a:r>
              <a:rPr lang="en-US" sz="1500" dirty="0"/>
              <a:t>community-based </a:t>
            </a:r>
            <a:r>
              <a:rPr lang="en-US" sz="1500" dirty="0" smtClean="0"/>
              <a:t>organizations</a:t>
            </a:r>
            <a:endParaRPr lang="en-US" sz="1500" dirty="0"/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/>
              <a:t>Preservation </a:t>
            </a:r>
            <a:r>
              <a:rPr lang="en-US" sz="1500" dirty="0"/>
              <a:t>of existing at-risk housing</a:t>
            </a: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/>
              <a:t>Creates family-sized </a:t>
            </a:r>
            <a:r>
              <a:rPr lang="en-US" sz="1500" dirty="0"/>
              <a:t>units </a:t>
            </a:r>
            <a:r>
              <a:rPr lang="en-US" sz="1500" dirty="0" smtClean="0"/>
              <a:t>and </a:t>
            </a:r>
            <a:r>
              <a:rPr lang="en-US" sz="1500" dirty="0"/>
              <a:t>resident service programs</a:t>
            </a:r>
          </a:p>
          <a:p>
            <a:pPr marL="285750" indent="-231775"/>
            <a:endParaRPr lang="en-US" sz="1500" dirty="0"/>
          </a:p>
          <a:p>
            <a:pPr marL="285750" indent="-285750"/>
            <a:r>
              <a:rPr lang="en-US" sz="1500" b="1" dirty="0">
                <a:solidFill>
                  <a:srgbClr val="05AF9A"/>
                </a:solidFill>
              </a:rPr>
              <a:t>Quantity</a:t>
            </a:r>
            <a:endParaRPr lang="en-US" sz="1500" dirty="0">
              <a:solidFill>
                <a:srgbClr val="05AF9A"/>
              </a:solidFill>
            </a:endParaRP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/>
              <a:t>Funds leveraged 3:1</a:t>
            </a: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/>
              <a:t>Yield </a:t>
            </a:r>
            <a:r>
              <a:rPr lang="en-US" sz="1500" dirty="0"/>
              <a:t>a greater number of units </a:t>
            </a:r>
            <a:r>
              <a:rPr lang="en-US" sz="1500" dirty="0" smtClean="0"/>
              <a:t>at 60% </a:t>
            </a:r>
            <a:r>
              <a:rPr lang="en-US" sz="1500" dirty="0" smtClean="0"/>
              <a:t>of AMI </a:t>
            </a:r>
            <a:r>
              <a:rPr lang="en-US" sz="1500" dirty="0" smtClean="0"/>
              <a:t>than </a:t>
            </a:r>
            <a:r>
              <a:rPr lang="en-US" sz="1500" dirty="0"/>
              <a:t>would be produced </a:t>
            </a:r>
            <a:r>
              <a:rPr lang="en-US" sz="1500" dirty="0" smtClean="0"/>
              <a:t>on-site</a:t>
            </a:r>
            <a:endParaRPr lang="en-US" sz="1500" dirty="0"/>
          </a:p>
          <a:p>
            <a:pPr marL="285750" indent="-231775"/>
            <a:endParaRPr lang="en-US" sz="1500" b="1" dirty="0"/>
          </a:p>
          <a:p>
            <a:pPr marL="285750" indent="-285750"/>
            <a:r>
              <a:rPr lang="en-US" sz="1500" b="1" dirty="0" smtClean="0">
                <a:solidFill>
                  <a:srgbClr val="05AF9A"/>
                </a:solidFill>
              </a:rPr>
              <a:t>Location</a:t>
            </a:r>
            <a:endParaRPr lang="en-US" sz="1500" dirty="0">
              <a:solidFill>
                <a:srgbClr val="05AF9A"/>
              </a:solidFill>
            </a:endParaRP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D20D52"/>
                </a:solidFill>
              </a:rPr>
              <a:t>Neighborhoods </a:t>
            </a:r>
            <a:r>
              <a:rPr lang="en-US" sz="1500" dirty="0">
                <a:solidFill>
                  <a:srgbClr val="D20D52"/>
                </a:solidFill>
              </a:rPr>
              <a:t>throughout Seattle</a:t>
            </a: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/>
              <a:t>Supports fair </a:t>
            </a:r>
            <a:r>
              <a:rPr lang="en-US" sz="1500" dirty="0"/>
              <a:t>housing choice </a:t>
            </a:r>
            <a:r>
              <a:rPr lang="en-US" sz="1500" dirty="0" smtClean="0"/>
              <a:t>and opportunity</a:t>
            </a:r>
            <a:endParaRPr lang="en-US" sz="1500" dirty="0"/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/>
              <a:t>Addresses </a:t>
            </a:r>
            <a:r>
              <a:rPr lang="en-US" sz="1500" dirty="0"/>
              <a:t>displacement</a:t>
            </a: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D20D52"/>
                </a:solidFill>
              </a:rPr>
              <a:t>Supports </a:t>
            </a:r>
            <a:r>
              <a:rPr lang="en-US" sz="1500" dirty="0">
                <a:solidFill>
                  <a:srgbClr val="D20D52"/>
                </a:solidFill>
              </a:rPr>
              <a:t>City strategies to promote growth near transit and in urban centers and </a:t>
            </a:r>
            <a:r>
              <a:rPr lang="en-US" sz="1500" dirty="0" smtClean="0">
                <a:solidFill>
                  <a:srgbClr val="D20D52"/>
                </a:solidFill>
              </a:rPr>
              <a:t>villages</a:t>
            </a:r>
          </a:p>
          <a:p>
            <a:pPr marL="285750" indent="-231775"/>
            <a:endParaRPr lang="en-US" sz="1500" b="1" dirty="0"/>
          </a:p>
          <a:p>
            <a:pPr marL="285750" indent="-285750"/>
            <a:r>
              <a:rPr lang="en-US" sz="1500" b="1" dirty="0" smtClean="0">
                <a:solidFill>
                  <a:srgbClr val="05AF9A"/>
                </a:solidFill>
              </a:rPr>
              <a:t>Sustainability </a:t>
            </a:r>
            <a:endParaRPr lang="en-US" sz="1500" dirty="0">
              <a:solidFill>
                <a:srgbClr val="05AF9A"/>
              </a:solidFill>
            </a:endParaRP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D20D52"/>
                </a:solidFill>
              </a:rPr>
              <a:t>Long-term stewardship for 50 years</a:t>
            </a:r>
          </a:p>
          <a:p>
            <a:pPr marL="285750" indent="-231775">
              <a:buFont typeface="Arial" panose="020B0604020202020204" pitchFamily="34" charset="0"/>
              <a:buChar char="•"/>
            </a:pPr>
            <a:r>
              <a:rPr lang="en-US" sz="1500" dirty="0"/>
              <a:t>Evergreen Sustainable Development </a:t>
            </a:r>
            <a:r>
              <a:rPr lang="en-US" sz="1500" dirty="0" smtClean="0"/>
              <a:t>Standard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4673" y="0"/>
            <a:ext cx="5029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7479" y="289441"/>
            <a:ext cx="472790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3200" dirty="0" smtClean="0">
                <a:solidFill>
                  <a:srgbClr val="05A89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Strategic investment of Incentive Zoning payments</a:t>
            </a:r>
            <a:endParaRPr lang="en-US" sz="3200" dirty="0">
              <a:solidFill>
                <a:srgbClr val="05A895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4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62"/>
    </mc:Choice>
    <mc:Fallback>
      <p:transition spd="slow" advTm="5056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Thank you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82" y="2669065"/>
            <a:ext cx="2722404" cy="181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6" y="2669065"/>
            <a:ext cx="2722404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8" y="2669065"/>
            <a:ext cx="2696210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09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2"/>
    </mc:Choice>
    <mc:Fallback>
      <p:transition spd="slow" advTm="463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25767" y="3281967"/>
            <a:ext cx="941442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5A895"/>
                </a:solidFill>
              </a:rPr>
              <a:t>Example:	$2,000/month ($24,000 annually)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5A895"/>
                </a:solidFill>
              </a:rPr>
              <a:t>	</a:t>
            </a:r>
            <a:r>
              <a:rPr lang="en-US" sz="2400" b="1" dirty="0" smtClean="0">
                <a:solidFill>
                  <a:srgbClr val="05A895"/>
                </a:solidFill>
              </a:rPr>
              <a:t>	$600/month spent on housing (rent, utilities, etc.)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5A895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What is affordable housing?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5768" y="1667435"/>
            <a:ext cx="8761263" cy="51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D4145A"/>
                </a:solidFill>
              </a:rPr>
              <a:t>Housing affordable to individuals and families costs no more than 30% of the household’s income.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82" y="4830377"/>
            <a:ext cx="2722404" cy="181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6" y="4830377"/>
            <a:ext cx="2722404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8" y="4830377"/>
            <a:ext cx="2696210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25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0"/>
    </mc:Choice>
    <mc:Fallback>
      <p:transition spd="slow" advTm="865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What is affordable housing?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5768" y="1667435"/>
            <a:ext cx="8761263" cy="51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D4145A"/>
                </a:solidFill>
              </a:rPr>
              <a:t>Housing affordable to individuals and families costs no more than 30% of the household’s income.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5767" y="3198839"/>
            <a:ext cx="93416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Arial Rounded MT Bold" panose="020F0704030504030204" pitchFamily="34" charset="0"/>
              </a:rPr>
              <a:t>With a monthly income of $2,000… 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5A895"/>
                </a:solidFill>
              </a:rPr>
              <a:t>If </a:t>
            </a:r>
            <a:r>
              <a:rPr lang="en-US" sz="2400" b="1" dirty="0">
                <a:solidFill>
                  <a:srgbClr val="05A895"/>
                </a:solidFill>
              </a:rPr>
              <a:t>you pay more than </a:t>
            </a:r>
            <a:r>
              <a:rPr lang="en-US" sz="2400" b="1" dirty="0" smtClean="0">
                <a:solidFill>
                  <a:srgbClr val="05A895"/>
                </a:solidFill>
              </a:rPr>
              <a:t>$600/month (30%): </a:t>
            </a:r>
            <a:r>
              <a:rPr lang="en-US" sz="2400" b="1" dirty="0">
                <a:solidFill>
                  <a:srgbClr val="05A895"/>
                </a:solidFill>
              </a:rPr>
              <a:t>Cost Burden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5A895"/>
                </a:solidFill>
              </a:rPr>
              <a:t>If you pay more than </a:t>
            </a:r>
            <a:r>
              <a:rPr lang="en-US" sz="2400" b="1" dirty="0" smtClean="0">
                <a:solidFill>
                  <a:srgbClr val="05A895"/>
                </a:solidFill>
              </a:rPr>
              <a:t>$1,000/month (50%): </a:t>
            </a:r>
            <a:r>
              <a:rPr lang="en-US" sz="2400" b="1" dirty="0">
                <a:solidFill>
                  <a:srgbClr val="05A895"/>
                </a:solidFill>
              </a:rPr>
              <a:t>Severe Cost Burden</a:t>
            </a: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rgbClr val="05A895"/>
              </a:solidFill>
            </a:endParaRP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rgbClr val="05A895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82" y="4830377"/>
            <a:ext cx="2722404" cy="181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6" y="4830377"/>
            <a:ext cx="2722404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8" y="4830377"/>
            <a:ext cx="2696210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57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4"/>
    </mc:Choice>
    <mc:Fallback>
      <p:transition spd="slow" advTm="1407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What is affordable housing?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5768" y="1635161"/>
            <a:ext cx="8761263" cy="51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D4145A"/>
                </a:solidFill>
              </a:rPr>
              <a:t>In Seattle today, </a:t>
            </a:r>
            <a:r>
              <a:rPr lang="en-US" sz="3600" b="1" dirty="0" smtClean="0">
                <a:solidFill>
                  <a:srgbClr val="05A895"/>
                </a:solidFill>
              </a:rPr>
              <a:t>1 in 5 </a:t>
            </a:r>
            <a:r>
              <a:rPr lang="en-US" sz="3600" b="1" dirty="0" smtClean="0">
                <a:solidFill>
                  <a:srgbClr val="D4145A"/>
                </a:solidFill>
              </a:rPr>
              <a:t>households is </a:t>
            </a:r>
            <a:r>
              <a:rPr lang="en-US" sz="3600" b="1" u="sng" dirty="0" smtClean="0">
                <a:solidFill>
                  <a:srgbClr val="05A895"/>
                </a:solidFill>
              </a:rPr>
              <a:t>severely</a:t>
            </a:r>
            <a:r>
              <a:rPr lang="en-US" sz="3600" b="1" dirty="0" smtClean="0">
                <a:solidFill>
                  <a:srgbClr val="05A895"/>
                </a:solidFill>
              </a:rPr>
              <a:t> </a:t>
            </a:r>
            <a:r>
              <a:rPr lang="en-US" sz="3600" b="1" dirty="0" smtClean="0">
                <a:solidFill>
                  <a:srgbClr val="D4145A"/>
                </a:solidFill>
              </a:rPr>
              <a:t>cost burdened. 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2233002" y="2942644"/>
            <a:ext cx="1797627" cy="1274592"/>
            <a:chOff x="686484" y="2949620"/>
            <a:chExt cx="1797627" cy="1274592"/>
          </a:xfrm>
        </p:grpSpPr>
        <p:grpSp>
          <p:nvGrpSpPr>
            <p:cNvPr id="37" name="Group 36"/>
            <p:cNvGrpSpPr/>
            <p:nvPr/>
          </p:nvGrpSpPr>
          <p:grpSpPr>
            <a:xfrm>
              <a:off x="1014045" y="3198838"/>
              <a:ext cx="1102063" cy="813852"/>
              <a:chOff x="701838" y="3020393"/>
              <a:chExt cx="1102063" cy="81385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701838" y="3020393"/>
                <a:ext cx="219280" cy="700779"/>
                <a:chOff x="729961" y="3231573"/>
                <a:chExt cx="219280" cy="700779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737755" y="3231573"/>
                  <a:ext cx="203693" cy="203693"/>
                </a:xfrm>
                <a:prstGeom prst="ellipse">
                  <a:avLst/>
                </a:prstGeom>
                <a:solidFill>
                  <a:srgbClr val="05A8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729961" y="3469750"/>
                  <a:ext cx="219280" cy="462602"/>
                </a:xfrm>
                <a:prstGeom prst="rect">
                  <a:avLst/>
                </a:prstGeom>
                <a:solidFill>
                  <a:srgbClr val="05A8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1584621" y="3020393"/>
                <a:ext cx="219280" cy="700779"/>
                <a:chOff x="882361" y="3383973"/>
                <a:chExt cx="219280" cy="700779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890155" y="3383973"/>
                  <a:ext cx="203693" cy="203693"/>
                </a:xfrm>
                <a:prstGeom prst="ellipse">
                  <a:avLst/>
                </a:prstGeom>
                <a:solidFill>
                  <a:srgbClr val="05A8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82361" y="3622150"/>
                  <a:ext cx="219280" cy="462602"/>
                </a:xfrm>
                <a:prstGeom prst="rect">
                  <a:avLst/>
                </a:prstGeom>
                <a:solidFill>
                  <a:srgbClr val="05A8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1301542" y="3297231"/>
                <a:ext cx="211487" cy="537014"/>
                <a:chOff x="1034761" y="3536373"/>
                <a:chExt cx="211487" cy="537014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1042555" y="3536373"/>
                  <a:ext cx="203693" cy="203693"/>
                </a:xfrm>
                <a:prstGeom prst="ellipse">
                  <a:avLst/>
                </a:prstGeom>
                <a:solidFill>
                  <a:srgbClr val="05A8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1034761" y="3774550"/>
                  <a:ext cx="211487" cy="298837"/>
                </a:xfrm>
                <a:prstGeom prst="rect">
                  <a:avLst/>
                </a:prstGeom>
                <a:solidFill>
                  <a:srgbClr val="05A8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1008304" y="3297231"/>
                <a:ext cx="211487" cy="537014"/>
                <a:chOff x="1034761" y="3536373"/>
                <a:chExt cx="211487" cy="537014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1042555" y="3536373"/>
                  <a:ext cx="203693" cy="203693"/>
                </a:xfrm>
                <a:prstGeom prst="ellipse">
                  <a:avLst/>
                </a:prstGeom>
                <a:solidFill>
                  <a:srgbClr val="05A8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034761" y="3774550"/>
                  <a:ext cx="211487" cy="298837"/>
                </a:xfrm>
                <a:prstGeom prst="rect">
                  <a:avLst/>
                </a:prstGeom>
                <a:solidFill>
                  <a:srgbClr val="05A8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1" name="Rounded Rectangle 70"/>
            <p:cNvSpPr/>
            <p:nvPr/>
          </p:nvSpPr>
          <p:spPr>
            <a:xfrm>
              <a:off x="686484" y="2949620"/>
              <a:ext cx="1797627" cy="1274592"/>
            </a:xfrm>
            <a:prstGeom prst="roundRect">
              <a:avLst/>
            </a:prstGeom>
            <a:noFill/>
            <a:ln w="38100">
              <a:solidFill>
                <a:srgbClr val="05AF9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08640" y="2942644"/>
            <a:ext cx="1797627" cy="1274592"/>
            <a:chOff x="2744827" y="2940226"/>
            <a:chExt cx="1797627" cy="1274592"/>
          </a:xfrm>
        </p:grpSpPr>
        <p:grpSp>
          <p:nvGrpSpPr>
            <p:cNvPr id="65" name="Group 64"/>
            <p:cNvGrpSpPr/>
            <p:nvPr/>
          </p:nvGrpSpPr>
          <p:grpSpPr>
            <a:xfrm>
              <a:off x="3026756" y="3170596"/>
              <a:ext cx="1301424" cy="813852"/>
              <a:chOff x="2398398" y="2907895"/>
              <a:chExt cx="1301424" cy="813852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50" name="Group 49"/>
              <p:cNvGrpSpPr/>
              <p:nvPr/>
            </p:nvGrpSpPr>
            <p:grpSpPr>
              <a:xfrm>
                <a:off x="2398398" y="2907895"/>
                <a:ext cx="1301424" cy="813852"/>
                <a:chOff x="473229" y="3020393"/>
                <a:chExt cx="1301424" cy="813852"/>
              </a:xfrm>
              <a:grpFill/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473229" y="3020393"/>
                  <a:ext cx="219280" cy="700779"/>
                  <a:chOff x="501352" y="3231573"/>
                  <a:chExt cx="219280" cy="700779"/>
                </a:xfrm>
                <a:grpFill/>
              </p:grpSpPr>
              <p:sp>
                <p:nvSpPr>
                  <p:cNvPr id="61" name="Oval 60"/>
                  <p:cNvSpPr/>
                  <p:nvPr/>
                </p:nvSpPr>
                <p:spPr>
                  <a:xfrm>
                    <a:off x="509146" y="3231573"/>
                    <a:ext cx="203693" cy="20369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501352" y="3469750"/>
                    <a:ext cx="219280" cy="46260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1555373" y="3020393"/>
                  <a:ext cx="219280" cy="700779"/>
                  <a:chOff x="853113" y="3383973"/>
                  <a:chExt cx="219280" cy="700779"/>
                </a:xfrm>
                <a:grpFill/>
              </p:grpSpPr>
              <p:sp>
                <p:nvSpPr>
                  <p:cNvPr id="59" name="Oval 58"/>
                  <p:cNvSpPr/>
                  <p:nvPr/>
                </p:nvSpPr>
                <p:spPr>
                  <a:xfrm>
                    <a:off x="860907" y="3383973"/>
                    <a:ext cx="203693" cy="20369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853113" y="3622150"/>
                    <a:ext cx="219280" cy="46260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1301542" y="3297231"/>
                  <a:ext cx="211487" cy="537014"/>
                  <a:chOff x="1034761" y="3536373"/>
                  <a:chExt cx="211487" cy="537014"/>
                </a:xfrm>
                <a:grpFill/>
              </p:grpSpPr>
              <p:sp>
                <p:nvSpPr>
                  <p:cNvPr id="57" name="Oval 56"/>
                  <p:cNvSpPr/>
                  <p:nvPr/>
                </p:nvSpPr>
                <p:spPr>
                  <a:xfrm>
                    <a:off x="1042555" y="3536373"/>
                    <a:ext cx="203693" cy="20369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1034761" y="3774550"/>
                    <a:ext cx="211487" cy="29883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1008304" y="3297231"/>
                  <a:ext cx="211487" cy="537014"/>
                  <a:chOff x="1034761" y="3536373"/>
                  <a:chExt cx="211487" cy="537014"/>
                </a:xfrm>
                <a:grpFill/>
              </p:grpSpPr>
              <p:sp>
                <p:nvSpPr>
                  <p:cNvPr id="55" name="Oval 54"/>
                  <p:cNvSpPr/>
                  <p:nvPr/>
                </p:nvSpPr>
                <p:spPr>
                  <a:xfrm>
                    <a:off x="1042555" y="3536373"/>
                    <a:ext cx="203693" cy="20369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1034761" y="3774550"/>
                    <a:ext cx="211487" cy="29883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3" name="Oval 62"/>
              <p:cNvSpPr/>
              <p:nvPr/>
            </p:nvSpPr>
            <p:spPr>
              <a:xfrm>
                <a:off x="2654553" y="3175774"/>
                <a:ext cx="203693" cy="2036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2646759" y="3413951"/>
                <a:ext cx="211487" cy="2988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ounded Rectangle 71"/>
            <p:cNvSpPr/>
            <p:nvPr/>
          </p:nvSpPr>
          <p:spPr>
            <a:xfrm>
              <a:off x="2744827" y="2940226"/>
              <a:ext cx="1797627" cy="1274592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157364" y="2942644"/>
            <a:ext cx="1797627" cy="1274592"/>
            <a:chOff x="4685230" y="2919578"/>
            <a:chExt cx="1797627" cy="1274592"/>
          </a:xfrm>
        </p:grpSpPr>
        <p:grpSp>
          <p:nvGrpSpPr>
            <p:cNvPr id="24" name="Group 23"/>
            <p:cNvGrpSpPr/>
            <p:nvPr/>
          </p:nvGrpSpPr>
          <p:grpSpPr>
            <a:xfrm>
              <a:off x="5161703" y="3178190"/>
              <a:ext cx="832213" cy="813852"/>
              <a:chOff x="701838" y="3020393"/>
              <a:chExt cx="832213" cy="813852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25" name="Group 24"/>
              <p:cNvGrpSpPr/>
              <p:nvPr/>
            </p:nvGrpSpPr>
            <p:grpSpPr>
              <a:xfrm>
                <a:off x="701838" y="3020393"/>
                <a:ext cx="219280" cy="700779"/>
                <a:chOff x="729961" y="3231573"/>
                <a:chExt cx="219280" cy="700779"/>
              </a:xfrm>
              <a:grpFill/>
            </p:grpSpPr>
            <p:sp>
              <p:nvSpPr>
                <p:cNvPr id="35" name="Oval 34"/>
                <p:cNvSpPr/>
                <p:nvPr/>
              </p:nvSpPr>
              <p:spPr>
                <a:xfrm>
                  <a:off x="737755" y="3231573"/>
                  <a:ext cx="203693" cy="20369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29961" y="3469750"/>
                  <a:ext cx="219280" cy="46260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1314771" y="3020393"/>
                <a:ext cx="219280" cy="700779"/>
                <a:chOff x="612511" y="3383973"/>
                <a:chExt cx="219280" cy="700779"/>
              </a:xfrm>
              <a:grpFill/>
            </p:grpSpPr>
            <p:sp>
              <p:nvSpPr>
                <p:cNvPr id="33" name="Oval 32"/>
                <p:cNvSpPr/>
                <p:nvPr/>
              </p:nvSpPr>
              <p:spPr>
                <a:xfrm>
                  <a:off x="620305" y="3383973"/>
                  <a:ext cx="203693" cy="20369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12511" y="3622150"/>
                  <a:ext cx="219280" cy="46260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1008304" y="3297231"/>
                <a:ext cx="211487" cy="537014"/>
                <a:chOff x="1034761" y="3536373"/>
                <a:chExt cx="211487" cy="537014"/>
              </a:xfrm>
              <a:grpFill/>
            </p:grpSpPr>
            <p:sp>
              <p:nvSpPr>
                <p:cNvPr id="29" name="Oval 28"/>
                <p:cNvSpPr/>
                <p:nvPr/>
              </p:nvSpPr>
              <p:spPr>
                <a:xfrm>
                  <a:off x="1042555" y="3536373"/>
                  <a:ext cx="203693" cy="20369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1034761" y="3774550"/>
                  <a:ext cx="211487" cy="2988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3" name="Rounded Rectangle 72"/>
            <p:cNvSpPr/>
            <p:nvPr/>
          </p:nvSpPr>
          <p:spPr>
            <a:xfrm>
              <a:off x="4685230" y="2919578"/>
              <a:ext cx="1797627" cy="1274592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081726" y="2942644"/>
            <a:ext cx="1797627" cy="1274592"/>
            <a:chOff x="6625633" y="2905410"/>
            <a:chExt cx="1797627" cy="1274592"/>
          </a:xfrm>
        </p:grpSpPr>
        <p:grpSp>
          <p:nvGrpSpPr>
            <p:cNvPr id="23" name="Group 22"/>
            <p:cNvGrpSpPr/>
            <p:nvPr/>
          </p:nvGrpSpPr>
          <p:grpSpPr>
            <a:xfrm>
              <a:off x="7013368" y="3160546"/>
              <a:ext cx="811191" cy="813852"/>
              <a:chOff x="701838" y="3020393"/>
              <a:chExt cx="811191" cy="813852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19" name="Group 18"/>
              <p:cNvGrpSpPr/>
              <p:nvPr/>
            </p:nvGrpSpPr>
            <p:grpSpPr>
              <a:xfrm>
                <a:off x="701838" y="3020393"/>
                <a:ext cx="219280" cy="700779"/>
                <a:chOff x="729961" y="3231573"/>
                <a:chExt cx="219280" cy="700779"/>
              </a:xfrm>
              <a:grpFill/>
            </p:grpSpPr>
            <p:sp>
              <p:nvSpPr>
                <p:cNvPr id="2" name="Oval 1"/>
                <p:cNvSpPr/>
                <p:nvPr/>
              </p:nvSpPr>
              <p:spPr>
                <a:xfrm>
                  <a:off x="737755" y="3231573"/>
                  <a:ext cx="203693" cy="20369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729961" y="3469750"/>
                  <a:ext cx="219280" cy="46260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1301542" y="3297231"/>
                <a:ext cx="211487" cy="537014"/>
                <a:chOff x="1034761" y="3536373"/>
                <a:chExt cx="211487" cy="537014"/>
              </a:xfrm>
              <a:grpFill/>
            </p:grpSpPr>
            <p:sp>
              <p:nvSpPr>
                <p:cNvPr id="15" name="Oval 14"/>
                <p:cNvSpPr/>
                <p:nvPr/>
              </p:nvSpPr>
              <p:spPr>
                <a:xfrm>
                  <a:off x="1042555" y="3536373"/>
                  <a:ext cx="203693" cy="20369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034761" y="3774550"/>
                  <a:ext cx="211487" cy="2988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1008304" y="3297231"/>
                <a:ext cx="211487" cy="537014"/>
                <a:chOff x="1034761" y="3536373"/>
                <a:chExt cx="211487" cy="537014"/>
              </a:xfrm>
              <a:grpFill/>
            </p:grpSpPr>
            <p:sp>
              <p:nvSpPr>
                <p:cNvPr id="21" name="Oval 20"/>
                <p:cNvSpPr/>
                <p:nvPr/>
              </p:nvSpPr>
              <p:spPr>
                <a:xfrm>
                  <a:off x="1042555" y="3536373"/>
                  <a:ext cx="203693" cy="20369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034761" y="3774550"/>
                  <a:ext cx="211487" cy="2988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4" name="Rounded Rectangle 73"/>
            <p:cNvSpPr/>
            <p:nvPr/>
          </p:nvSpPr>
          <p:spPr>
            <a:xfrm>
              <a:off x="6625633" y="2905410"/>
              <a:ext cx="1797627" cy="1274592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006088" y="2942644"/>
            <a:ext cx="1797627" cy="1274592"/>
            <a:chOff x="8492555" y="2901413"/>
            <a:chExt cx="1797627" cy="1274592"/>
          </a:xfrm>
        </p:grpSpPr>
        <p:grpSp>
          <p:nvGrpSpPr>
            <p:cNvPr id="70" name="Group 69"/>
            <p:cNvGrpSpPr/>
            <p:nvPr/>
          </p:nvGrpSpPr>
          <p:grpSpPr>
            <a:xfrm>
              <a:off x="9088206" y="3158616"/>
              <a:ext cx="525746" cy="842695"/>
              <a:chOff x="7295406" y="3196363"/>
              <a:chExt cx="525746" cy="842695"/>
            </a:xfrm>
            <a:solidFill>
              <a:schemeClr val="bg1">
                <a:lumMod val="65000"/>
              </a:schemeClr>
            </a:solidFill>
          </p:grpSpPr>
          <p:sp>
            <p:nvSpPr>
              <p:cNvPr id="66" name="Oval 65"/>
              <p:cNvSpPr/>
              <p:nvPr/>
            </p:nvSpPr>
            <p:spPr>
              <a:xfrm>
                <a:off x="7303200" y="3196363"/>
                <a:ext cx="203693" cy="2036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295406" y="3434540"/>
                <a:ext cx="219280" cy="4626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7609666" y="3338279"/>
                <a:ext cx="203693" cy="2036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601872" y="3576456"/>
                <a:ext cx="219280" cy="4626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Rounded Rectangle 90"/>
            <p:cNvSpPr/>
            <p:nvPr/>
          </p:nvSpPr>
          <p:spPr>
            <a:xfrm>
              <a:off x="8492555" y="2901413"/>
              <a:ext cx="1797627" cy="1274592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82" y="4830377"/>
            <a:ext cx="2722404" cy="181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6" y="4830377"/>
            <a:ext cx="2722404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8" y="4830377"/>
            <a:ext cx="2696210" cy="18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62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4"/>
    </mc:Choice>
    <mc:Fallback>
      <p:transition spd="slow" advTm="619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0307" y="3162748"/>
            <a:ext cx="922020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D20D52"/>
                </a:solidFill>
              </a:rPr>
              <a:t>Emphasis on providing affordable housing to those earning 80% or less than the area median income (AMI)</a:t>
            </a:r>
          </a:p>
          <a:p>
            <a:pPr marL="461963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 smtClean="0"/>
          </a:p>
          <a:p>
            <a:pPr marL="461963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461963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461963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461963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461963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D20D52"/>
                </a:solidFill>
              </a:rPr>
              <a:t>Some programs focus on those earning 60% or less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30307" y="1709449"/>
            <a:ext cx="9220200" cy="1453299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D20D52"/>
                </a:solidFill>
              </a:rPr>
              <a:t>Low-income </a:t>
            </a:r>
            <a:r>
              <a:rPr lang="en-US" sz="2400" b="1" dirty="0">
                <a:solidFill>
                  <a:srgbClr val="D20D52"/>
                </a:solidFill>
              </a:rPr>
              <a:t>families and individuals</a:t>
            </a:r>
          </a:p>
          <a:p>
            <a:pPr marL="461963" lvl="1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Seniors, families with children, and people of color disproportionately face housing affordability challenges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 needs affordable housing?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74549" y="4241369"/>
            <a:ext cx="8360487" cy="2377440"/>
            <a:chOff x="774549" y="4241369"/>
            <a:chExt cx="8360487" cy="2377440"/>
          </a:xfrm>
        </p:grpSpPr>
        <p:grpSp>
          <p:nvGrpSpPr>
            <p:cNvPr id="38" name="Group 37"/>
            <p:cNvGrpSpPr/>
            <p:nvPr/>
          </p:nvGrpSpPr>
          <p:grpSpPr>
            <a:xfrm>
              <a:off x="774549" y="4241369"/>
              <a:ext cx="8360487" cy="2377440"/>
              <a:chOff x="774549" y="4241369"/>
              <a:chExt cx="8360487" cy="237744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774549" y="4241369"/>
                <a:ext cx="3521788" cy="2377440"/>
              </a:xfrm>
              <a:prstGeom prst="roundRect">
                <a:avLst/>
              </a:prstGeom>
              <a:solidFill>
                <a:srgbClr val="05AF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890194" y="4383853"/>
                <a:ext cx="2786232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for an individual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5614596" y="4241369"/>
                <a:ext cx="3520440" cy="2377440"/>
              </a:xfrm>
              <a:prstGeom prst="roundRect">
                <a:avLst/>
              </a:prstGeom>
              <a:solidFill>
                <a:srgbClr val="05AF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730240" y="4383853"/>
                <a:ext cx="2786232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for a family of 4</a:t>
                </a:r>
                <a:endParaRPr lang="en-US" sz="2200" dirty="0">
                  <a:solidFill>
                    <a:schemeClr val="bg1"/>
                  </a:solidFill>
                  <a:latin typeface="Arial Rounded MT Bold" panose="020F0704030504030204" pitchFamily="34" charset="0"/>
                </a:endParaRPr>
              </a:p>
            </p:txBody>
          </p:sp>
          <p:graphicFrame>
            <p:nvGraphicFramePr>
              <p:cNvPr id="12" name="Chart 11"/>
              <p:cNvGraphicFramePr/>
              <p:nvPr>
                <p:extLst>
                  <p:ext uri="{D42A27DB-BD31-4B8C-83A1-F6EECF244321}">
                    <p14:modId xmlns:p14="http://schemas.microsoft.com/office/powerpoint/2010/main" val="1036013975"/>
                  </p:ext>
                </p:extLst>
              </p:nvPr>
            </p:nvGraphicFramePr>
            <p:xfrm>
              <a:off x="1111175" y="4712459"/>
              <a:ext cx="2847190" cy="187147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13" name="Chart 12"/>
              <p:cNvGraphicFramePr/>
              <p:nvPr>
                <p:extLst>
                  <p:ext uri="{D42A27DB-BD31-4B8C-83A1-F6EECF244321}">
                    <p14:modId xmlns:p14="http://schemas.microsoft.com/office/powerpoint/2010/main" val="103051012"/>
                  </p:ext>
                </p:extLst>
              </p:nvPr>
            </p:nvGraphicFramePr>
            <p:xfrm>
              <a:off x="5981700" y="4712459"/>
              <a:ext cx="2847190" cy="187147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pSp>
            <p:nvGrpSpPr>
              <p:cNvPr id="26" name="Group 25"/>
              <p:cNvGrpSpPr/>
              <p:nvPr/>
            </p:nvGrpSpPr>
            <p:grpSpPr>
              <a:xfrm>
                <a:off x="3288565" y="4383853"/>
                <a:ext cx="775721" cy="550018"/>
                <a:chOff x="8492555" y="2901413"/>
                <a:chExt cx="1797627" cy="1274592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9394672" y="3300532"/>
                  <a:ext cx="219280" cy="700779"/>
                  <a:chOff x="7601872" y="3338279"/>
                  <a:chExt cx="219280" cy="700779"/>
                </a:xfrm>
                <a:solidFill>
                  <a:schemeClr val="bg1">
                    <a:lumMod val="65000"/>
                  </a:schemeClr>
                </a:solidFill>
              </p:grpSpPr>
              <p:sp>
                <p:nvSpPr>
                  <p:cNvPr id="31" name="Oval 30"/>
                  <p:cNvSpPr/>
                  <p:nvPr/>
                </p:nvSpPr>
                <p:spPr>
                  <a:xfrm>
                    <a:off x="7609666" y="3338279"/>
                    <a:ext cx="203693" cy="20369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7601872" y="3576456"/>
                    <a:ext cx="219280" cy="46260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8" name="Rounded Rectangle 27"/>
                <p:cNvSpPr/>
                <p:nvPr/>
              </p:nvSpPr>
              <p:spPr>
                <a:xfrm>
                  <a:off x="8492555" y="2901413"/>
                  <a:ext cx="1797627" cy="1274592"/>
                </a:xfrm>
                <a:prstGeom prst="roundRect">
                  <a:avLst/>
                </a:pr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8128611" y="4383853"/>
                <a:ext cx="775721" cy="550018"/>
                <a:chOff x="8128611" y="4383853"/>
                <a:chExt cx="775721" cy="550018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8128611" y="4383853"/>
                  <a:ext cx="775721" cy="550018"/>
                  <a:chOff x="6625633" y="2905410"/>
                  <a:chExt cx="1797627" cy="1274592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7013368" y="3160546"/>
                    <a:ext cx="811191" cy="813852"/>
                    <a:chOff x="701838" y="3020393"/>
                    <a:chExt cx="811191" cy="813852"/>
                  </a:xfrm>
                  <a:solidFill>
                    <a:schemeClr val="bg1">
                      <a:lumMod val="65000"/>
                    </a:schemeClr>
                  </a:solidFill>
                </p:grpSpPr>
                <p:grpSp>
                  <p:nvGrpSpPr>
                    <p:cNvPr id="17" name="Group 16"/>
                    <p:cNvGrpSpPr/>
                    <p:nvPr/>
                  </p:nvGrpSpPr>
                  <p:grpSpPr>
                    <a:xfrm>
                      <a:off x="701838" y="3020393"/>
                      <a:ext cx="219280" cy="700779"/>
                      <a:chOff x="729961" y="3231573"/>
                      <a:chExt cx="219280" cy="700779"/>
                    </a:xfrm>
                    <a:grpFill/>
                  </p:grpSpPr>
                  <p:sp>
                    <p:nvSpPr>
                      <p:cNvPr id="24" name="Oval 23"/>
                      <p:cNvSpPr/>
                      <p:nvPr/>
                    </p:nvSpPr>
                    <p:spPr>
                      <a:xfrm>
                        <a:off x="737755" y="3231573"/>
                        <a:ext cx="203693" cy="20369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729961" y="3469750"/>
                        <a:ext cx="219280" cy="4626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8" name="Group 17"/>
                    <p:cNvGrpSpPr/>
                    <p:nvPr/>
                  </p:nvGrpSpPr>
                  <p:grpSpPr>
                    <a:xfrm>
                      <a:off x="1301542" y="3297231"/>
                      <a:ext cx="211487" cy="537014"/>
                      <a:chOff x="1034761" y="3536373"/>
                      <a:chExt cx="211487" cy="537014"/>
                    </a:xfrm>
                    <a:grpFill/>
                  </p:grpSpPr>
                  <p:sp>
                    <p:nvSpPr>
                      <p:cNvPr id="22" name="Oval 21"/>
                      <p:cNvSpPr/>
                      <p:nvPr/>
                    </p:nvSpPr>
                    <p:spPr>
                      <a:xfrm>
                        <a:off x="1042555" y="3536373"/>
                        <a:ext cx="203693" cy="20369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3" name="Rectangle 22"/>
                      <p:cNvSpPr/>
                      <p:nvPr/>
                    </p:nvSpPr>
                    <p:spPr>
                      <a:xfrm>
                        <a:off x="1034761" y="3774550"/>
                        <a:ext cx="211487" cy="298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9" name="Group 18"/>
                    <p:cNvGrpSpPr/>
                    <p:nvPr/>
                  </p:nvGrpSpPr>
                  <p:grpSpPr>
                    <a:xfrm>
                      <a:off x="1008304" y="3297231"/>
                      <a:ext cx="211487" cy="537014"/>
                      <a:chOff x="1034761" y="3536373"/>
                      <a:chExt cx="211487" cy="537014"/>
                    </a:xfrm>
                    <a:grpFill/>
                  </p:grpSpPr>
                  <p:sp>
                    <p:nvSpPr>
                      <p:cNvPr id="20" name="Oval 19"/>
                      <p:cNvSpPr/>
                      <p:nvPr/>
                    </p:nvSpPr>
                    <p:spPr>
                      <a:xfrm>
                        <a:off x="1042555" y="3536373"/>
                        <a:ext cx="203693" cy="20369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1034761" y="3774550"/>
                        <a:ext cx="211487" cy="298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6" name="Rounded Rectangle 15"/>
                  <p:cNvSpPr/>
                  <p:nvPr/>
                </p:nvSpPr>
                <p:spPr>
                  <a:xfrm>
                    <a:off x="6625633" y="2905410"/>
                    <a:ext cx="1797627" cy="1274592"/>
                  </a:xfrm>
                  <a:prstGeom prst="round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5" name="Oval 34"/>
                <p:cNvSpPr/>
                <p:nvPr/>
              </p:nvSpPr>
              <p:spPr>
                <a:xfrm>
                  <a:off x="8692994" y="4491878"/>
                  <a:ext cx="87899" cy="878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689631" y="4594657"/>
                  <a:ext cx="94625" cy="1996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9" name="TextBox 38"/>
            <p:cNvSpPr txBox="1"/>
            <p:nvPr/>
          </p:nvSpPr>
          <p:spPr>
            <a:xfrm>
              <a:off x="3546885" y="6276220"/>
              <a:ext cx="6629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AMI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415133" y="6274305"/>
              <a:ext cx="6629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AMI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720171" y="5520220"/>
              <a:ext cx="8471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income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5558117" y="5520221"/>
              <a:ext cx="8471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income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  <a:latin typeface="Arial Rounded MT Bold" panose="020F07040305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7512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48"/>
    </mc:Choice>
    <mc:Fallback>
      <p:transition spd="slow" advTm="84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307" y="132661"/>
            <a:ext cx="8606117" cy="10387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need for affordable housing is increasing in Seattle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9134" y="1717800"/>
            <a:ext cx="2941544" cy="1764926"/>
          </a:xfrm>
          <a:custGeom>
            <a:avLst/>
            <a:gdLst>
              <a:gd name="connsiteX0" fmla="*/ 0 w 2941544"/>
              <a:gd name="connsiteY0" fmla="*/ 0 h 1764926"/>
              <a:gd name="connsiteX1" fmla="*/ 2941544 w 2941544"/>
              <a:gd name="connsiteY1" fmla="*/ 0 h 1764926"/>
              <a:gd name="connsiteX2" fmla="*/ 2941544 w 2941544"/>
              <a:gd name="connsiteY2" fmla="*/ 1764926 h 1764926"/>
              <a:gd name="connsiteX3" fmla="*/ 0 w 2941544"/>
              <a:gd name="connsiteY3" fmla="*/ 1764926 h 1764926"/>
              <a:gd name="connsiteX4" fmla="*/ 0 w 2941544"/>
              <a:gd name="connsiteY4" fmla="*/ 0 h 1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544" h="1764926">
                <a:moveTo>
                  <a:pt x="0" y="0"/>
                </a:moveTo>
                <a:lnTo>
                  <a:pt x="2941544" y="0"/>
                </a:lnTo>
                <a:lnTo>
                  <a:pt x="2941544" y="1764926"/>
                </a:lnTo>
                <a:lnTo>
                  <a:pt x="0" y="17649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 Rounded MT Bold" panose="020F0704030504030204" pitchFamily="34" charset="0"/>
              </a:rPr>
              <a:t>More than 45,000 Seattle households are severely cost burdened: they pay more than half their income for housing.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662094" y="1717800"/>
            <a:ext cx="2941544" cy="1764926"/>
          </a:xfrm>
          <a:custGeom>
            <a:avLst/>
            <a:gdLst>
              <a:gd name="connsiteX0" fmla="*/ 0 w 2941544"/>
              <a:gd name="connsiteY0" fmla="*/ 0 h 1764926"/>
              <a:gd name="connsiteX1" fmla="*/ 2941544 w 2941544"/>
              <a:gd name="connsiteY1" fmla="*/ 0 h 1764926"/>
              <a:gd name="connsiteX2" fmla="*/ 2941544 w 2941544"/>
              <a:gd name="connsiteY2" fmla="*/ 1764926 h 1764926"/>
              <a:gd name="connsiteX3" fmla="*/ 0 w 2941544"/>
              <a:gd name="connsiteY3" fmla="*/ 1764926 h 1764926"/>
              <a:gd name="connsiteX4" fmla="*/ 0 w 2941544"/>
              <a:gd name="connsiteY4" fmla="*/ 0 h 1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544" h="1764926">
                <a:moveTo>
                  <a:pt x="0" y="0"/>
                </a:moveTo>
                <a:lnTo>
                  <a:pt x="2941544" y="0"/>
                </a:lnTo>
                <a:lnTo>
                  <a:pt x="2941544" y="1764926"/>
                </a:lnTo>
                <a:lnTo>
                  <a:pt x="0" y="1764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hueOff val="0"/>
              <a:satOff val="0"/>
              <a:lumOff val="0"/>
              <a:alpha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smtClean="0">
                <a:latin typeface="Arial Rounded MT Bold" panose="020F0704030504030204" pitchFamily="34" charset="0"/>
              </a:rPr>
              <a:t>Average rent </a:t>
            </a:r>
            <a:r>
              <a:rPr lang="en-US" sz="2000" b="0" kern="1200" dirty="0" smtClean="0">
                <a:latin typeface="Arial Rounded MT Bold" panose="020F0704030504030204" pitchFamily="34" charset="0"/>
              </a:rPr>
              <a:t>for a 1-bedroom apartment in Seattle has increased 35% in the last five years.</a:t>
            </a:r>
            <a:endParaRPr lang="en-US" sz="2000" b="0" kern="1200" dirty="0">
              <a:latin typeface="Arial Rounded MT Bold" panose="020F070403050403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530614" y="1717800"/>
            <a:ext cx="2941544" cy="1764926"/>
          </a:xfrm>
          <a:custGeom>
            <a:avLst/>
            <a:gdLst>
              <a:gd name="connsiteX0" fmla="*/ 0 w 2941544"/>
              <a:gd name="connsiteY0" fmla="*/ 0 h 1764926"/>
              <a:gd name="connsiteX1" fmla="*/ 2941544 w 2941544"/>
              <a:gd name="connsiteY1" fmla="*/ 0 h 1764926"/>
              <a:gd name="connsiteX2" fmla="*/ 2941544 w 2941544"/>
              <a:gd name="connsiteY2" fmla="*/ 1764926 h 1764926"/>
              <a:gd name="connsiteX3" fmla="*/ 0 w 2941544"/>
              <a:gd name="connsiteY3" fmla="*/ 1764926 h 1764926"/>
              <a:gd name="connsiteX4" fmla="*/ 0 w 2941544"/>
              <a:gd name="connsiteY4" fmla="*/ 0 h 1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544" h="1764926">
                <a:moveTo>
                  <a:pt x="0" y="0"/>
                </a:moveTo>
                <a:lnTo>
                  <a:pt x="2941544" y="0"/>
                </a:lnTo>
                <a:lnTo>
                  <a:pt x="2941544" y="1764926"/>
                </a:lnTo>
                <a:lnTo>
                  <a:pt x="0" y="1764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hueOff val="0"/>
              <a:satOff val="0"/>
              <a:lumOff val="0"/>
              <a:alpha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kern="1200" dirty="0" smtClean="0">
                <a:latin typeface="Arial Rounded MT Bold" panose="020F0704030504030204" pitchFamily="34" charset="0"/>
              </a:rPr>
              <a:t>19% increase in homelessness in King County between 2015 and 2016</a:t>
            </a:r>
            <a:endParaRPr lang="en-US" sz="2000" b="0" kern="1200" dirty="0">
              <a:latin typeface="Arial Rounded MT Bold" panose="020F07040305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9398" y="4078026"/>
            <a:ext cx="8996082" cy="3694374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5288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Children </a:t>
            </a:r>
            <a:r>
              <a:rPr lang="en-US" sz="2000" b="1" dirty="0">
                <a:solidFill>
                  <a:schemeClr val="tx1"/>
                </a:solidFill>
              </a:rPr>
              <a:t>who lack the stability of a home lag behind their peers academically and are more likely to be in poor health and suffer developmental delays. </a:t>
            </a:r>
            <a:r>
              <a:rPr lang="en-US" sz="2000" dirty="0">
                <a:solidFill>
                  <a:schemeClr val="tx1"/>
                </a:solidFill>
              </a:rPr>
              <a:t>Health and educational outcomes improve when children have the security of an affordable home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95288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lose 4-6 months of academic progress each time they move </a:t>
            </a:r>
            <a:r>
              <a:rPr lang="en-US" sz="2000" dirty="0" smtClean="0">
                <a:solidFill>
                  <a:schemeClr val="tx1"/>
                </a:solidFill>
              </a:rPr>
              <a:t>schools.</a:t>
            </a:r>
            <a:endParaRPr lang="en-US" sz="2000" dirty="0">
              <a:solidFill>
                <a:schemeClr val="tx1"/>
              </a:solidFill>
            </a:endParaRPr>
          </a:p>
          <a:p>
            <a:pPr marL="395288" lvl="0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 </a:t>
            </a:r>
            <a:r>
              <a:rPr lang="en-US" sz="2000" dirty="0">
                <a:solidFill>
                  <a:schemeClr val="tx1"/>
                </a:solidFill>
              </a:rPr>
              <a:t>January 2016, 2,942 people were without shelter in Seattle.</a:t>
            </a:r>
            <a:r>
              <a:rPr lang="en-US" sz="2000" dirty="0">
                <a:latin typeface="Arial Rounded MT Bold" panose="020F0704030504030204" pitchFamily="34" charset="0"/>
              </a:rPr>
              <a:t> </a:t>
            </a:r>
            <a:endParaRPr lang="en-US" sz="2000" dirty="0">
              <a:solidFill>
                <a:schemeClr val="tx1"/>
              </a:solidFill>
            </a:endParaRPr>
          </a:p>
          <a:p>
            <a:pPr marL="395288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Seattle businesses </a:t>
            </a:r>
            <a:r>
              <a:rPr lang="en-US" sz="2000" dirty="0">
                <a:solidFill>
                  <a:schemeClr val="tx1"/>
                </a:solidFill>
              </a:rPr>
              <a:t>have a harder time recruiting and retaining workers if they cannot afford to live near jobs or </a:t>
            </a:r>
            <a:r>
              <a:rPr lang="en-US" sz="2000" dirty="0" smtClean="0">
                <a:solidFill>
                  <a:schemeClr val="tx1"/>
                </a:solidFill>
              </a:rPr>
              <a:t>transit.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1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0"/>
    </mc:Choice>
    <mc:Fallback>
      <p:transition spd="slow" advTm="2114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307" y="132661"/>
            <a:ext cx="8606117" cy="10387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need for affordable housing is increasing in Seattle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9134" y="1717800"/>
            <a:ext cx="2941544" cy="1764926"/>
          </a:xfrm>
          <a:custGeom>
            <a:avLst/>
            <a:gdLst>
              <a:gd name="connsiteX0" fmla="*/ 0 w 2941544"/>
              <a:gd name="connsiteY0" fmla="*/ 0 h 1764926"/>
              <a:gd name="connsiteX1" fmla="*/ 2941544 w 2941544"/>
              <a:gd name="connsiteY1" fmla="*/ 0 h 1764926"/>
              <a:gd name="connsiteX2" fmla="*/ 2941544 w 2941544"/>
              <a:gd name="connsiteY2" fmla="*/ 1764926 h 1764926"/>
              <a:gd name="connsiteX3" fmla="*/ 0 w 2941544"/>
              <a:gd name="connsiteY3" fmla="*/ 1764926 h 1764926"/>
              <a:gd name="connsiteX4" fmla="*/ 0 w 2941544"/>
              <a:gd name="connsiteY4" fmla="*/ 0 h 1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544" h="1764926">
                <a:moveTo>
                  <a:pt x="0" y="0"/>
                </a:moveTo>
                <a:lnTo>
                  <a:pt x="2941544" y="0"/>
                </a:lnTo>
                <a:lnTo>
                  <a:pt x="2941544" y="1764926"/>
                </a:lnTo>
                <a:lnTo>
                  <a:pt x="0" y="17649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 Rounded MT Bold" panose="020F0704030504030204" pitchFamily="34" charset="0"/>
              </a:rPr>
              <a:t>More than 45,000 Seattle households are severely cost burdened: they pay more than half their income for housing.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662094" y="1717800"/>
            <a:ext cx="2941544" cy="1764926"/>
          </a:xfrm>
          <a:custGeom>
            <a:avLst/>
            <a:gdLst>
              <a:gd name="connsiteX0" fmla="*/ 0 w 2941544"/>
              <a:gd name="connsiteY0" fmla="*/ 0 h 1764926"/>
              <a:gd name="connsiteX1" fmla="*/ 2941544 w 2941544"/>
              <a:gd name="connsiteY1" fmla="*/ 0 h 1764926"/>
              <a:gd name="connsiteX2" fmla="*/ 2941544 w 2941544"/>
              <a:gd name="connsiteY2" fmla="*/ 1764926 h 1764926"/>
              <a:gd name="connsiteX3" fmla="*/ 0 w 2941544"/>
              <a:gd name="connsiteY3" fmla="*/ 1764926 h 1764926"/>
              <a:gd name="connsiteX4" fmla="*/ 0 w 2941544"/>
              <a:gd name="connsiteY4" fmla="*/ 0 h 1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544" h="1764926">
                <a:moveTo>
                  <a:pt x="0" y="0"/>
                </a:moveTo>
                <a:lnTo>
                  <a:pt x="2941544" y="0"/>
                </a:lnTo>
                <a:lnTo>
                  <a:pt x="2941544" y="1764926"/>
                </a:lnTo>
                <a:lnTo>
                  <a:pt x="0" y="1764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hueOff val="0"/>
              <a:satOff val="0"/>
              <a:lumOff val="0"/>
              <a:alpha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smtClean="0">
                <a:latin typeface="Arial Rounded MT Bold" panose="020F0704030504030204" pitchFamily="34" charset="0"/>
              </a:rPr>
              <a:t>Average rent </a:t>
            </a:r>
            <a:r>
              <a:rPr lang="en-US" sz="2000" b="0" kern="1200" dirty="0" smtClean="0">
                <a:latin typeface="Arial Rounded MT Bold" panose="020F0704030504030204" pitchFamily="34" charset="0"/>
              </a:rPr>
              <a:t>for a 1-bedroom apartment in Seattle has increased 35% in the last five years.</a:t>
            </a:r>
            <a:endParaRPr lang="en-US" sz="2000" b="0" kern="1200" dirty="0">
              <a:latin typeface="Arial Rounded MT Bold" panose="020F070403050403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530614" y="1717800"/>
            <a:ext cx="2941544" cy="1764926"/>
          </a:xfrm>
          <a:custGeom>
            <a:avLst/>
            <a:gdLst>
              <a:gd name="connsiteX0" fmla="*/ 0 w 2941544"/>
              <a:gd name="connsiteY0" fmla="*/ 0 h 1764926"/>
              <a:gd name="connsiteX1" fmla="*/ 2941544 w 2941544"/>
              <a:gd name="connsiteY1" fmla="*/ 0 h 1764926"/>
              <a:gd name="connsiteX2" fmla="*/ 2941544 w 2941544"/>
              <a:gd name="connsiteY2" fmla="*/ 1764926 h 1764926"/>
              <a:gd name="connsiteX3" fmla="*/ 0 w 2941544"/>
              <a:gd name="connsiteY3" fmla="*/ 1764926 h 1764926"/>
              <a:gd name="connsiteX4" fmla="*/ 0 w 2941544"/>
              <a:gd name="connsiteY4" fmla="*/ 0 h 1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544" h="1764926">
                <a:moveTo>
                  <a:pt x="0" y="0"/>
                </a:moveTo>
                <a:lnTo>
                  <a:pt x="2941544" y="0"/>
                </a:lnTo>
                <a:lnTo>
                  <a:pt x="2941544" y="1764926"/>
                </a:lnTo>
                <a:lnTo>
                  <a:pt x="0" y="17649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kern="1200" dirty="0" smtClean="0">
                <a:latin typeface="Arial Rounded MT Bold" panose="020F0704030504030204" pitchFamily="34" charset="0"/>
              </a:rPr>
              <a:t>19% increase in homelessness in King County between 2015 and 2016</a:t>
            </a:r>
            <a:endParaRPr lang="en-US" sz="2000" b="0" kern="1200" dirty="0">
              <a:latin typeface="Arial Rounded MT Bold" panose="020F07040305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9398" y="4078026"/>
            <a:ext cx="8996082" cy="3694374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5288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Children </a:t>
            </a:r>
            <a:r>
              <a:rPr lang="en-US" sz="2000" b="1" dirty="0">
                <a:solidFill>
                  <a:schemeClr val="tx1"/>
                </a:solidFill>
              </a:rPr>
              <a:t>who lack the stability of a home lag behind their peers academically and are more likely to be in poor health and suffer developmental delays. </a:t>
            </a:r>
            <a:r>
              <a:rPr lang="en-US" sz="2000" dirty="0">
                <a:solidFill>
                  <a:schemeClr val="tx1"/>
                </a:solidFill>
              </a:rPr>
              <a:t>Health and educational outcomes improve when children have the security of an affordable home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95288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lose 4-6 months of academic progress each time they move </a:t>
            </a:r>
            <a:r>
              <a:rPr lang="en-US" sz="2000" dirty="0" smtClean="0">
                <a:solidFill>
                  <a:schemeClr val="tx1"/>
                </a:solidFill>
              </a:rPr>
              <a:t>schools.</a:t>
            </a:r>
            <a:endParaRPr lang="en-US" sz="2000" dirty="0">
              <a:solidFill>
                <a:schemeClr val="tx1"/>
              </a:solidFill>
            </a:endParaRPr>
          </a:p>
          <a:p>
            <a:pPr marL="395288" lvl="0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 </a:t>
            </a:r>
            <a:r>
              <a:rPr lang="en-US" sz="2000" dirty="0">
                <a:solidFill>
                  <a:schemeClr val="tx1"/>
                </a:solidFill>
              </a:rPr>
              <a:t>January 2016, 2,942 people were without shelter in Seattle.</a:t>
            </a:r>
            <a:r>
              <a:rPr lang="en-US" sz="2000" dirty="0">
                <a:latin typeface="Arial Rounded MT Bold" panose="020F0704030504030204" pitchFamily="34" charset="0"/>
              </a:rPr>
              <a:t> </a:t>
            </a:r>
            <a:endParaRPr lang="en-US" sz="2000" dirty="0">
              <a:solidFill>
                <a:schemeClr val="tx1"/>
              </a:solidFill>
            </a:endParaRPr>
          </a:p>
          <a:p>
            <a:pPr marL="395288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Seattle businesses </a:t>
            </a:r>
            <a:r>
              <a:rPr lang="en-US" sz="2000" dirty="0">
                <a:solidFill>
                  <a:schemeClr val="tx1"/>
                </a:solidFill>
              </a:rPr>
              <a:t>have a harder time recruiting and retaining workers if they cannot afford to live near jobs or </a:t>
            </a:r>
            <a:r>
              <a:rPr lang="en-US" sz="2000" dirty="0" smtClean="0">
                <a:solidFill>
                  <a:schemeClr val="tx1"/>
                </a:solidFill>
              </a:rPr>
              <a:t>transit.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6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6"/>
    </mc:Choice>
    <mc:Fallback>
      <p:transition spd="slow" advTm="798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59398" y="4078026"/>
            <a:ext cx="8996082" cy="3694374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5288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Children </a:t>
            </a:r>
            <a:r>
              <a:rPr lang="en-US" sz="2000" b="1" dirty="0">
                <a:solidFill>
                  <a:schemeClr val="tx1"/>
                </a:solidFill>
              </a:rPr>
              <a:t>who lack the stability of a home lag behind their peers academically and are more likely to be in poor health and suffer developmental delays. </a:t>
            </a:r>
            <a:r>
              <a:rPr lang="en-US" sz="2000" dirty="0">
                <a:solidFill>
                  <a:schemeClr val="tx1"/>
                </a:solidFill>
              </a:rPr>
              <a:t>Health and educational outcomes improve when children have the security of an affordable home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95288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lose 4-6 months of academic progress each time they move </a:t>
            </a:r>
            <a:r>
              <a:rPr lang="en-US" sz="2000" dirty="0" smtClean="0">
                <a:solidFill>
                  <a:schemeClr val="tx1"/>
                </a:solidFill>
              </a:rPr>
              <a:t>schools.</a:t>
            </a:r>
            <a:endParaRPr lang="en-US" sz="2000" dirty="0">
              <a:solidFill>
                <a:schemeClr val="tx1"/>
              </a:solidFill>
            </a:endParaRPr>
          </a:p>
          <a:p>
            <a:pPr marL="395288" lvl="0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 </a:t>
            </a:r>
            <a:r>
              <a:rPr lang="en-US" sz="2000" dirty="0">
                <a:solidFill>
                  <a:schemeClr val="tx1"/>
                </a:solidFill>
              </a:rPr>
              <a:t>January 2016, 2,942 people were without shelter in Seattle.</a:t>
            </a:r>
            <a:r>
              <a:rPr lang="en-US" sz="2000" dirty="0">
                <a:latin typeface="Arial Rounded MT Bold" panose="020F0704030504030204" pitchFamily="34" charset="0"/>
              </a:rPr>
              <a:t> </a:t>
            </a:r>
            <a:endParaRPr lang="en-US" sz="2000" dirty="0">
              <a:solidFill>
                <a:schemeClr val="tx1"/>
              </a:solidFill>
            </a:endParaRPr>
          </a:p>
          <a:p>
            <a:pPr marL="395288" indent="-331788" algn="l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Seattle businesses </a:t>
            </a:r>
            <a:r>
              <a:rPr lang="en-US" sz="2000" dirty="0">
                <a:solidFill>
                  <a:schemeClr val="tx1"/>
                </a:solidFill>
              </a:rPr>
              <a:t>have a harder time recruiting and retaining workers if they cannot afford to live near jobs or </a:t>
            </a:r>
            <a:r>
              <a:rPr lang="en-US" sz="2000" dirty="0" smtClean="0">
                <a:solidFill>
                  <a:schemeClr val="tx1"/>
                </a:solidFill>
              </a:rPr>
              <a:t>transit.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307" y="132661"/>
            <a:ext cx="8606117" cy="10387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need for affordable housing is increasing in Seattle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9134" y="1717800"/>
            <a:ext cx="2941544" cy="1764926"/>
          </a:xfrm>
          <a:custGeom>
            <a:avLst/>
            <a:gdLst>
              <a:gd name="connsiteX0" fmla="*/ 0 w 2941544"/>
              <a:gd name="connsiteY0" fmla="*/ 0 h 1764926"/>
              <a:gd name="connsiteX1" fmla="*/ 2941544 w 2941544"/>
              <a:gd name="connsiteY1" fmla="*/ 0 h 1764926"/>
              <a:gd name="connsiteX2" fmla="*/ 2941544 w 2941544"/>
              <a:gd name="connsiteY2" fmla="*/ 1764926 h 1764926"/>
              <a:gd name="connsiteX3" fmla="*/ 0 w 2941544"/>
              <a:gd name="connsiteY3" fmla="*/ 1764926 h 1764926"/>
              <a:gd name="connsiteX4" fmla="*/ 0 w 2941544"/>
              <a:gd name="connsiteY4" fmla="*/ 0 h 1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544" h="1764926">
                <a:moveTo>
                  <a:pt x="0" y="0"/>
                </a:moveTo>
                <a:lnTo>
                  <a:pt x="2941544" y="0"/>
                </a:lnTo>
                <a:lnTo>
                  <a:pt x="2941544" y="1764926"/>
                </a:lnTo>
                <a:lnTo>
                  <a:pt x="0" y="17649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kern="1200" dirty="0" smtClean="0">
                <a:latin typeface="Arial Rounded MT Bold" panose="020F0704030504030204" pitchFamily="34" charset="0"/>
              </a:rPr>
              <a:t>More than 45,000 </a:t>
            </a:r>
            <a:r>
              <a:rPr lang="en-US" sz="2000" b="0" kern="1200" dirty="0" smtClean="0">
                <a:latin typeface="Arial Rounded MT Bold" panose="020F0704030504030204" pitchFamily="34" charset="0"/>
              </a:rPr>
              <a:t>Seattle households are severely cost burdened: they pay more than half their income for housing.</a:t>
            </a:r>
            <a:endParaRPr lang="en-US" sz="2000" b="0" kern="1200" dirty="0">
              <a:latin typeface="Arial Rounded MT Bold" panose="020F07040305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662094" y="1717800"/>
            <a:ext cx="2941544" cy="1764926"/>
          </a:xfrm>
          <a:custGeom>
            <a:avLst/>
            <a:gdLst>
              <a:gd name="connsiteX0" fmla="*/ 0 w 2941544"/>
              <a:gd name="connsiteY0" fmla="*/ 0 h 1764926"/>
              <a:gd name="connsiteX1" fmla="*/ 2941544 w 2941544"/>
              <a:gd name="connsiteY1" fmla="*/ 0 h 1764926"/>
              <a:gd name="connsiteX2" fmla="*/ 2941544 w 2941544"/>
              <a:gd name="connsiteY2" fmla="*/ 1764926 h 1764926"/>
              <a:gd name="connsiteX3" fmla="*/ 0 w 2941544"/>
              <a:gd name="connsiteY3" fmla="*/ 1764926 h 1764926"/>
              <a:gd name="connsiteX4" fmla="*/ 0 w 2941544"/>
              <a:gd name="connsiteY4" fmla="*/ 0 h 1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544" h="1764926">
                <a:moveTo>
                  <a:pt x="0" y="0"/>
                </a:moveTo>
                <a:lnTo>
                  <a:pt x="2941544" y="0"/>
                </a:lnTo>
                <a:lnTo>
                  <a:pt x="2941544" y="1764926"/>
                </a:lnTo>
                <a:lnTo>
                  <a:pt x="0" y="17649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smtClean="0">
                <a:latin typeface="Arial Rounded MT Bold" panose="020F0704030504030204" pitchFamily="34" charset="0"/>
              </a:rPr>
              <a:t>Average rent </a:t>
            </a:r>
            <a:r>
              <a:rPr lang="en-US" sz="2000" b="0" kern="1200" dirty="0" smtClean="0">
                <a:latin typeface="Arial Rounded MT Bold" panose="020F0704030504030204" pitchFamily="34" charset="0"/>
              </a:rPr>
              <a:t>for a 1-bedroom apartment in Seattle has increased 35% in the last five years.</a:t>
            </a:r>
            <a:endParaRPr lang="en-US" sz="2000" b="0" kern="1200" dirty="0">
              <a:latin typeface="Arial Rounded MT Bold" panose="020F070403050403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530614" y="1717800"/>
            <a:ext cx="2941544" cy="1764926"/>
          </a:xfrm>
          <a:custGeom>
            <a:avLst/>
            <a:gdLst>
              <a:gd name="connsiteX0" fmla="*/ 0 w 2941544"/>
              <a:gd name="connsiteY0" fmla="*/ 0 h 1764926"/>
              <a:gd name="connsiteX1" fmla="*/ 2941544 w 2941544"/>
              <a:gd name="connsiteY1" fmla="*/ 0 h 1764926"/>
              <a:gd name="connsiteX2" fmla="*/ 2941544 w 2941544"/>
              <a:gd name="connsiteY2" fmla="*/ 1764926 h 1764926"/>
              <a:gd name="connsiteX3" fmla="*/ 0 w 2941544"/>
              <a:gd name="connsiteY3" fmla="*/ 1764926 h 1764926"/>
              <a:gd name="connsiteX4" fmla="*/ 0 w 2941544"/>
              <a:gd name="connsiteY4" fmla="*/ 0 h 1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544" h="1764926">
                <a:moveTo>
                  <a:pt x="0" y="0"/>
                </a:moveTo>
                <a:lnTo>
                  <a:pt x="2941544" y="0"/>
                </a:lnTo>
                <a:lnTo>
                  <a:pt x="2941544" y="1764926"/>
                </a:lnTo>
                <a:lnTo>
                  <a:pt x="0" y="17649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kern="1200" dirty="0" smtClean="0">
                <a:latin typeface="Arial Rounded MT Bold" panose="020F0704030504030204" pitchFamily="34" charset="0"/>
              </a:rPr>
              <a:t>19% increase in homelessness in King County between 2015 and 2016</a:t>
            </a:r>
            <a:endParaRPr lang="en-US" sz="2000" b="0" kern="1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4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5"/>
    </mc:Choice>
    <mc:Fallback>
      <p:transition spd="slow" advTm="686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9.1"/>
</p:tagLst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AF9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A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05AF9A"/>
      </a:dk2>
      <a:lt2>
        <a:srgbClr val="FBB03B"/>
      </a:lt2>
      <a:accent1>
        <a:srgbClr val="A67C52"/>
      </a:accent1>
      <a:accent2>
        <a:srgbClr val="D4145A"/>
      </a:accent2>
      <a:accent3>
        <a:srgbClr val="05AF9A"/>
      </a:accent3>
      <a:accent4>
        <a:srgbClr val="FBB03B"/>
      </a:accent4>
      <a:accent5>
        <a:srgbClr val="A67C52"/>
      </a:accent5>
      <a:accent6>
        <a:srgbClr val="05AF9A"/>
      </a:accent6>
      <a:hlink>
        <a:srgbClr val="00B5E2"/>
      </a:hlink>
      <a:folHlink>
        <a:srgbClr val="124163"/>
      </a:folHlink>
    </a:clrScheme>
    <a:fontScheme name="HA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4236</TotalTime>
  <Words>1383</Words>
  <Application>Microsoft Office PowerPoint</Application>
  <PresentationFormat>Custom</PresentationFormat>
  <Paragraphs>208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Rounded MT Bold</vt:lpstr>
      <vt:lpstr>Calibri</vt:lpstr>
      <vt:lpstr>Times New Roman</vt:lpstr>
      <vt:lpstr>1_Office Theme</vt:lpstr>
      <vt:lpstr>Office Theme</vt:lpstr>
      <vt:lpstr>Land Use 101: Affordable 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Brand, Jesseca</dc:creator>
  <cp:lastModifiedBy>Welch, Nicolas</cp:lastModifiedBy>
  <cp:revision>193</cp:revision>
  <cp:lastPrinted>2016-05-19T19:39:09Z</cp:lastPrinted>
  <dcterms:created xsi:type="dcterms:W3CDTF">2015-10-15T14:54:15Z</dcterms:created>
  <dcterms:modified xsi:type="dcterms:W3CDTF">2016-06-09T16:19:29Z</dcterms:modified>
</cp:coreProperties>
</file>