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69" r:id="rId2"/>
  </p:sldMasterIdLst>
  <p:notesMasterIdLst>
    <p:notesMasterId r:id="rId21"/>
  </p:notesMasterIdLst>
  <p:handoutMasterIdLst>
    <p:handoutMasterId r:id="rId22"/>
  </p:handoutMasterIdLst>
  <p:sldIdLst>
    <p:sldId id="262" r:id="rId3"/>
    <p:sldId id="287" r:id="rId4"/>
    <p:sldId id="266" r:id="rId5"/>
    <p:sldId id="298" r:id="rId6"/>
    <p:sldId id="296" r:id="rId7"/>
    <p:sldId id="295" r:id="rId8"/>
    <p:sldId id="297" r:id="rId9"/>
    <p:sldId id="311" r:id="rId10"/>
    <p:sldId id="312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13004800" cy="7315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fu, Julianna" initials="TJ" lastIdx="3" clrIdx="0">
    <p:extLst>
      <p:ext uri="{19B8F6BF-5375-455C-9EA6-DF929625EA0E}">
        <p15:presenceInfo xmlns:p15="http://schemas.microsoft.com/office/powerpoint/2012/main" userId="S-1-5-21-1005559283-1549754204-3747669754-11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5EA"/>
    <a:srgbClr val="FFC74A"/>
    <a:srgbClr val="1A449D"/>
    <a:srgbClr val="FFCF37"/>
    <a:srgbClr val="1B449C"/>
    <a:srgbClr val="63B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3"/>
    <p:restoredTop sz="86885" autoAdjust="0"/>
  </p:normalViewPr>
  <p:slideViewPr>
    <p:cSldViewPr>
      <p:cViewPr varScale="1">
        <p:scale>
          <a:sx n="93" d="100"/>
          <a:sy n="93" d="100"/>
        </p:scale>
        <p:origin x="8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15" d="100"/>
          <a:sy n="215" d="100"/>
        </p:scale>
        <p:origin x="2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954" cy="466031"/>
          </a:xfrm>
          <a:prstGeom prst="rect">
            <a:avLst/>
          </a:prstGeom>
        </p:spPr>
        <p:txBody>
          <a:bodyPr vert="horz" lIns="73381" tIns="36690" rIns="73381" bIns="3669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3"/>
            <a:ext cx="3037954" cy="466031"/>
          </a:xfrm>
          <a:prstGeom prst="rect">
            <a:avLst/>
          </a:prstGeom>
        </p:spPr>
        <p:txBody>
          <a:bodyPr vert="horz" lIns="73381" tIns="36690" rIns="73381" bIns="36690" rtlCol="0"/>
          <a:lstStyle>
            <a:lvl1pPr algn="r">
              <a:defRPr sz="1000"/>
            </a:lvl1pPr>
          </a:lstStyle>
          <a:p>
            <a:fld id="{254EE602-738E-7947-B763-91FB11457E4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72"/>
            <a:ext cx="3037954" cy="466029"/>
          </a:xfrm>
          <a:prstGeom prst="rect">
            <a:avLst/>
          </a:prstGeom>
        </p:spPr>
        <p:txBody>
          <a:bodyPr vert="horz" lIns="73381" tIns="36690" rIns="73381" bIns="3669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372"/>
            <a:ext cx="3037954" cy="466029"/>
          </a:xfrm>
          <a:prstGeom prst="rect">
            <a:avLst/>
          </a:prstGeom>
        </p:spPr>
        <p:txBody>
          <a:bodyPr vert="horz" lIns="73381" tIns="36690" rIns="73381" bIns="36690" rtlCol="0" anchor="b"/>
          <a:lstStyle>
            <a:lvl1pPr algn="r">
              <a:defRPr sz="1000"/>
            </a:lvl1pPr>
          </a:lstStyle>
          <a:p>
            <a:fld id="{14D3909E-B4EF-1947-AD77-4A207AA9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954" cy="466031"/>
          </a:xfrm>
          <a:prstGeom prst="rect">
            <a:avLst/>
          </a:prstGeom>
        </p:spPr>
        <p:txBody>
          <a:bodyPr vert="horz" lIns="73381" tIns="36690" rIns="73381" bIns="3669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3"/>
            <a:ext cx="3037954" cy="466031"/>
          </a:xfrm>
          <a:prstGeom prst="rect">
            <a:avLst/>
          </a:prstGeom>
        </p:spPr>
        <p:txBody>
          <a:bodyPr vert="horz" lIns="73381" tIns="36690" rIns="73381" bIns="36690" rtlCol="0"/>
          <a:lstStyle>
            <a:lvl1pPr algn="r">
              <a:defRPr sz="1000"/>
            </a:lvl1pPr>
          </a:lstStyle>
          <a:p>
            <a:fld id="{95E13615-A893-F649-BE94-03331C2D99F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381" tIns="36690" rIns="73381" bIns="366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0" y="4474700"/>
            <a:ext cx="5608662" cy="3659650"/>
          </a:xfrm>
          <a:prstGeom prst="rect">
            <a:avLst/>
          </a:prstGeom>
        </p:spPr>
        <p:txBody>
          <a:bodyPr vert="horz" lIns="73381" tIns="36690" rIns="73381" bIns="366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72"/>
            <a:ext cx="3037954" cy="466029"/>
          </a:xfrm>
          <a:prstGeom prst="rect">
            <a:avLst/>
          </a:prstGeom>
        </p:spPr>
        <p:txBody>
          <a:bodyPr vert="horz" lIns="73381" tIns="36690" rIns="73381" bIns="3669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372"/>
            <a:ext cx="3037954" cy="466029"/>
          </a:xfrm>
          <a:prstGeom prst="rect">
            <a:avLst/>
          </a:prstGeom>
        </p:spPr>
        <p:txBody>
          <a:bodyPr vert="horz" lIns="73381" tIns="36690" rIns="73381" bIns="36690" rtlCol="0" anchor="b"/>
          <a:lstStyle>
            <a:lvl1pPr algn="r">
              <a:defRPr sz="1000"/>
            </a:lvl1pPr>
          </a:lstStyle>
          <a:p>
            <a:fld id="{AEC7210A-E166-774F-AF76-A84B9F6B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2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6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0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4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7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2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210A-E166-774F-AF76-A84B9F6B16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 userDrawn="1"/>
        </p:nvSpPr>
        <p:spPr>
          <a:xfrm>
            <a:off x="0" y="4953000"/>
            <a:ext cx="13004800" cy="2362200"/>
          </a:xfrm>
          <a:custGeom>
            <a:avLst/>
            <a:gdLst/>
            <a:ahLst/>
            <a:cxnLst/>
            <a:rect l="l" t="t" r="r" b="b"/>
            <a:pathLst>
              <a:path w="13004800" h="2387600">
                <a:moveTo>
                  <a:pt x="0" y="2387600"/>
                </a:moveTo>
                <a:lnTo>
                  <a:pt x="13004800" y="2387600"/>
                </a:lnTo>
                <a:lnTo>
                  <a:pt x="13004800" y="0"/>
                </a:lnTo>
                <a:lnTo>
                  <a:pt x="0" y="0"/>
                </a:lnTo>
                <a:lnTo>
                  <a:pt x="0" y="2387600"/>
                </a:lnTo>
                <a:close/>
              </a:path>
            </a:pathLst>
          </a:custGeom>
          <a:solidFill>
            <a:srgbClr val="1B4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004800" cy="495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0" y="5334000"/>
            <a:ext cx="12077700" cy="587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5947901"/>
            <a:ext cx="120777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0997" y="6400800"/>
            <a:ext cx="120777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13" name="object 6"/>
          <p:cNvSpPr/>
          <p:nvPr userDrawn="1"/>
        </p:nvSpPr>
        <p:spPr>
          <a:xfrm>
            <a:off x="306408" y="386360"/>
            <a:ext cx="2370789" cy="739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4953000"/>
            <a:ext cx="13004800" cy="2362200"/>
          </a:xfrm>
          <a:custGeom>
            <a:avLst/>
            <a:gdLst/>
            <a:ahLst/>
            <a:cxnLst/>
            <a:rect l="l" t="t" r="r" b="b"/>
            <a:pathLst>
              <a:path w="13004800" h="2387600">
                <a:moveTo>
                  <a:pt x="0" y="2387600"/>
                </a:moveTo>
                <a:lnTo>
                  <a:pt x="13004800" y="2387600"/>
                </a:lnTo>
                <a:lnTo>
                  <a:pt x="13004800" y="0"/>
                </a:lnTo>
                <a:lnTo>
                  <a:pt x="0" y="0"/>
                </a:lnTo>
                <a:lnTo>
                  <a:pt x="0" y="2387600"/>
                </a:lnTo>
                <a:close/>
              </a:path>
            </a:pathLst>
          </a:custGeom>
          <a:solidFill>
            <a:srgbClr val="1B4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004800" cy="495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0" y="5334000"/>
            <a:ext cx="12077700" cy="587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5947901"/>
            <a:ext cx="120777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0997" y="6400800"/>
            <a:ext cx="120777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2768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500" y="5334000"/>
            <a:ext cx="12077700" cy="587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5947901"/>
            <a:ext cx="120777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0997" y="6400800"/>
            <a:ext cx="120777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6705599"/>
            <a:ext cx="5233670" cy="1781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1" kern="1200" dirty="0">
                <a:solidFill>
                  <a:srgbClr val="1B449C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685800"/>
            <a:ext cx="124206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4300" b="1" i="0" u="none" kern="0" spc="-160" baseline="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0200" y="2073964"/>
            <a:ext cx="8534400" cy="4098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9085463" y="4102096"/>
            <a:ext cx="3505200" cy="35052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022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6705599"/>
            <a:ext cx="5233670" cy="1781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1" kern="1200" dirty="0">
                <a:solidFill>
                  <a:srgbClr val="1B449C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685800"/>
            <a:ext cx="124206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4300" b="1" i="0" u="none" kern="0" spc="-160" baseline="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0200" y="2073964"/>
            <a:ext cx="5614670" cy="4098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6273800" y="2073964"/>
            <a:ext cx="6477000" cy="40982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0" y="1625600"/>
            <a:ext cx="13002768" cy="568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6705599"/>
            <a:ext cx="5233670" cy="1781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1" kern="1200" dirty="0">
                <a:solidFill>
                  <a:srgbClr val="1B449C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685800"/>
            <a:ext cx="124206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4300" b="1" i="0" u="none" kern="0" spc="-160" baseline="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0200" y="2073964"/>
            <a:ext cx="8534400" cy="4098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580136" y="6767418"/>
            <a:ext cx="54864" cy="54864"/>
          </a:xfrm>
          <a:prstGeom prst="ellipse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66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13004800" cy="1625600"/>
          </a:xfrm>
          <a:custGeom>
            <a:avLst/>
            <a:gdLst/>
            <a:ahLst/>
            <a:cxnLst/>
            <a:rect l="l" t="t" r="r" b="b"/>
            <a:pathLst>
              <a:path w="13004800" h="1625600">
                <a:moveTo>
                  <a:pt x="0" y="1625600"/>
                </a:moveTo>
                <a:lnTo>
                  <a:pt x="13004800" y="1625600"/>
                </a:lnTo>
                <a:lnTo>
                  <a:pt x="13004800" y="0"/>
                </a:lnTo>
                <a:lnTo>
                  <a:pt x="0" y="0"/>
                </a:lnTo>
                <a:lnTo>
                  <a:pt x="0" y="1625600"/>
                </a:lnTo>
                <a:close/>
              </a:path>
            </a:pathLst>
          </a:custGeom>
          <a:solidFill>
            <a:srgbClr val="1B44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284945"/>
            <a:ext cx="12420600" cy="3013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0" y="6670184"/>
            <a:ext cx="200660" cy="213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1200" b="1" kern="1200" smtClean="0">
                <a:solidFill>
                  <a:srgbClr val="1B449C"/>
                </a:solidFill>
                <a:latin typeface="Arial"/>
                <a:ea typeface="+mn-ea"/>
                <a:cs typeface="Arial"/>
              </a:defRPr>
            </a:lvl1pPr>
          </a:lstStyle>
          <a:p>
            <a:fld id="{F7AB5774-E9EF-9F48-9D29-50ED4C41660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580136" y="6767418"/>
            <a:ext cx="54864" cy="54864"/>
          </a:xfrm>
          <a:prstGeom prst="ellipse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000" b="0" i="0" u="heavy" kern="1200" dirty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Equity@seattle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Equity@seattle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eattle.gov/priorityhi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#_ftnref2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0" y="5181600"/>
            <a:ext cx="12077700" cy="587625"/>
          </a:xfrm>
        </p:spPr>
        <p:txBody>
          <a:bodyPr/>
          <a:lstStyle/>
          <a:p>
            <a:r>
              <a:rPr lang="en-US" dirty="0"/>
              <a:t>Priority Hire Construction Training and Retention Services RFP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400800"/>
            <a:ext cx="2688172" cy="83820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1F28360-A713-4514-AE8C-F1F3D0F883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b="20761"/>
          <a:stretch>
            <a:fillRect/>
          </a:stretch>
        </p:blipFill>
        <p:spPr/>
      </p:pic>
      <p:pic>
        <p:nvPicPr>
          <p:cNvPr id="1026" name="Picture 4" descr="C:\Users\TesfuJ\Desktop\pos_logo_4_color_print.jpg">
            <a:extLst>
              <a:ext uri="{FF2B5EF4-FFF2-40B4-BE49-F238E27FC236}">
                <a16:creationId xmlns:a16="http://schemas.microsoft.com/office/drawing/2014/main" id="{AF4EF82E-F325-434F-8353-C092399E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6605587"/>
            <a:ext cx="781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C:\Users\TesfuJ\AppData\Local\Microsoft\Windows\Temporary Internet Files\Content.Outlook\CA6U69FS\KClogo_v_bw_m (002).tif">
            <a:extLst>
              <a:ext uri="{FF2B5EF4-FFF2-40B4-BE49-F238E27FC236}">
                <a16:creationId xmlns:a16="http://schemas.microsoft.com/office/drawing/2014/main" id="{79FE5EE3-94F5-4556-B905-EEF062B4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562724"/>
            <a:ext cx="790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5BA075-A9EF-4515-8B22-CB3A1A954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CE0AB-E227-4B30-BF42-F147FF977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47F97-53A0-45ED-9BE0-1550AD2CB2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RFP Timeline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B6F35-A236-48D7-B1DD-4B417E5E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E958C8-E890-4131-9DF0-354C803D9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DD5493-CFEC-4413-BC64-9DE1F324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34537"/>
              </p:ext>
            </p:extLst>
          </p:nvPr>
        </p:nvGraphicFramePr>
        <p:xfrm>
          <a:off x="330200" y="1696790"/>
          <a:ext cx="9296400" cy="5321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370">
                  <a:extLst>
                    <a:ext uri="{9D8B030D-6E8A-4147-A177-3AD203B41FA5}">
                      <a16:colId xmlns:a16="http://schemas.microsoft.com/office/drawing/2014/main" val="3314941820"/>
                    </a:ext>
                  </a:extLst>
                </a:gridCol>
                <a:gridCol w="3796030">
                  <a:extLst>
                    <a:ext uri="{9D8B030D-6E8A-4147-A177-3AD203B41FA5}">
                      <a16:colId xmlns:a16="http://schemas.microsoft.com/office/drawing/2014/main" val="4119144915"/>
                    </a:ext>
                  </a:extLst>
                </a:gridCol>
              </a:tblGrid>
              <a:tr h="5127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of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Date/Time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05503"/>
                  </a:ext>
                </a:extLst>
              </a:tr>
              <a:tr h="47558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Solicitation 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470368"/>
                  </a:ext>
                </a:extLst>
              </a:tr>
              <a:tr h="47558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 pre-submittal workshop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276108"/>
                  </a:ext>
                </a:extLst>
              </a:tr>
              <a:tr h="52367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 optional pre-submittal workshop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36467"/>
                  </a:ext>
                </a:extLst>
              </a:tr>
              <a:tr h="47558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 for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13 by 4:30 pm (PST)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87780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Proposals due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21 by 4:30 pm (PST)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972524"/>
                  </a:ext>
                </a:extLst>
              </a:tr>
              <a:tr h="5065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date for announcement of interviews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588195"/>
                  </a:ext>
                </a:extLst>
              </a:tr>
              <a:tr h="4997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interview 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9 &amp;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455612"/>
                  </a:ext>
                </a:extLst>
              </a:tr>
              <a:tr h="5063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announcement of winning proposers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346418"/>
                  </a:ext>
                </a:extLst>
              </a:tr>
              <a:tr h="47558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contract execution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26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49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5B645-742C-4D46-A432-6AF056921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0C6BC-09DE-4C6B-B85A-372811F0EA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9435D-68EF-448B-AC93-5DED4EA73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Minimum Qualifications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939F69-E2BC-430F-A120-760FF65F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70885-7F14-48A9-8274-754C048F3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no minimum qualifications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Pre-apprenticeship and apprenticeship programs must be Washington State Apprenticeship &amp; Training Council (WSATC)-recognized or in process of obtaining recognition at contract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Organizations must meet all other applicable licensing requirements immediately after contract award or the City may reject the Consultant</a:t>
            </a:r>
          </a:p>
        </p:txBody>
      </p:sp>
    </p:spTree>
    <p:extLst>
      <p:ext uri="{BB962C8B-B14F-4D97-AF65-F5344CB8AC3E}">
        <p14:creationId xmlns:p14="http://schemas.microsoft.com/office/powerpoint/2010/main" val="71718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D530D-62B3-4007-89CA-7D66A06FE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0BA81-2A55-4E20-B9AA-C3F753660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6DAE2-ABDF-4DB1-9D6C-B3E077EFB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B91D27-28E3-4B60-A269-B75DE28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B0C97E-152E-4B2F-8D19-FCEA47F72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Pre-apprenticeship Construction Training </a:t>
            </a:r>
          </a:p>
          <a:p>
            <a:r>
              <a:rPr lang="en-US" dirty="0"/>
              <a:t>Train women, people of color, and/or those from economically distressed ZIP codes and place them in a construction apprenticeship or construction employment</a:t>
            </a:r>
          </a:p>
          <a:p>
            <a:endParaRPr lang="en-US" dirty="0"/>
          </a:p>
          <a:p>
            <a:r>
              <a:rPr lang="en-US" dirty="0"/>
              <a:t>Proposals may offer: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training slots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Continued support with existing training slots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strategies to increase the likelihood of such individuals entering and/or being retained 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5970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FBFF7-1C67-4BB2-B3F3-F588629A6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FF4D5-C19A-425C-A890-B0F14474D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7400" y="6698408"/>
            <a:ext cx="5233670" cy="17810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1A8BE-F53E-4588-9D89-410F04520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383422-AB7B-4FD3-8C63-A071833A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D7D7EA-91EE-4151-9356-D357E2750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Apprentice and Journey-level Retention Services</a:t>
            </a:r>
          </a:p>
          <a:p>
            <a:r>
              <a:rPr lang="en-US" sz="2100" dirty="0"/>
              <a:t>Address barriers to entry and increase graduation and retention in apprenticeship and journey-level work</a:t>
            </a:r>
          </a:p>
          <a:p>
            <a:endParaRPr lang="en-US" sz="2100" dirty="0"/>
          </a:p>
          <a:p>
            <a:r>
              <a:rPr lang="en-US" sz="2100" dirty="0"/>
              <a:t>Proposals may offer: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Apprentice support or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Journey-level assistance that address retention barriers</a:t>
            </a:r>
          </a:p>
          <a:p>
            <a:endParaRPr lang="en-US" sz="2100" dirty="0"/>
          </a:p>
          <a:p>
            <a:r>
              <a:rPr lang="en-US" sz="2100" dirty="0"/>
              <a:t>This focus would be on women, people of color, and/or those from economically distressed ZIP codes in apprenticeship or journey status</a:t>
            </a:r>
          </a:p>
          <a:p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1400" b="1" i="1" dirty="0"/>
              <a:t>Proposers are encouraged to provide proposals that provide retention services for 12 months or more post-placement. Actual retention timelines will be negotiated in contract.</a:t>
            </a:r>
            <a:endParaRPr lang="en-US" sz="1400" b="1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6527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F0842A-066E-4400-8A18-A554E6C41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47167-6832-4471-946A-F34806500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E1021-5102-46AA-A3C6-1DB54129BC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53DC32-8C43-4F7D-A977-4782F834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925F37-5D0B-495F-92FE-47A60CAC5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Pre-apprenticeship Construction Training Metric Report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Individuals who enter pre-apprentice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Individuals who terminate and the reason for the termination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Number of graduates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Placements into construction apprenticeships and/or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Enrollments from Priority Hire outreach providers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Graduation rates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Retention rates for graduates that were placed into construction</a:t>
            </a:r>
          </a:p>
        </p:txBody>
      </p:sp>
    </p:spTree>
    <p:extLst>
      <p:ext uri="{BB962C8B-B14F-4D97-AF65-F5344CB8AC3E}">
        <p14:creationId xmlns:p14="http://schemas.microsoft.com/office/powerpoint/2010/main" val="305427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74990-0709-477F-9600-1FC125731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8550B-ACE2-4613-A1F4-5D476DA573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44B6-7E07-4A56-B037-483C833E0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Reporting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107487-4D0B-4DD4-B765-5CBA7C46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F1F653-21B5-46DB-80F0-24A63481F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Apprentice and Journey-level Retention Services Metric Report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Apprentices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Apprenticeship cancellations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Apprenticeship completions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additional metrics relating to the services proposed (e.g. number mentored, tutored with math skills,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Retention rates for apprentices and/or journey-level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 that lead to apprentice cancellation or journey-level drop-out and strategies used to address these factors</a:t>
            </a:r>
          </a:p>
        </p:txBody>
      </p:sp>
    </p:spTree>
    <p:extLst>
      <p:ext uri="{BB962C8B-B14F-4D97-AF65-F5344CB8AC3E}">
        <p14:creationId xmlns:p14="http://schemas.microsoft.com/office/powerpoint/2010/main" val="186678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FB1BF-4C9E-48E5-95D4-3AC613905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13692-B0BE-48D4-BA97-04C23368F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5BDB9-135A-4545-A7BE-E948FBE510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Proposal Submittal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04E6D9-4BDE-41FF-A6FC-B096AC7D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F11E4F-E882-401A-B96A-B06BFF907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Electronic Submittal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Subject Line: FAS Construction Training and Retention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PDF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Preference for submittal in one email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LaborEquity@seattle.gov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 Person Submittal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Address: Seattle Municipal Tower: City Purchasing and Contracting Services, 700 Fifth Ave, Suite 4112 Seattle, WA 98104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Sealed envelope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Mail Submittal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Address: City Purchasing and Contracting Services, P.O. Box 94687, Seattle, WA, 98124-4687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Sealed envelope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2776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94F09C-674F-4D66-AEDB-3E210AFCA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4848-69A8-422E-B6D1-D77271744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14FB8-B065-4B04-A605-D74108319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Selection Process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B3FA60-6CBB-44D0-B422-672E742E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D8C942-D63F-4D21-94AE-A4918D6A4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Initial Screening</a:t>
            </a:r>
          </a:p>
          <a:p>
            <a:pPr marL="457200" indent="-457200">
              <a:buAutoNum type="arabicPeriod"/>
            </a:pPr>
            <a:r>
              <a:rPr lang="en-US" dirty="0"/>
              <a:t>Proposal Evaluation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72746-66CE-463A-8294-D029FA0B7E32}"/>
              </a:ext>
            </a:extLst>
          </p:cNvPr>
          <p:cNvSpPr txBox="1"/>
          <p:nvPr/>
        </p:nvSpPr>
        <p:spPr>
          <a:xfrm>
            <a:off x="330200" y="579840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3.  Interviews – 20 points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4.  Selection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CE0D51-4289-4CF0-A20C-EAD678BAA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5142"/>
              </p:ext>
            </p:extLst>
          </p:nvPr>
        </p:nvGraphicFramePr>
        <p:xfrm>
          <a:off x="330200" y="2971800"/>
          <a:ext cx="5868773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125918324"/>
                    </a:ext>
                  </a:extLst>
                </a:gridCol>
                <a:gridCol w="1533839">
                  <a:extLst>
                    <a:ext uri="{9D8B030D-6E8A-4147-A177-3AD203B41FA5}">
                      <a16:colId xmlns:a16="http://schemas.microsoft.com/office/drawing/2014/main" val="2982285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Evaluation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0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 capacity and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1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65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 proposal and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7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competency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1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86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7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66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4BEF2-E7BB-4ED4-B143-CFF559D20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F0665-8B28-4759-9319-FFDFACBC9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CEE8-496E-4316-B65E-A6A7D71F48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Proposal Support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AF9AB8-45FE-4ADA-8032-5CD1111B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09FC54-7BAF-4E12-9ED8-E0C4761970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0" y="2073963"/>
            <a:ext cx="9829800" cy="4631635"/>
          </a:xfrm>
        </p:spPr>
        <p:txBody>
          <a:bodyPr/>
          <a:lstStyle/>
          <a:p>
            <a:r>
              <a:rPr lang="en-US" u="sng" dirty="0"/>
              <a:t>Two Pre-submittal Workshops</a:t>
            </a:r>
          </a:p>
          <a:p>
            <a:r>
              <a:rPr lang="en-US" sz="2000" dirty="0"/>
              <a:t>Nov. 20, 2017, 10:30 a.m.-12:30 p.m.</a:t>
            </a:r>
          </a:p>
          <a:p>
            <a:r>
              <a:rPr lang="en-US" sz="2000" dirty="0"/>
              <a:t>Nov. 28, 2017, 10:30 a.m.-12:30 p.m.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Questions</a:t>
            </a:r>
          </a:p>
          <a:p>
            <a:r>
              <a:rPr lang="en-US" sz="2000" dirty="0"/>
              <a:t>Julianna Tesfu</a:t>
            </a:r>
          </a:p>
          <a:p>
            <a:r>
              <a:rPr lang="en-US" sz="2000" dirty="0">
                <a:hlinkClick r:id="rId3"/>
              </a:rPr>
              <a:t>LaborEquity@seattle.gov</a:t>
            </a:r>
            <a:r>
              <a:rPr lang="en-US" sz="2000" dirty="0"/>
              <a:t> or 206-684-4570</a:t>
            </a:r>
          </a:p>
          <a:p>
            <a:r>
              <a:rPr lang="en-US" sz="2000" dirty="0"/>
              <a:t>November 15 through December 13, 2017 at 4:30 p.m.</a:t>
            </a:r>
          </a:p>
          <a:p>
            <a:endParaRPr lang="en-US" sz="1700" dirty="0"/>
          </a:p>
          <a:p>
            <a:r>
              <a:rPr lang="en-US" sz="2000" u="sng" dirty="0">
                <a:hlinkClick r:id="rId4"/>
              </a:rPr>
              <a:t>www.seattle.gov/priorityhire</a:t>
            </a:r>
            <a:r>
              <a:rPr lang="en-US" sz="2000" u="sng" dirty="0"/>
              <a:t> </a:t>
            </a:r>
          </a:p>
          <a:p>
            <a:endParaRPr lang="en-US" sz="2000" u="sng" dirty="0"/>
          </a:p>
          <a:p>
            <a:r>
              <a:rPr lang="en-US" sz="2000" b="1" i="1" dirty="0"/>
              <a:t>Proposals due December 21, 2017, by 4:30 p.m. (PST)</a:t>
            </a:r>
          </a:p>
        </p:txBody>
      </p:sp>
    </p:spTree>
    <p:extLst>
      <p:ext uri="{BB962C8B-B14F-4D97-AF65-F5344CB8AC3E}">
        <p14:creationId xmlns:p14="http://schemas.microsoft.com/office/powerpoint/2010/main" val="7504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0200" y="1752600"/>
            <a:ext cx="8534400" cy="4419600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Welcome &amp; Introductions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Priority hire &amp; RFP Presentation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 and Answer Session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RFP Collaboration Session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30200" y="2073964"/>
            <a:ext cx="8534400" cy="40982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None/>
              <a:defRPr sz="22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7259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Priority Hire?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0200" y="2073964"/>
            <a:ext cx="7010400" cy="40982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Creates equitable access to construction training and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Builds family-sustaining careers through access to public works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construction projects of $5million or more: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Requirements for priority workers, apprentices &amp; pre-apprentice graduates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Aspirational goals for women and people of color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Implemented through a master community workforce agreement (CWA)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33B36-DDA5-4FF3-8ED5-4E442BF8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1752600"/>
            <a:ext cx="2408129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8336-123D-4C18-8127-FF390B5D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D1EA8-8AB4-4523-88D7-5F1ECEE988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57F5-0F49-4311-85B3-228F97110D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F8E50-17E3-4553-BA74-2D8FCE06D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200" y="685800"/>
            <a:ext cx="12420600" cy="685800"/>
          </a:xfrm>
        </p:spPr>
        <p:txBody>
          <a:bodyPr/>
          <a:lstStyle/>
          <a:p>
            <a:r>
              <a:rPr lang="en-US" dirty="0"/>
              <a:t>Why Priority Hire?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C5FD39-0650-4EF3-A5AE-1540FD2A1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13243"/>
              </p:ext>
            </p:extLst>
          </p:nvPr>
        </p:nvGraphicFramePr>
        <p:xfrm>
          <a:off x="330200" y="1828800"/>
          <a:ext cx="11887200" cy="3684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543663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375779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430020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9040238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PERFORMANCE ON CITY PROJECTS</a:t>
                      </a:r>
                      <a:endParaRPr lang="en-US" sz="1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VOLUNTARY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EFFORTS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(Rainier Beach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Center)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HIRE PROJECTS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293322"/>
                  </a:ext>
                </a:extLst>
              </a:tr>
              <a:tr h="584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SEATTLE RESIDENTS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37588"/>
                  </a:ext>
                </a:extLst>
              </a:tr>
              <a:tr h="584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DISTRESSED ZIP CODES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388168"/>
                  </a:ext>
                </a:extLst>
              </a:tr>
              <a:tr h="444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APPRENTICES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2122304"/>
                  </a:ext>
                </a:extLst>
              </a:tr>
              <a:tr h="494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937253"/>
                  </a:ext>
                </a:extLst>
              </a:tr>
              <a:tr h="584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OF COLOR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3916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DA9F14-8CCE-4235-B64E-2D2D32526322}"/>
              </a:ext>
            </a:extLst>
          </p:cNvPr>
          <p:cNvSpPr txBox="1"/>
          <p:nvPr/>
        </p:nvSpPr>
        <p:spPr>
          <a:xfrm>
            <a:off x="330200" y="5694869"/>
            <a:ext cx="952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aseline="30000" dirty="0" bmk="">
                <a:ea typeface="Calibri" pitchFamily="34" charset="0"/>
                <a:cs typeface="Times New Roman" pitchFamily="18" charset="0"/>
                <a:hlinkClick r:id="rId3"/>
              </a:rPr>
              <a:t>1]</a:t>
            </a:r>
            <a:r>
              <a:rPr lang="en-US" altLang="en-US" sz="1400" dirty="0" bmk="">
                <a:ea typeface="Calibri" pitchFamily="34" charset="0"/>
                <a:cs typeface="Times New Roman" pitchFamily="18" charset="0"/>
              </a:rPr>
              <a:t>Past Performance on City Projects is based on hours from a sample of projects from 2009-2013. Sources are the Worker Profile in City of Seattle Construction Projects report and City of Seattle – Construction Workforce Diversity Report.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aseline="30000" dirty="0" bmk="">
                <a:ea typeface="Calibri" pitchFamily="34" charset="0"/>
                <a:cs typeface="Times New Roman" pitchFamily="18" charset="0"/>
                <a:hlinkClick r:id="rId4"/>
              </a:rPr>
              <a:t>[2]</a:t>
            </a:r>
            <a:r>
              <a:rPr lang="en-US" altLang="en-US" sz="1400" dirty="0">
                <a:ea typeface="Calibri" pitchFamily="34" charset="0"/>
                <a:cs typeface="Times New Roman" pitchFamily="18" charset="0"/>
              </a:rPr>
              <a:t> Percentages listed under Rainier Beach Community Center reflect UCLA Labor Center analysis of employee data, 2014.</a:t>
            </a:r>
            <a:endParaRPr lang="en-US" altLang="en-US" sz="1400" dirty="0" bmk="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aseline="30000" dirty="0" bmk="">
                <a:ea typeface="Calibri" pitchFamily="34" charset="0"/>
                <a:cs typeface="Times New Roman" pitchFamily="18" charset="0"/>
                <a:hlinkClick r:id="rId4"/>
              </a:rPr>
              <a:t>[3]</a:t>
            </a:r>
            <a:r>
              <a:rPr lang="en-US" altLang="en-US" sz="1400" dirty="0">
                <a:ea typeface="Calibri" pitchFamily="34" charset="0"/>
                <a:cs typeface="Times New Roman" pitchFamily="18" charset="0"/>
              </a:rPr>
              <a:t> Percentages listed in the Community Workforce Agreement column reflect Seawall hours in </a:t>
            </a:r>
            <a:r>
              <a:rPr lang="en-US" altLang="en-US" sz="1400" dirty="0" err="1">
                <a:ea typeface="Calibri" pitchFamily="34" charset="0"/>
                <a:cs typeface="Times New Roman" pitchFamily="18" charset="0"/>
              </a:rPr>
              <a:t>LCPtracker</a:t>
            </a:r>
            <a:r>
              <a:rPr lang="en-US" altLang="en-US" sz="1400" dirty="0">
                <a:ea typeface="Calibri" pitchFamily="34" charset="0"/>
                <a:cs typeface="Times New Roman" pitchFamily="18" charset="0"/>
              </a:rPr>
              <a:t> through September 30,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190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Apprenticeship Completions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60768" y="1727622"/>
            <a:ext cx="9065860" cy="4825578"/>
            <a:chOff x="397496" y="1859306"/>
            <a:chExt cx="9065860" cy="4825578"/>
          </a:xfrm>
        </p:grpSpPr>
        <p:sp>
          <p:nvSpPr>
            <p:cNvPr id="15" name="Rectangle 14"/>
            <p:cNvSpPr/>
            <p:nvPr/>
          </p:nvSpPr>
          <p:spPr>
            <a:xfrm>
              <a:off x="397496" y="1859306"/>
              <a:ext cx="9065860" cy="263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56445" t="10416" r="7227" b="12501"/>
            <a:stretch/>
          </p:blipFill>
          <p:spPr>
            <a:xfrm>
              <a:off x="397496" y="1859306"/>
              <a:ext cx="8086104" cy="482557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168400" y="3810000"/>
            <a:ext cx="5867400" cy="304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0767" y="6409594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Port of Seattle, 2017.</a:t>
            </a:r>
          </a:p>
        </p:txBody>
      </p:sp>
    </p:spTree>
    <p:extLst>
      <p:ext uri="{BB962C8B-B14F-4D97-AF65-F5344CB8AC3E}">
        <p14:creationId xmlns:p14="http://schemas.microsoft.com/office/powerpoint/2010/main" val="51333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Construction Workforce Demand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2344" t="12500" r="3184" b="37847"/>
          <a:stretch/>
        </p:blipFill>
        <p:spPr>
          <a:xfrm>
            <a:off x="330200" y="1834106"/>
            <a:ext cx="8659998" cy="27193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0767" y="6409594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Port of Seattle, 2017.</a:t>
            </a:r>
          </a:p>
        </p:txBody>
      </p:sp>
    </p:spTree>
    <p:extLst>
      <p:ext uri="{BB962C8B-B14F-4D97-AF65-F5344CB8AC3E}">
        <p14:creationId xmlns:p14="http://schemas.microsoft.com/office/powerpoint/2010/main" val="212593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Worker Shortage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172" t="9191" r="8398" b="52431"/>
          <a:stretch/>
        </p:blipFill>
        <p:spPr>
          <a:xfrm>
            <a:off x="177800" y="2020851"/>
            <a:ext cx="9133156" cy="2438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0767" y="6409594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Port of Seattle, 2017.</a:t>
            </a:r>
          </a:p>
        </p:txBody>
      </p:sp>
    </p:spTree>
    <p:extLst>
      <p:ext uri="{BB962C8B-B14F-4D97-AF65-F5344CB8AC3E}">
        <p14:creationId xmlns:p14="http://schemas.microsoft.com/office/powerpoint/2010/main" val="306346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9B6BA-4B85-4FD6-9F33-81B9BE135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01473-8735-48B6-A58F-08C3B94EA0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6EA2C-E9A5-4AD0-B711-33566C2F9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RFP Purpose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C4E103-37FD-44BB-B76E-AB571F9E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F5C3EE-0258-498B-A08C-600B26F7B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i="1" dirty="0"/>
              <a:t>Identify regional strategies that </a:t>
            </a:r>
            <a:r>
              <a:rPr lang="en-US" sz="2400" i="1" u="sng" dirty="0"/>
              <a:t>increase</a:t>
            </a:r>
            <a:r>
              <a:rPr lang="en-US" sz="2400" i="1" dirty="0"/>
              <a:t> and </a:t>
            </a:r>
            <a:r>
              <a:rPr lang="en-US" sz="2400" i="1" u="sng" dirty="0"/>
              <a:t>diversify</a:t>
            </a:r>
            <a:r>
              <a:rPr lang="en-US" sz="2400" i="1" dirty="0"/>
              <a:t> the construction workforce, particularly for residents of economically distressed ZIP codes, women and people of color.</a:t>
            </a:r>
          </a:p>
        </p:txBody>
      </p:sp>
    </p:spTree>
    <p:extLst>
      <p:ext uri="{BB962C8B-B14F-4D97-AF65-F5344CB8AC3E}">
        <p14:creationId xmlns:p14="http://schemas.microsoft.com/office/powerpoint/2010/main" val="379744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CFC82-6FCA-4599-B35C-733337F35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5774-E9EF-9F48-9D29-50ED4C41660B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03EE3-9C88-4526-BD51-23D68C6523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422D6-7C52-483E-8967-20CFFC348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Regional Public Owners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210A0-CD9F-4A52-A80F-A51F3A46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Worker Training &amp; Retention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6EE2C-55C9-40A2-953E-AE1FA16E5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RFP is hosted by the City of Seattle, with the Port of Seattle and King County joining as a multi-jurisdictional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Agencies may evaluate proposals separately or jointly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Agencies intend to enter separate contracts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0682C5-3421-492A-8DBC-AA5A2BA4C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42483"/>
              </p:ext>
            </p:extLst>
          </p:nvPr>
        </p:nvGraphicFramePr>
        <p:xfrm>
          <a:off x="330200" y="3810000"/>
          <a:ext cx="8534400" cy="244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70372826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69902239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93905557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15100716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Bi-Annual Est.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80458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Seattle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280778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 of Seattle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480473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663005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14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6466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7731</TotalTime>
  <Words>1092</Words>
  <Application>Microsoft Office PowerPoint</Application>
  <PresentationFormat>Custom</PresentationFormat>
  <Paragraphs>238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1_Custom Design</vt:lpstr>
      <vt:lpstr>Custom Design</vt:lpstr>
      <vt:lpstr>Priority Hire Construction Training and Retention Services RFP 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  <vt:lpstr>Construction Worker Training &amp; Retention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Fulcher, Jeanne</dc:creator>
  <cp:lastModifiedBy>Tesfu, Julianna</cp:lastModifiedBy>
  <cp:revision>237</cp:revision>
  <cp:lastPrinted>2017-09-29T23:33:08Z</cp:lastPrinted>
  <dcterms:created xsi:type="dcterms:W3CDTF">2017-02-15T11:42:14Z</dcterms:created>
  <dcterms:modified xsi:type="dcterms:W3CDTF">2017-12-07T23:31:19Z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2017-02-15T00:00:00Z</vt:filetime>
  </property>
</Properties>
</file>