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78" r:id="rId7"/>
    <p:sldId id="258" r:id="rId8"/>
    <p:sldId id="259" r:id="rId9"/>
    <p:sldId id="260" r:id="rId10"/>
    <p:sldId id="280" r:id="rId11"/>
    <p:sldId id="290" r:id="rId12"/>
    <p:sldId id="288" r:id="rId13"/>
    <p:sldId id="285" r:id="rId14"/>
    <p:sldId id="263" r:id="rId15"/>
    <p:sldId id="284" r:id="rId16"/>
    <p:sldId id="286" r:id="rId17"/>
    <p:sldId id="287" r:id="rId18"/>
    <p:sldId id="289" r:id="rId19"/>
    <p:sldId id="268" r:id="rId20"/>
    <p:sldId id="269" r:id="rId21"/>
    <p:sldId id="270" r:id="rId22"/>
    <p:sldId id="291" r:id="rId23"/>
    <p:sldId id="27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Seattle Text"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Melanie" initials="CM" lastIdx="3" clrIdx="0">
    <p:extLst>
      <p:ext uri="{19B8F6BF-5375-455C-9EA6-DF929625EA0E}">
        <p15:presenceInfo xmlns:p15="http://schemas.microsoft.com/office/powerpoint/2012/main" userId="S::melanie.cole@seattle.gov::de1551e1-e155-4af0-bb98-3b62e59bb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7" d="100"/>
          <a:sy n="117"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240F1-16B4-42D2-9685-BBED176E148D}"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025B5-A8B9-4FB9-A076-654D452F3812}" type="slidenum">
              <a:rPr lang="en-US" smtClean="0"/>
              <a:t>‹#›</a:t>
            </a:fld>
            <a:endParaRPr lang="en-US"/>
          </a:p>
        </p:txBody>
      </p:sp>
    </p:spTree>
    <p:extLst>
      <p:ext uri="{BB962C8B-B14F-4D97-AF65-F5344CB8AC3E}">
        <p14:creationId xmlns:p14="http://schemas.microsoft.com/office/powerpoint/2010/main" val="134091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20</a:t>
            </a:fld>
            <a:endParaRPr lang="en-US"/>
          </a:p>
        </p:txBody>
      </p:sp>
    </p:spTree>
    <p:extLst>
      <p:ext uri="{BB962C8B-B14F-4D97-AF65-F5344CB8AC3E}">
        <p14:creationId xmlns:p14="http://schemas.microsoft.com/office/powerpoint/2010/main" val="164371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0" y="-39328"/>
            <a:ext cx="12192000"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p:cNvPicPr>
          <p:nvPr userDrawn="1"/>
        </p:nvPicPr>
        <p:blipFill>
          <a:blip r:embed="rId3"/>
          <a:stretch>
            <a:fillRect/>
          </a:stretch>
        </p:blipFill>
        <p:spPr>
          <a:xfrm>
            <a:off x="1" y="-39328"/>
            <a:ext cx="12191999"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89720" y="6000978"/>
            <a:ext cx="300228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52399" y="6248282"/>
            <a:ext cx="1498947"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2020</a:t>
            </a: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36170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Seattle Office of Emergency Management</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Date (xx/xx/</a:t>
            </a:r>
            <a:r>
              <a:rPr lang="en-US" dirty="0" err="1">
                <a:solidFill>
                  <a:srgbClr val="003DA5"/>
                </a:solidFill>
              </a:rPr>
              <a:t>xxxx</a:t>
            </a:r>
            <a:r>
              <a:rPr lang="en-US" dirty="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248284"/>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2020</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1" y="6248282"/>
            <a:ext cx="3657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Seattle Office of Emergency Management</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5512031" y="6248282"/>
            <a:ext cx="7910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BD7B-1977-4D69-8C92-A5F8CF0C5E68}" type="slidenum">
              <a:rPr lang="en-US" sz="1400" b="1" smtClean="0">
                <a:solidFill>
                  <a:schemeClr val="bg1"/>
                </a:solidFill>
              </a:rPr>
              <a:t>‹#›</a:t>
            </a:fld>
            <a:endParaRPr lang="en-US" sz="1400" b="1" dirty="0">
              <a:solidFill>
                <a:schemeClr val="bg1"/>
              </a:solidFill>
            </a:endParaRPr>
          </a:p>
        </p:txBody>
      </p:sp>
      <p:pic>
        <p:nvPicPr>
          <p:cNvPr id="5" name="Picture 4">
            <a:extLst>
              <a:ext uri="{FF2B5EF4-FFF2-40B4-BE49-F238E27FC236}">
                <a16:creationId xmlns:a16="http://schemas.microsoft.com/office/drawing/2014/main" id="{BA1AA5A9-C3D3-4DD8-9C77-C955C97F6F5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42663" y="6096372"/>
            <a:ext cx="2646330" cy="668943"/>
          </a:xfrm>
          <a:prstGeom prst="rect">
            <a:avLst/>
          </a:prstGeom>
        </p:spPr>
      </p:pic>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hyperlink" Target="http://www.seattle.gov/Documents/Departments/Emergency/Preparedness/Hello%20Neighbor_English_OEM(0).pdf" TargetMode="External"/><Relationship Id="rId4" Type="http://schemas.openxmlformats.org/officeDocument/2006/relationships/hyperlink" Target="http://www.seattle.gov/emergency-management/prepare/safely-helping-neighbors-during-covid-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bit.ly/2OeVHRa" TargetMode="External"/><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hyperlink" Target="http://www.seattle.gov/snap" TargetMode="External"/><Relationship Id="rId1" Type="http://schemas.openxmlformats.org/officeDocument/2006/relationships/slideLayout" Target="../slideLayouts/slideLayout2.xml"/><Relationship Id="rId6" Type="http://schemas.openxmlformats.org/officeDocument/2006/relationships/hyperlink" Target="https://bit.ly/2W70bNI" TargetMode="External"/><Relationship Id="rId5" Type="http://schemas.openxmlformats.org/officeDocument/2006/relationships/image" Target="../media/image33.PNG"/><Relationship Id="rId4" Type="http://schemas.openxmlformats.org/officeDocument/2006/relationships/hyperlink" Target="https://bit.ly/2ZePGtP" TargetMode="External"/><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monkey.com/r/oemprepa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bit.ly/2ZD2f2j"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lstStyle/>
          <a:p>
            <a:r>
              <a:rPr lang="en-US" dirty="0"/>
              <a:t>Seattle Neighborhoods Actively Prepare</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lstStyle/>
          <a:p>
            <a:r>
              <a:rPr lang="en-US" dirty="0"/>
              <a:t>Presented by Seattle Office of Emergency Management</a:t>
            </a:r>
          </a:p>
        </p:txBody>
      </p:sp>
    </p:spTree>
    <p:extLst>
      <p:ext uri="{BB962C8B-B14F-4D97-AF65-F5344CB8AC3E}">
        <p14:creationId xmlns:p14="http://schemas.microsoft.com/office/powerpoint/2010/main" val="27054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0B90-4B77-4B98-8F6D-A78CBC293B00}"/>
              </a:ext>
            </a:extLst>
          </p:cNvPr>
          <p:cNvSpPr>
            <a:spLocks noGrp="1"/>
          </p:cNvSpPr>
          <p:nvPr>
            <p:ph type="title"/>
          </p:nvPr>
        </p:nvSpPr>
        <p:spPr/>
        <p:txBody>
          <a:bodyPr/>
          <a:lstStyle/>
          <a:p>
            <a:r>
              <a:rPr lang="en-US" dirty="0"/>
              <a:t>Helping Your Neighbors During COVID-19</a:t>
            </a:r>
          </a:p>
        </p:txBody>
      </p:sp>
      <p:pic>
        <p:nvPicPr>
          <p:cNvPr id="4" name="Picture 3" descr="A screenshot of a cell phone&#10;&#10;Description automatically generated">
            <a:extLst>
              <a:ext uri="{FF2B5EF4-FFF2-40B4-BE49-F238E27FC236}">
                <a16:creationId xmlns:a16="http://schemas.microsoft.com/office/drawing/2014/main" id="{AEFE2F29-96A8-4B3F-A17C-9CD70C7C2302}"/>
              </a:ext>
            </a:extLst>
          </p:cNvPr>
          <p:cNvPicPr>
            <a:picLocks noChangeAspect="1"/>
          </p:cNvPicPr>
          <p:nvPr/>
        </p:nvPicPr>
        <p:blipFill rotWithShape="1">
          <a:blip r:embed="rId2">
            <a:extLst>
              <a:ext uri="{28A0092B-C50C-407E-A947-70E740481C1C}">
                <a14:useLocalDpi xmlns:a14="http://schemas.microsoft.com/office/drawing/2010/main" val="0"/>
              </a:ext>
            </a:extLst>
          </a:blip>
          <a:srcRect t="-1" b="681"/>
          <a:stretch/>
        </p:blipFill>
        <p:spPr>
          <a:xfrm>
            <a:off x="1287974" y="1690688"/>
            <a:ext cx="2693498" cy="402671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4AA38CE-FB2E-4036-9D9B-818B7CCFFDC3}"/>
              </a:ext>
            </a:extLst>
          </p:cNvPr>
          <p:cNvPicPr>
            <a:picLocks noChangeAspect="1"/>
          </p:cNvPicPr>
          <p:nvPr/>
        </p:nvPicPr>
        <p:blipFill rotWithShape="1">
          <a:blip r:embed="rId3">
            <a:extLst>
              <a:ext uri="{28A0092B-C50C-407E-A947-70E740481C1C}">
                <a14:useLocalDpi xmlns:a14="http://schemas.microsoft.com/office/drawing/2010/main" val="0"/>
              </a:ext>
            </a:extLst>
          </a:blip>
          <a:srcRect l="955" r="1318" b="-465"/>
          <a:stretch/>
        </p:blipFill>
        <p:spPr>
          <a:xfrm>
            <a:off x="4610100" y="1690688"/>
            <a:ext cx="2768288" cy="4026718"/>
          </a:xfrm>
          <a:prstGeom prst="rect">
            <a:avLst/>
          </a:prstGeom>
        </p:spPr>
      </p:pic>
      <p:sp>
        <p:nvSpPr>
          <p:cNvPr id="7" name="TextBox 6">
            <a:extLst>
              <a:ext uri="{FF2B5EF4-FFF2-40B4-BE49-F238E27FC236}">
                <a16:creationId xmlns:a16="http://schemas.microsoft.com/office/drawing/2014/main" id="{6847C97C-68F1-40CF-AEC6-62D7D591D8BF}"/>
              </a:ext>
            </a:extLst>
          </p:cNvPr>
          <p:cNvSpPr txBox="1"/>
          <p:nvPr/>
        </p:nvSpPr>
        <p:spPr>
          <a:xfrm>
            <a:off x="8002243" y="1690688"/>
            <a:ext cx="3248025" cy="3539430"/>
          </a:xfrm>
          <a:prstGeom prst="rect">
            <a:avLst/>
          </a:prstGeom>
          <a:noFill/>
        </p:spPr>
        <p:txBody>
          <a:bodyPr wrap="square" rtlCol="0">
            <a:spAutoFit/>
          </a:bodyPr>
          <a:lstStyle/>
          <a:p>
            <a:r>
              <a:rPr lang="en-US" sz="1600" dirty="0">
                <a:solidFill>
                  <a:schemeClr val="accent1">
                    <a:lumMod val="50000"/>
                  </a:schemeClr>
                </a:solidFill>
              </a:rPr>
              <a:t>Use our </a:t>
            </a:r>
            <a:r>
              <a:rPr lang="en-US" sz="1600" dirty="0">
                <a:solidFill>
                  <a:schemeClr val="accent1">
                    <a:lumMod val="50000"/>
                  </a:schemeClr>
                </a:solidFill>
                <a:hlinkClick r:id="rId4"/>
              </a:rPr>
              <a:t>Hello Neighbor </a:t>
            </a:r>
            <a:r>
              <a:rPr lang="en-US" sz="1600" dirty="0">
                <a:solidFill>
                  <a:schemeClr val="accent1">
                    <a:lumMod val="50000"/>
                  </a:schemeClr>
                </a:solidFill>
              </a:rPr>
              <a:t>card to offer assistance to neighbors. While COVID-19 is still present in our community, it is important for those most vulnerable to stay at home. Offer to go grocery shopping or run other errands for those remaining at home, or simply offer to check-in with a regular phone call. A little bit goes a long way!</a:t>
            </a:r>
          </a:p>
          <a:p>
            <a:endParaRPr lang="en-US" sz="1600" dirty="0">
              <a:solidFill>
                <a:schemeClr val="accent1">
                  <a:lumMod val="50000"/>
                </a:schemeClr>
              </a:solidFill>
            </a:endParaRPr>
          </a:p>
          <a:p>
            <a:r>
              <a:rPr lang="en-US" sz="1600" dirty="0">
                <a:solidFill>
                  <a:schemeClr val="accent1">
                    <a:lumMod val="50000"/>
                  </a:schemeClr>
                </a:solidFill>
              </a:rPr>
              <a:t>Download the card </a:t>
            </a:r>
            <a:r>
              <a:rPr lang="en-US" sz="1600" dirty="0">
                <a:solidFill>
                  <a:schemeClr val="accent1">
                    <a:lumMod val="50000"/>
                  </a:schemeClr>
                </a:solidFill>
                <a:hlinkClick r:id="rId5"/>
              </a:rPr>
              <a:t>here</a:t>
            </a:r>
            <a:r>
              <a:rPr lang="en-US" sz="1600" dirty="0">
                <a:solidFill>
                  <a:schemeClr val="accent1">
                    <a:lumMod val="50000"/>
                  </a:schemeClr>
                </a:solidFill>
              </a:rPr>
              <a:t>. Other languages are available at the link above.</a:t>
            </a:r>
          </a:p>
        </p:txBody>
      </p:sp>
    </p:spTree>
    <p:extLst>
      <p:ext uri="{BB962C8B-B14F-4D97-AF65-F5344CB8AC3E}">
        <p14:creationId xmlns:p14="http://schemas.microsoft.com/office/powerpoint/2010/main" val="337801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338E-2B00-4611-B292-9F223D11FC50}"/>
              </a:ext>
            </a:extLst>
          </p:cNvPr>
          <p:cNvSpPr>
            <a:spLocks noGrp="1"/>
          </p:cNvSpPr>
          <p:nvPr>
            <p:ph type="title"/>
          </p:nvPr>
        </p:nvSpPr>
        <p:spPr/>
        <p:txBody>
          <a:bodyPr/>
          <a:lstStyle/>
          <a:p>
            <a:r>
              <a:rPr lang="en-US" dirty="0"/>
              <a:t>When the ground shakes…</a:t>
            </a:r>
          </a:p>
        </p:txBody>
      </p:sp>
      <p:pic>
        <p:nvPicPr>
          <p:cNvPr id="4" name="Picture 3">
            <a:extLst>
              <a:ext uri="{FF2B5EF4-FFF2-40B4-BE49-F238E27FC236}">
                <a16:creationId xmlns:a16="http://schemas.microsoft.com/office/drawing/2014/main" id="{592EBD02-7D25-4995-B9C1-404CD64D8D95}"/>
              </a:ext>
            </a:extLst>
          </p:cNvPr>
          <p:cNvPicPr>
            <a:picLocks noChangeAspect="1"/>
          </p:cNvPicPr>
          <p:nvPr/>
        </p:nvPicPr>
        <p:blipFill>
          <a:blip r:embed="rId2"/>
          <a:stretch>
            <a:fillRect/>
          </a:stretch>
        </p:blipFill>
        <p:spPr>
          <a:xfrm>
            <a:off x="2322094" y="1690688"/>
            <a:ext cx="7547811" cy="2054309"/>
          </a:xfrm>
          <a:prstGeom prst="rect">
            <a:avLst/>
          </a:prstGeom>
        </p:spPr>
      </p:pic>
      <p:pic>
        <p:nvPicPr>
          <p:cNvPr id="5" name="Picture 4">
            <a:extLst>
              <a:ext uri="{FF2B5EF4-FFF2-40B4-BE49-F238E27FC236}">
                <a16:creationId xmlns:a16="http://schemas.microsoft.com/office/drawing/2014/main" id="{45F0EC66-3871-4A6C-9E82-40D9E6080A02}"/>
              </a:ext>
            </a:extLst>
          </p:cNvPr>
          <p:cNvPicPr>
            <a:picLocks noChangeAspect="1"/>
          </p:cNvPicPr>
          <p:nvPr/>
        </p:nvPicPr>
        <p:blipFill>
          <a:blip r:embed="rId3"/>
          <a:stretch>
            <a:fillRect/>
          </a:stretch>
        </p:blipFill>
        <p:spPr>
          <a:xfrm>
            <a:off x="2113546" y="3823415"/>
            <a:ext cx="7964905" cy="1634944"/>
          </a:xfrm>
          <a:prstGeom prst="rect">
            <a:avLst/>
          </a:prstGeom>
        </p:spPr>
      </p:pic>
    </p:spTree>
    <p:extLst>
      <p:ext uri="{BB962C8B-B14F-4D97-AF65-F5344CB8AC3E}">
        <p14:creationId xmlns:p14="http://schemas.microsoft.com/office/powerpoint/2010/main" val="337255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After the Earthquake</a:t>
            </a:r>
          </a:p>
        </p:txBody>
      </p:sp>
      <p:grpSp>
        <p:nvGrpSpPr>
          <p:cNvPr id="25" name="Group 24">
            <a:extLst>
              <a:ext uri="{FF2B5EF4-FFF2-40B4-BE49-F238E27FC236}">
                <a16:creationId xmlns:a16="http://schemas.microsoft.com/office/drawing/2014/main" id="{8F56E6FF-2236-49DC-BBAA-9AE881EB6F67}"/>
              </a:ext>
            </a:extLst>
          </p:cNvPr>
          <p:cNvGrpSpPr/>
          <p:nvPr/>
        </p:nvGrpSpPr>
        <p:grpSpPr>
          <a:xfrm>
            <a:off x="3647423" y="1791613"/>
            <a:ext cx="2100308" cy="3340513"/>
            <a:chOff x="3647423" y="1791613"/>
            <a:chExt cx="2100308" cy="3340513"/>
          </a:xfrm>
        </p:grpSpPr>
        <p:sp>
          <p:nvSpPr>
            <p:cNvPr id="15" name="Content Placeholder 4">
              <a:extLst>
                <a:ext uri="{FF2B5EF4-FFF2-40B4-BE49-F238E27FC236}">
                  <a16:creationId xmlns:a16="http://schemas.microsoft.com/office/drawing/2014/main" id="{1D60AC66-FF68-4712-8D50-264421FFBAEF}"/>
                </a:ext>
              </a:extLst>
            </p:cNvPr>
            <p:cNvSpPr txBox="1">
              <a:spLocks/>
            </p:cNvSpPr>
            <p:nvPr/>
          </p:nvSpPr>
          <p:spPr>
            <a:xfrm>
              <a:off x="3647423" y="3714750"/>
              <a:ext cx="2100308" cy="14173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Check your home, unit, or building and personal property for damage</a:t>
              </a:r>
              <a:endParaRPr lang="en-US" sz="2000" dirty="0"/>
            </a:p>
          </p:txBody>
        </p:sp>
        <p:pic>
          <p:nvPicPr>
            <p:cNvPr id="7" name="Picture 6" descr="A close up of a sign&#10;&#10;Description automatically generated">
              <a:extLst>
                <a:ext uri="{FF2B5EF4-FFF2-40B4-BE49-F238E27FC236}">
                  <a16:creationId xmlns:a16="http://schemas.microsoft.com/office/drawing/2014/main" id="{D672F9FA-C937-4DA2-A7AF-8C1D5A80F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743" y="1791613"/>
              <a:ext cx="1039667" cy="1822212"/>
            </a:xfrm>
            <a:prstGeom prst="rect">
              <a:avLst/>
            </a:prstGeom>
          </p:spPr>
        </p:pic>
      </p:grpSp>
      <p:grpSp>
        <p:nvGrpSpPr>
          <p:cNvPr id="11" name="Group 10">
            <a:extLst>
              <a:ext uri="{FF2B5EF4-FFF2-40B4-BE49-F238E27FC236}">
                <a16:creationId xmlns:a16="http://schemas.microsoft.com/office/drawing/2014/main" id="{33D332A6-5F7B-4D72-AF98-E5CAD95F317B}"/>
              </a:ext>
            </a:extLst>
          </p:cNvPr>
          <p:cNvGrpSpPr/>
          <p:nvPr/>
        </p:nvGrpSpPr>
        <p:grpSpPr>
          <a:xfrm>
            <a:off x="6147594" y="2330022"/>
            <a:ext cx="2100308" cy="2772721"/>
            <a:chOff x="6147594" y="2330022"/>
            <a:chExt cx="2100308" cy="2772721"/>
          </a:xfrm>
        </p:grpSpPr>
        <p:sp>
          <p:nvSpPr>
            <p:cNvPr id="17" name="Content Placeholder 4">
              <a:extLst>
                <a:ext uri="{FF2B5EF4-FFF2-40B4-BE49-F238E27FC236}">
                  <a16:creationId xmlns:a16="http://schemas.microsoft.com/office/drawing/2014/main" id="{A3882519-3F6C-4AED-B637-423900CF77A6}"/>
                </a:ext>
              </a:extLst>
            </p:cNvPr>
            <p:cNvSpPr txBox="1">
              <a:spLocks/>
            </p:cNvSpPr>
            <p:nvPr/>
          </p:nvSpPr>
          <p:spPr>
            <a:xfrm>
              <a:off x="6147594" y="3695415"/>
              <a:ext cx="2100308" cy="14073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Place your Help/OK sign in your window or on your door and dress for safety</a:t>
              </a:r>
              <a:endParaRPr lang="en-US" sz="2000" dirty="0"/>
            </a:p>
          </p:txBody>
        </p:sp>
        <p:pic>
          <p:nvPicPr>
            <p:cNvPr id="9" name="Picture 8" descr="A picture containing clothing&#10;&#10;Description automatically generated">
              <a:extLst>
                <a:ext uri="{FF2B5EF4-FFF2-40B4-BE49-F238E27FC236}">
                  <a16:creationId xmlns:a16="http://schemas.microsoft.com/office/drawing/2014/main" id="{2C2C4A9C-0F3F-4B26-9858-66FA3B094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262" y="2330022"/>
              <a:ext cx="1460971" cy="1365393"/>
            </a:xfrm>
            <a:prstGeom prst="rect">
              <a:avLst/>
            </a:prstGeom>
          </p:spPr>
        </p:pic>
      </p:grpSp>
      <p:grpSp>
        <p:nvGrpSpPr>
          <p:cNvPr id="12" name="Group 11">
            <a:extLst>
              <a:ext uri="{FF2B5EF4-FFF2-40B4-BE49-F238E27FC236}">
                <a16:creationId xmlns:a16="http://schemas.microsoft.com/office/drawing/2014/main" id="{8124ACB5-0E6A-414B-97AB-F7D2A8A88529}"/>
              </a:ext>
            </a:extLst>
          </p:cNvPr>
          <p:cNvGrpSpPr/>
          <p:nvPr/>
        </p:nvGrpSpPr>
        <p:grpSpPr>
          <a:xfrm>
            <a:off x="8647765" y="2164292"/>
            <a:ext cx="2100308" cy="2678008"/>
            <a:chOff x="8647765" y="2164292"/>
            <a:chExt cx="2100308" cy="2678008"/>
          </a:xfrm>
        </p:grpSpPr>
        <p:sp>
          <p:nvSpPr>
            <p:cNvPr id="19" name="Content Placeholder 4">
              <a:extLst>
                <a:ext uri="{FF2B5EF4-FFF2-40B4-BE49-F238E27FC236}">
                  <a16:creationId xmlns:a16="http://schemas.microsoft.com/office/drawing/2014/main" id="{11705E3C-BE6B-481E-903B-79CEE3196E78}"/>
                </a:ext>
              </a:extLst>
            </p:cNvPr>
            <p:cNvSpPr txBox="1">
              <a:spLocks/>
            </p:cNvSpPr>
            <p:nvPr/>
          </p:nvSpPr>
          <p:spPr>
            <a:xfrm>
              <a:off x="8647765" y="3695415"/>
              <a:ext cx="2100308" cy="1146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Go to your neighborhood meeting spot</a:t>
              </a:r>
              <a:endParaRPr lang="en-US" sz="2000" dirty="0"/>
            </a:p>
          </p:txBody>
        </p:sp>
        <p:pic>
          <p:nvPicPr>
            <p:cNvPr id="13" name="Picture 12">
              <a:extLst>
                <a:ext uri="{FF2B5EF4-FFF2-40B4-BE49-F238E27FC236}">
                  <a16:creationId xmlns:a16="http://schemas.microsoft.com/office/drawing/2014/main" id="{D80A6E49-75B5-4570-A6AD-28464BBF3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4852" y="2164292"/>
              <a:ext cx="1406133" cy="1531123"/>
            </a:xfrm>
            <a:prstGeom prst="rect">
              <a:avLst/>
            </a:prstGeom>
          </p:spPr>
        </p:pic>
      </p:grpSp>
      <p:grpSp>
        <p:nvGrpSpPr>
          <p:cNvPr id="24" name="Group 23">
            <a:extLst>
              <a:ext uri="{FF2B5EF4-FFF2-40B4-BE49-F238E27FC236}">
                <a16:creationId xmlns:a16="http://schemas.microsoft.com/office/drawing/2014/main" id="{E5DCF397-859C-46EA-A11C-9D7374D2A62C}"/>
              </a:ext>
            </a:extLst>
          </p:cNvPr>
          <p:cNvGrpSpPr/>
          <p:nvPr/>
        </p:nvGrpSpPr>
        <p:grpSpPr>
          <a:xfrm>
            <a:off x="1147281" y="2015698"/>
            <a:ext cx="2100308" cy="3116428"/>
            <a:chOff x="1147281" y="2015698"/>
            <a:chExt cx="2100308" cy="3116428"/>
          </a:xfrm>
        </p:grpSpPr>
        <p:pic>
          <p:nvPicPr>
            <p:cNvPr id="4" name="Picture 3" descr="A picture containing game, drawing&#10;&#10;Description automatically generated">
              <a:extLst>
                <a:ext uri="{FF2B5EF4-FFF2-40B4-BE49-F238E27FC236}">
                  <a16:creationId xmlns:a16="http://schemas.microsoft.com/office/drawing/2014/main" id="{BF8E0F8B-EB11-4357-9AF1-7248213609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371" y="2015698"/>
              <a:ext cx="1320129" cy="1679717"/>
            </a:xfrm>
            <a:prstGeom prst="rect">
              <a:avLst/>
            </a:prstGeom>
          </p:spPr>
        </p:pic>
        <p:sp>
          <p:nvSpPr>
            <p:cNvPr id="23" name="Content Placeholder 4">
              <a:extLst>
                <a:ext uri="{FF2B5EF4-FFF2-40B4-BE49-F238E27FC236}">
                  <a16:creationId xmlns:a16="http://schemas.microsoft.com/office/drawing/2014/main" id="{2A7109B2-DD82-4DEA-B894-FB9C3E18289F}"/>
                </a:ext>
              </a:extLst>
            </p:cNvPr>
            <p:cNvSpPr txBox="1">
              <a:spLocks/>
            </p:cNvSpPr>
            <p:nvPr/>
          </p:nvSpPr>
          <p:spPr>
            <a:xfrm>
              <a:off x="1147281" y="3714750"/>
              <a:ext cx="2100308" cy="1417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Check yourself and those in your household</a:t>
              </a:r>
              <a:endParaRPr lang="en-US" sz="2000" dirty="0"/>
            </a:p>
          </p:txBody>
        </p:sp>
      </p:grpSp>
    </p:spTree>
    <p:extLst>
      <p:ext uri="{BB962C8B-B14F-4D97-AF65-F5344CB8AC3E}">
        <p14:creationId xmlns:p14="http://schemas.microsoft.com/office/powerpoint/2010/main" val="36506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618B-8602-42BE-B38A-1BDAE8F5A4BC}"/>
              </a:ext>
            </a:extLst>
          </p:cNvPr>
          <p:cNvSpPr>
            <a:spLocks noGrp="1"/>
          </p:cNvSpPr>
          <p:nvPr>
            <p:ph type="title"/>
          </p:nvPr>
        </p:nvSpPr>
        <p:spPr/>
        <p:txBody>
          <a:bodyPr/>
          <a:lstStyle/>
          <a:p>
            <a:r>
              <a:rPr lang="en-US" dirty="0"/>
              <a:t>Top 3 Neighborhood Response Priorities</a:t>
            </a:r>
          </a:p>
        </p:txBody>
      </p:sp>
      <p:sp>
        <p:nvSpPr>
          <p:cNvPr id="10" name="Content Placeholder 8">
            <a:extLst>
              <a:ext uri="{FF2B5EF4-FFF2-40B4-BE49-F238E27FC236}">
                <a16:creationId xmlns:a16="http://schemas.microsoft.com/office/drawing/2014/main" id="{B7D110FE-EB2B-4A43-85B5-3B1E87689D8B}"/>
              </a:ext>
            </a:extLst>
          </p:cNvPr>
          <p:cNvSpPr txBox="1">
            <a:spLocks/>
          </p:cNvSpPr>
          <p:nvPr/>
        </p:nvSpPr>
        <p:spPr>
          <a:xfrm>
            <a:off x="990600" y="1843088"/>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16" name="Content Placeholder 8">
            <a:extLst>
              <a:ext uri="{FF2B5EF4-FFF2-40B4-BE49-F238E27FC236}">
                <a16:creationId xmlns:a16="http://schemas.microsoft.com/office/drawing/2014/main" id="{13E9D142-A128-48AA-AFEE-CB5E1B4B3003}"/>
              </a:ext>
            </a:extLst>
          </p:cNvPr>
          <p:cNvSpPr txBox="1">
            <a:spLocks/>
          </p:cNvSpPr>
          <p:nvPr/>
        </p:nvSpPr>
        <p:spPr>
          <a:xfrm>
            <a:off x="4416271"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Content Placeholder 8">
            <a:extLst>
              <a:ext uri="{FF2B5EF4-FFF2-40B4-BE49-F238E27FC236}">
                <a16:creationId xmlns:a16="http://schemas.microsoft.com/office/drawing/2014/main" id="{0092C239-680B-42BB-ACD6-6BEFF664E0BE}"/>
              </a:ext>
            </a:extLst>
          </p:cNvPr>
          <p:cNvSpPr txBox="1">
            <a:spLocks/>
          </p:cNvSpPr>
          <p:nvPr/>
        </p:nvSpPr>
        <p:spPr>
          <a:xfrm>
            <a:off x="7895207"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grpSp>
        <p:nvGrpSpPr>
          <p:cNvPr id="3" name="Group 2">
            <a:extLst>
              <a:ext uri="{FF2B5EF4-FFF2-40B4-BE49-F238E27FC236}">
                <a16:creationId xmlns:a16="http://schemas.microsoft.com/office/drawing/2014/main" id="{683033CD-0B60-40DB-B2C0-B3B370FF523C}"/>
              </a:ext>
            </a:extLst>
          </p:cNvPr>
          <p:cNvGrpSpPr/>
          <p:nvPr/>
        </p:nvGrpSpPr>
        <p:grpSpPr>
          <a:xfrm>
            <a:off x="1233996" y="1518117"/>
            <a:ext cx="2902998" cy="3103671"/>
            <a:chOff x="1233996" y="1518117"/>
            <a:chExt cx="2902998" cy="3103671"/>
          </a:xfrm>
        </p:grpSpPr>
        <p:cxnSp>
          <p:nvCxnSpPr>
            <p:cNvPr id="14" name="Straight Connector 13">
              <a:extLst>
                <a:ext uri="{FF2B5EF4-FFF2-40B4-BE49-F238E27FC236}">
                  <a16:creationId xmlns:a16="http://schemas.microsoft.com/office/drawing/2014/main" id="{EC812AAE-C868-4D26-9731-79FA6369DA42}"/>
                </a:ext>
              </a:extLst>
            </p:cNvPr>
            <p:cNvCxnSpPr>
              <a:cxnSpLocks/>
            </p:cNvCxnSpPr>
            <p:nvPr/>
          </p:nvCxnSpPr>
          <p:spPr>
            <a:xfrm>
              <a:off x="1233996"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1317E6-DC19-4583-8B30-3B264FB70201}"/>
                </a:ext>
              </a:extLst>
            </p:cNvPr>
            <p:cNvSpPr txBox="1"/>
            <p:nvPr/>
          </p:nvSpPr>
          <p:spPr>
            <a:xfrm>
              <a:off x="1233996" y="3329126"/>
              <a:ext cx="2902998" cy="1292662"/>
            </a:xfrm>
            <a:prstGeom prst="rect">
              <a:avLst/>
            </a:prstGeom>
            <a:noFill/>
          </p:spPr>
          <p:txBody>
            <a:bodyPr wrap="square" rtlCol="0">
              <a:spAutoFit/>
            </a:bodyPr>
            <a:lstStyle/>
            <a:p>
              <a:pPr algn="ctr"/>
              <a:r>
                <a:rPr lang="en-US" b="1" dirty="0"/>
                <a:t>Control Utilities and Prevent Fire</a:t>
              </a:r>
            </a:p>
            <a:p>
              <a:br>
                <a:rPr lang="en-US" sz="1400" b="1" i="0" u="none" strike="noStrike" dirty="0">
                  <a:solidFill>
                    <a:schemeClr val="tx2">
                      <a:lumMod val="50000"/>
                    </a:schemeClr>
                  </a:solidFill>
                  <a:effectLst/>
                </a:rPr>
              </a:br>
              <a:r>
                <a:rPr lang="en-US" sz="1400" b="1" i="0" u="none" strike="noStrike" dirty="0">
                  <a:solidFill>
                    <a:schemeClr val="tx2">
                      <a:lumMod val="50000"/>
                    </a:schemeClr>
                  </a:solidFill>
                  <a:effectLst/>
                </a:rPr>
                <a:t>After that: Damage Assessment (Homes, streets, utilities) </a:t>
              </a:r>
              <a:endParaRPr lang="en-US" sz="1400" b="1" dirty="0">
                <a:solidFill>
                  <a:schemeClr val="tx2">
                    <a:lumMod val="50000"/>
                  </a:schemeClr>
                </a:solidFill>
              </a:endParaRPr>
            </a:p>
          </p:txBody>
        </p:sp>
        <p:pic>
          <p:nvPicPr>
            <p:cNvPr id="5" name="Picture 4">
              <a:extLst>
                <a:ext uri="{FF2B5EF4-FFF2-40B4-BE49-F238E27FC236}">
                  <a16:creationId xmlns:a16="http://schemas.microsoft.com/office/drawing/2014/main" id="{C815E0FA-F912-490C-A3C5-5D5897898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202" y="1518117"/>
              <a:ext cx="896403" cy="1461260"/>
            </a:xfrm>
            <a:prstGeom prst="rect">
              <a:avLst/>
            </a:prstGeom>
          </p:spPr>
        </p:pic>
      </p:grpSp>
      <p:grpSp>
        <p:nvGrpSpPr>
          <p:cNvPr id="4" name="Group 3">
            <a:extLst>
              <a:ext uri="{FF2B5EF4-FFF2-40B4-BE49-F238E27FC236}">
                <a16:creationId xmlns:a16="http://schemas.microsoft.com/office/drawing/2014/main" id="{62E67CC6-1341-46D7-B895-B3E991881101}"/>
              </a:ext>
            </a:extLst>
          </p:cNvPr>
          <p:cNvGrpSpPr/>
          <p:nvPr/>
        </p:nvGrpSpPr>
        <p:grpSpPr>
          <a:xfrm>
            <a:off x="4644501" y="1564232"/>
            <a:ext cx="2902998" cy="3272999"/>
            <a:chOff x="4644501" y="1564232"/>
            <a:chExt cx="2902998" cy="3272999"/>
          </a:xfrm>
        </p:grpSpPr>
        <p:cxnSp>
          <p:nvCxnSpPr>
            <p:cNvPr id="17" name="Straight Connector 16">
              <a:extLst>
                <a:ext uri="{FF2B5EF4-FFF2-40B4-BE49-F238E27FC236}">
                  <a16:creationId xmlns:a16="http://schemas.microsoft.com/office/drawing/2014/main" id="{D9AEE45A-B528-4DFE-A998-2F7B89E73C31}"/>
                </a:ext>
              </a:extLst>
            </p:cNvPr>
            <p:cNvCxnSpPr>
              <a:cxnSpLocks/>
            </p:cNvCxnSpPr>
            <p:nvPr/>
          </p:nvCxnSpPr>
          <p:spPr>
            <a:xfrm>
              <a:off x="4644501"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696C3-99F5-4891-A387-16E1AFFE641A}"/>
                </a:ext>
              </a:extLst>
            </p:cNvPr>
            <p:cNvSpPr txBox="1"/>
            <p:nvPr/>
          </p:nvSpPr>
          <p:spPr>
            <a:xfrm>
              <a:off x="4644501" y="3329126"/>
              <a:ext cx="2902998" cy="1508105"/>
            </a:xfrm>
            <a:prstGeom prst="rect">
              <a:avLst/>
            </a:prstGeom>
            <a:noFill/>
          </p:spPr>
          <p:txBody>
            <a:bodyPr wrap="square" rtlCol="0">
              <a:spAutoFit/>
            </a:bodyPr>
            <a:lstStyle/>
            <a:p>
              <a:pPr algn="ctr"/>
              <a:r>
                <a:rPr lang="en-US" b="1" dirty="0"/>
                <a:t>Check on People (Search and Rescue)</a:t>
              </a:r>
            </a:p>
            <a:p>
              <a:br>
                <a:rPr lang="en-US" sz="1400" b="1" i="0" u="none" strike="noStrike" dirty="0">
                  <a:solidFill>
                    <a:schemeClr val="tx2">
                      <a:lumMod val="50000"/>
                    </a:schemeClr>
                  </a:solidFill>
                  <a:effectLst/>
                </a:rPr>
              </a:br>
              <a:r>
                <a:rPr lang="en-US" sz="1400" b="1" i="0" u="none" strike="noStrike" dirty="0">
                  <a:solidFill>
                    <a:schemeClr val="tx2">
                      <a:lumMod val="50000"/>
                    </a:schemeClr>
                  </a:solidFill>
                  <a:effectLst/>
                </a:rPr>
                <a:t>After that: Communications (Listen to radios and connect with your nearest Community Emergency Hub)</a:t>
              </a:r>
              <a:endParaRPr lang="en-US" sz="1400" b="1" dirty="0">
                <a:solidFill>
                  <a:schemeClr val="tx2">
                    <a:lumMod val="50000"/>
                  </a:schemeClr>
                </a:solidFill>
              </a:endParaRPr>
            </a:p>
          </p:txBody>
        </p:sp>
        <p:pic>
          <p:nvPicPr>
            <p:cNvPr id="9" name="Picture 8">
              <a:extLst>
                <a:ext uri="{FF2B5EF4-FFF2-40B4-BE49-F238E27FC236}">
                  <a16:creationId xmlns:a16="http://schemas.microsoft.com/office/drawing/2014/main" id="{1E1B8F02-A230-446D-BAE0-EFC2C163B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207" y="1564232"/>
              <a:ext cx="1154489" cy="1569586"/>
            </a:xfrm>
            <a:prstGeom prst="rect">
              <a:avLst/>
            </a:prstGeom>
          </p:spPr>
        </p:pic>
      </p:grpSp>
      <p:grpSp>
        <p:nvGrpSpPr>
          <p:cNvPr id="6" name="Group 5">
            <a:extLst>
              <a:ext uri="{FF2B5EF4-FFF2-40B4-BE49-F238E27FC236}">
                <a16:creationId xmlns:a16="http://schemas.microsoft.com/office/drawing/2014/main" id="{DFFCF5F8-CE71-46DB-B70D-57A7737BEE72}"/>
              </a:ext>
            </a:extLst>
          </p:cNvPr>
          <p:cNvGrpSpPr/>
          <p:nvPr/>
        </p:nvGrpSpPr>
        <p:grpSpPr>
          <a:xfrm>
            <a:off x="8123437" y="1539901"/>
            <a:ext cx="2902998" cy="3081887"/>
            <a:chOff x="8123437" y="1539901"/>
            <a:chExt cx="2902998" cy="3081887"/>
          </a:xfrm>
        </p:grpSpPr>
        <p:cxnSp>
          <p:nvCxnSpPr>
            <p:cNvPr id="19" name="Straight Connector 18">
              <a:extLst>
                <a:ext uri="{FF2B5EF4-FFF2-40B4-BE49-F238E27FC236}">
                  <a16:creationId xmlns:a16="http://schemas.microsoft.com/office/drawing/2014/main" id="{84F9DB03-AA66-42F6-AB7A-0C66DEABED77}"/>
                </a:ext>
              </a:extLst>
            </p:cNvPr>
            <p:cNvCxnSpPr>
              <a:cxnSpLocks/>
            </p:cNvCxnSpPr>
            <p:nvPr/>
          </p:nvCxnSpPr>
          <p:spPr>
            <a:xfrm>
              <a:off x="8123437"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53E54D-3368-4106-973D-32AC7BB0C933}"/>
                </a:ext>
              </a:extLst>
            </p:cNvPr>
            <p:cNvSpPr txBox="1"/>
            <p:nvPr/>
          </p:nvSpPr>
          <p:spPr>
            <a:xfrm>
              <a:off x="8123437" y="3329126"/>
              <a:ext cx="2902998" cy="1292662"/>
            </a:xfrm>
            <a:prstGeom prst="rect">
              <a:avLst/>
            </a:prstGeom>
            <a:noFill/>
          </p:spPr>
          <p:txBody>
            <a:bodyPr wrap="square" rtlCol="0">
              <a:spAutoFit/>
            </a:bodyPr>
            <a:lstStyle/>
            <a:p>
              <a:pPr algn="ctr"/>
              <a:r>
                <a:rPr lang="en-US" b="1" dirty="0"/>
                <a:t>Take Care of Injuries (First Aid)</a:t>
              </a:r>
            </a:p>
            <a:p>
              <a:br>
                <a:rPr lang="en-US" sz="1400" b="1" dirty="0">
                  <a:solidFill>
                    <a:schemeClr val="tx2">
                      <a:lumMod val="50000"/>
                    </a:schemeClr>
                  </a:solidFill>
                </a:rPr>
              </a:br>
              <a:r>
                <a:rPr lang="en-US" sz="1400" b="1" i="0" u="none" strike="noStrike" dirty="0">
                  <a:solidFill>
                    <a:schemeClr val="tx2">
                      <a:lumMod val="50000"/>
                    </a:schemeClr>
                  </a:solidFill>
                  <a:effectLst/>
                </a:rPr>
                <a:t>After that: Shelter and Take Care of Each Other</a:t>
              </a:r>
              <a:endParaRPr lang="en-US" sz="1400" b="1" dirty="0">
                <a:solidFill>
                  <a:schemeClr val="tx2">
                    <a:lumMod val="50000"/>
                  </a:schemeClr>
                </a:solidFill>
              </a:endParaRPr>
            </a:p>
          </p:txBody>
        </p:sp>
        <p:pic>
          <p:nvPicPr>
            <p:cNvPr id="12" name="Picture 11">
              <a:extLst>
                <a:ext uri="{FF2B5EF4-FFF2-40B4-BE49-F238E27FC236}">
                  <a16:creationId xmlns:a16="http://schemas.microsoft.com/office/drawing/2014/main" id="{00D77E82-A428-4B38-A891-79D12BCB8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665" y="1539901"/>
              <a:ext cx="1479450" cy="1461260"/>
            </a:xfrm>
            <a:prstGeom prst="rect">
              <a:avLst/>
            </a:prstGeom>
          </p:spPr>
        </p:pic>
      </p:grpSp>
    </p:spTree>
    <p:extLst>
      <p:ext uri="{BB962C8B-B14F-4D97-AF65-F5344CB8AC3E}">
        <p14:creationId xmlns:p14="http://schemas.microsoft.com/office/powerpoint/2010/main" val="23108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618B-8602-42BE-B38A-1BDAE8F5A4BC}"/>
              </a:ext>
            </a:extLst>
          </p:cNvPr>
          <p:cNvSpPr>
            <a:spLocks noGrp="1"/>
          </p:cNvSpPr>
          <p:nvPr>
            <p:ph type="title"/>
          </p:nvPr>
        </p:nvSpPr>
        <p:spPr/>
        <p:txBody>
          <a:bodyPr/>
          <a:lstStyle/>
          <a:p>
            <a:r>
              <a:rPr lang="en-US" dirty="0"/>
              <a:t>Organizing for Success in Advance</a:t>
            </a:r>
          </a:p>
        </p:txBody>
      </p:sp>
      <p:sp>
        <p:nvSpPr>
          <p:cNvPr id="10" name="Content Placeholder 8">
            <a:extLst>
              <a:ext uri="{FF2B5EF4-FFF2-40B4-BE49-F238E27FC236}">
                <a16:creationId xmlns:a16="http://schemas.microsoft.com/office/drawing/2014/main" id="{B7D110FE-EB2B-4A43-85B5-3B1E87689D8B}"/>
              </a:ext>
            </a:extLst>
          </p:cNvPr>
          <p:cNvSpPr txBox="1">
            <a:spLocks/>
          </p:cNvSpPr>
          <p:nvPr/>
        </p:nvSpPr>
        <p:spPr>
          <a:xfrm>
            <a:off x="990600" y="1843088"/>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cxnSp>
        <p:nvCxnSpPr>
          <p:cNvPr id="14" name="Straight Connector 13">
            <a:extLst>
              <a:ext uri="{FF2B5EF4-FFF2-40B4-BE49-F238E27FC236}">
                <a16:creationId xmlns:a16="http://schemas.microsoft.com/office/drawing/2014/main" id="{EC812AAE-C868-4D26-9731-79FA6369DA42}"/>
              </a:ext>
            </a:extLst>
          </p:cNvPr>
          <p:cNvCxnSpPr>
            <a:cxnSpLocks/>
          </p:cNvCxnSpPr>
          <p:nvPr/>
        </p:nvCxnSpPr>
        <p:spPr>
          <a:xfrm>
            <a:off x="1233996"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8">
            <a:extLst>
              <a:ext uri="{FF2B5EF4-FFF2-40B4-BE49-F238E27FC236}">
                <a16:creationId xmlns:a16="http://schemas.microsoft.com/office/drawing/2014/main" id="{13E9D142-A128-48AA-AFEE-CB5E1B4B3003}"/>
              </a:ext>
            </a:extLst>
          </p:cNvPr>
          <p:cNvSpPr txBox="1">
            <a:spLocks/>
          </p:cNvSpPr>
          <p:nvPr/>
        </p:nvSpPr>
        <p:spPr>
          <a:xfrm>
            <a:off x="4416271"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cxnSp>
        <p:nvCxnSpPr>
          <p:cNvPr id="17" name="Straight Connector 16">
            <a:extLst>
              <a:ext uri="{FF2B5EF4-FFF2-40B4-BE49-F238E27FC236}">
                <a16:creationId xmlns:a16="http://schemas.microsoft.com/office/drawing/2014/main" id="{D9AEE45A-B528-4DFE-A998-2F7B89E73C31}"/>
              </a:ext>
            </a:extLst>
          </p:cNvPr>
          <p:cNvCxnSpPr>
            <a:cxnSpLocks/>
          </p:cNvCxnSpPr>
          <p:nvPr/>
        </p:nvCxnSpPr>
        <p:spPr>
          <a:xfrm>
            <a:off x="4644501"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ontent Placeholder 8">
            <a:extLst>
              <a:ext uri="{FF2B5EF4-FFF2-40B4-BE49-F238E27FC236}">
                <a16:creationId xmlns:a16="http://schemas.microsoft.com/office/drawing/2014/main" id="{0092C239-680B-42BB-ACD6-6BEFF664E0BE}"/>
              </a:ext>
            </a:extLst>
          </p:cNvPr>
          <p:cNvSpPr txBox="1">
            <a:spLocks/>
          </p:cNvSpPr>
          <p:nvPr/>
        </p:nvSpPr>
        <p:spPr>
          <a:xfrm>
            <a:off x="7895207"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cxnSp>
        <p:nvCxnSpPr>
          <p:cNvPr id="19" name="Straight Connector 18">
            <a:extLst>
              <a:ext uri="{FF2B5EF4-FFF2-40B4-BE49-F238E27FC236}">
                <a16:creationId xmlns:a16="http://schemas.microsoft.com/office/drawing/2014/main" id="{84F9DB03-AA66-42F6-AB7A-0C66DEABED77}"/>
              </a:ext>
            </a:extLst>
          </p:cNvPr>
          <p:cNvCxnSpPr>
            <a:cxnSpLocks/>
          </p:cNvCxnSpPr>
          <p:nvPr/>
        </p:nvCxnSpPr>
        <p:spPr>
          <a:xfrm>
            <a:off x="8123437"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1317E6-DC19-4583-8B30-3B264FB70201}"/>
              </a:ext>
            </a:extLst>
          </p:cNvPr>
          <p:cNvSpPr txBox="1"/>
          <p:nvPr/>
        </p:nvSpPr>
        <p:spPr>
          <a:xfrm>
            <a:off x="1233996" y="3329126"/>
            <a:ext cx="2902998" cy="1138773"/>
          </a:xfrm>
          <a:prstGeom prst="rect">
            <a:avLst/>
          </a:prstGeom>
          <a:noFill/>
        </p:spPr>
        <p:txBody>
          <a:bodyPr wrap="square" rtlCol="0">
            <a:spAutoFit/>
          </a:bodyPr>
          <a:lstStyle/>
          <a:p>
            <a:pPr algn="ctr"/>
            <a:r>
              <a:rPr lang="en-US" b="1" dirty="0"/>
              <a:t>Identify a SNAP Coordinator(s) and a SNAP Contact(s)</a:t>
            </a:r>
          </a:p>
          <a:p>
            <a:endParaRPr lang="en-US" sz="1400" b="1" dirty="0">
              <a:solidFill>
                <a:schemeClr val="tx2">
                  <a:lumMod val="50000"/>
                </a:schemeClr>
              </a:solidFill>
            </a:endParaRPr>
          </a:p>
        </p:txBody>
      </p:sp>
      <p:sp>
        <p:nvSpPr>
          <p:cNvPr id="27" name="TextBox 26">
            <a:extLst>
              <a:ext uri="{FF2B5EF4-FFF2-40B4-BE49-F238E27FC236}">
                <a16:creationId xmlns:a16="http://schemas.microsoft.com/office/drawing/2014/main" id="{D53696C3-99F5-4891-A387-16E1AFFE641A}"/>
              </a:ext>
            </a:extLst>
          </p:cNvPr>
          <p:cNvSpPr txBox="1"/>
          <p:nvPr/>
        </p:nvSpPr>
        <p:spPr>
          <a:xfrm>
            <a:off x="4644501" y="3329126"/>
            <a:ext cx="2902998" cy="1785104"/>
          </a:xfrm>
          <a:prstGeom prst="rect">
            <a:avLst/>
          </a:prstGeom>
          <a:noFill/>
        </p:spPr>
        <p:txBody>
          <a:bodyPr wrap="square" rtlCol="0">
            <a:spAutoFit/>
          </a:bodyPr>
          <a:lstStyle/>
          <a:p>
            <a:pPr algn="ctr"/>
            <a:r>
              <a:rPr lang="en-US" b="1" dirty="0"/>
              <a:t>Determine Roles and Responsibilities</a:t>
            </a:r>
          </a:p>
          <a:p>
            <a:endParaRPr lang="en-US" sz="1400" b="1" dirty="0">
              <a:solidFill>
                <a:schemeClr val="tx2">
                  <a:lumMod val="50000"/>
                </a:schemeClr>
              </a:solidFill>
            </a:endParaRPr>
          </a:p>
          <a:p>
            <a:pPr>
              <a:buFont typeface="Arial" panose="020B0604020202020204" pitchFamily="34" charset="0"/>
              <a:buChar char="•"/>
            </a:pPr>
            <a:r>
              <a:rPr lang="en-US" sz="1400" b="1" i="0" u="none" strike="noStrike" dirty="0">
                <a:solidFill>
                  <a:schemeClr val="tx2">
                    <a:lumMod val="50000"/>
                  </a:schemeClr>
                </a:solidFill>
                <a:effectLst/>
              </a:rPr>
              <a:t>Utility Control Team</a:t>
            </a:r>
            <a:endParaRPr lang="en-US" sz="1400" b="1" dirty="0">
              <a:solidFill>
                <a:schemeClr val="tx2">
                  <a:lumMod val="50000"/>
                </a:schemeClr>
              </a:solidFill>
            </a:endParaRPr>
          </a:p>
          <a:p>
            <a:pPr>
              <a:buFont typeface="Arial" panose="020B0604020202020204" pitchFamily="34" charset="0"/>
              <a:buChar char="•"/>
            </a:pPr>
            <a:r>
              <a:rPr lang="en-US" sz="1400" b="1" i="0" u="none" strike="noStrike" dirty="0">
                <a:solidFill>
                  <a:schemeClr val="tx2">
                    <a:lumMod val="50000"/>
                  </a:schemeClr>
                </a:solidFill>
                <a:effectLst/>
              </a:rPr>
              <a:t>Search and Rescue Team</a:t>
            </a:r>
            <a:endParaRPr lang="en-US" sz="1400" b="1" dirty="0">
              <a:solidFill>
                <a:schemeClr val="tx2">
                  <a:lumMod val="50000"/>
                </a:schemeClr>
              </a:solidFill>
            </a:endParaRPr>
          </a:p>
          <a:p>
            <a:pPr>
              <a:buFont typeface="Arial" panose="020B0604020202020204" pitchFamily="34" charset="0"/>
              <a:buChar char="•"/>
            </a:pPr>
            <a:r>
              <a:rPr lang="en-US" sz="1400" b="1" i="0" u="none" strike="noStrike" dirty="0">
                <a:solidFill>
                  <a:schemeClr val="tx2">
                    <a:lumMod val="50000"/>
                  </a:schemeClr>
                </a:solidFill>
                <a:effectLst/>
              </a:rPr>
              <a:t>First Aid Team/Hygiene Team</a:t>
            </a:r>
            <a:endParaRPr lang="en-US" sz="1400" b="1" dirty="0">
              <a:solidFill>
                <a:schemeClr val="tx2">
                  <a:lumMod val="50000"/>
                </a:schemeClr>
              </a:solidFill>
            </a:endParaRPr>
          </a:p>
          <a:p>
            <a:pPr algn="ctr"/>
            <a:endParaRPr lang="en-US" b="1" dirty="0"/>
          </a:p>
        </p:txBody>
      </p:sp>
      <p:sp>
        <p:nvSpPr>
          <p:cNvPr id="28" name="TextBox 27">
            <a:extLst>
              <a:ext uri="{FF2B5EF4-FFF2-40B4-BE49-F238E27FC236}">
                <a16:creationId xmlns:a16="http://schemas.microsoft.com/office/drawing/2014/main" id="{DB53E54D-3368-4106-973D-32AC7BB0C933}"/>
              </a:ext>
            </a:extLst>
          </p:cNvPr>
          <p:cNvSpPr txBox="1"/>
          <p:nvPr/>
        </p:nvSpPr>
        <p:spPr>
          <a:xfrm>
            <a:off x="8123437" y="3329126"/>
            <a:ext cx="2902998" cy="369332"/>
          </a:xfrm>
          <a:prstGeom prst="rect">
            <a:avLst/>
          </a:prstGeom>
          <a:noFill/>
        </p:spPr>
        <p:txBody>
          <a:bodyPr wrap="square" rtlCol="0">
            <a:spAutoFit/>
          </a:bodyPr>
          <a:lstStyle/>
          <a:p>
            <a:pPr algn="ctr"/>
            <a:r>
              <a:rPr lang="en-US" b="1" dirty="0"/>
              <a:t>Determine a Meeting Place</a:t>
            </a:r>
          </a:p>
        </p:txBody>
      </p:sp>
      <p:pic>
        <p:nvPicPr>
          <p:cNvPr id="4" name="Picture 3">
            <a:extLst>
              <a:ext uri="{FF2B5EF4-FFF2-40B4-BE49-F238E27FC236}">
                <a16:creationId xmlns:a16="http://schemas.microsoft.com/office/drawing/2014/main" id="{D30A20E5-9F0B-4129-B786-B48E870A2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346" y="1602332"/>
            <a:ext cx="1344048" cy="1493386"/>
          </a:xfrm>
          <a:prstGeom prst="rect">
            <a:avLst/>
          </a:prstGeom>
        </p:spPr>
      </p:pic>
      <p:pic>
        <p:nvPicPr>
          <p:cNvPr id="7" name="Picture 6">
            <a:extLst>
              <a:ext uri="{FF2B5EF4-FFF2-40B4-BE49-F238E27FC236}">
                <a16:creationId xmlns:a16="http://schemas.microsoft.com/office/drawing/2014/main" id="{9E9BAE97-A197-4DAF-9FB5-725206440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186" y="1702354"/>
            <a:ext cx="1490336" cy="1298807"/>
          </a:xfrm>
          <a:prstGeom prst="rect">
            <a:avLst/>
          </a:prstGeom>
        </p:spPr>
      </p:pic>
      <p:pic>
        <p:nvPicPr>
          <p:cNvPr id="11" name="Picture 10">
            <a:extLst>
              <a:ext uri="{FF2B5EF4-FFF2-40B4-BE49-F238E27FC236}">
                <a16:creationId xmlns:a16="http://schemas.microsoft.com/office/drawing/2014/main" id="{2BFEA0DE-25E2-4CF9-9421-9CB5EFB65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245" y="1537642"/>
            <a:ext cx="1344048" cy="1463519"/>
          </a:xfrm>
          <a:prstGeom prst="rect">
            <a:avLst/>
          </a:prstGeom>
        </p:spPr>
      </p:pic>
    </p:spTree>
    <p:extLst>
      <p:ext uri="{BB962C8B-B14F-4D97-AF65-F5344CB8AC3E}">
        <p14:creationId xmlns:p14="http://schemas.microsoft.com/office/powerpoint/2010/main" val="20560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618B-8602-42BE-B38A-1BDAE8F5A4BC}"/>
              </a:ext>
            </a:extLst>
          </p:cNvPr>
          <p:cNvSpPr>
            <a:spLocks noGrp="1"/>
          </p:cNvSpPr>
          <p:nvPr>
            <p:ph type="title"/>
          </p:nvPr>
        </p:nvSpPr>
        <p:spPr/>
        <p:txBody>
          <a:bodyPr/>
          <a:lstStyle/>
          <a:p>
            <a:r>
              <a:rPr lang="en-US" dirty="0"/>
              <a:t>Head Start</a:t>
            </a:r>
          </a:p>
        </p:txBody>
      </p:sp>
      <p:sp>
        <p:nvSpPr>
          <p:cNvPr id="10" name="Content Placeholder 8">
            <a:extLst>
              <a:ext uri="{FF2B5EF4-FFF2-40B4-BE49-F238E27FC236}">
                <a16:creationId xmlns:a16="http://schemas.microsoft.com/office/drawing/2014/main" id="{B7D110FE-EB2B-4A43-85B5-3B1E87689D8B}"/>
              </a:ext>
            </a:extLst>
          </p:cNvPr>
          <p:cNvSpPr txBox="1">
            <a:spLocks/>
          </p:cNvSpPr>
          <p:nvPr/>
        </p:nvSpPr>
        <p:spPr>
          <a:xfrm>
            <a:off x="990600" y="1843088"/>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16" name="Content Placeholder 8">
            <a:extLst>
              <a:ext uri="{FF2B5EF4-FFF2-40B4-BE49-F238E27FC236}">
                <a16:creationId xmlns:a16="http://schemas.microsoft.com/office/drawing/2014/main" id="{13E9D142-A128-48AA-AFEE-CB5E1B4B3003}"/>
              </a:ext>
            </a:extLst>
          </p:cNvPr>
          <p:cNvSpPr txBox="1">
            <a:spLocks/>
          </p:cNvSpPr>
          <p:nvPr/>
        </p:nvSpPr>
        <p:spPr>
          <a:xfrm>
            <a:off x="4416271"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Content Placeholder 8">
            <a:extLst>
              <a:ext uri="{FF2B5EF4-FFF2-40B4-BE49-F238E27FC236}">
                <a16:creationId xmlns:a16="http://schemas.microsoft.com/office/drawing/2014/main" id="{0092C239-680B-42BB-ACD6-6BEFF664E0BE}"/>
              </a:ext>
            </a:extLst>
          </p:cNvPr>
          <p:cNvSpPr txBox="1">
            <a:spLocks/>
          </p:cNvSpPr>
          <p:nvPr/>
        </p:nvSpPr>
        <p:spPr>
          <a:xfrm>
            <a:off x="7895207"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grpSp>
        <p:nvGrpSpPr>
          <p:cNvPr id="13" name="Group 12">
            <a:extLst>
              <a:ext uri="{FF2B5EF4-FFF2-40B4-BE49-F238E27FC236}">
                <a16:creationId xmlns:a16="http://schemas.microsoft.com/office/drawing/2014/main" id="{E704D9EF-DAEB-4DB2-9419-DBADFFF3B16A}"/>
              </a:ext>
            </a:extLst>
          </p:cNvPr>
          <p:cNvGrpSpPr/>
          <p:nvPr/>
        </p:nvGrpSpPr>
        <p:grpSpPr>
          <a:xfrm>
            <a:off x="1218830" y="1690688"/>
            <a:ext cx="2918164" cy="2859477"/>
            <a:chOff x="1218830" y="1690688"/>
            <a:chExt cx="2918164" cy="2859477"/>
          </a:xfrm>
        </p:grpSpPr>
        <p:cxnSp>
          <p:nvCxnSpPr>
            <p:cNvPr id="14" name="Straight Connector 13">
              <a:extLst>
                <a:ext uri="{FF2B5EF4-FFF2-40B4-BE49-F238E27FC236}">
                  <a16:creationId xmlns:a16="http://schemas.microsoft.com/office/drawing/2014/main" id="{EC812AAE-C868-4D26-9731-79FA6369DA42}"/>
                </a:ext>
              </a:extLst>
            </p:cNvPr>
            <p:cNvCxnSpPr>
              <a:cxnSpLocks/>
            </p:cNvCxnSpPr>
            <p:nvPr/>
          </p:nvCxnSpPr>
          <p:spPr>
            <a:xfrm>
              <a:off x="1218830" y="33624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1317E6-DC19-4583-8B30-3B264FB70201}"/>
                </a:ext>
              </a:extLst>
            </p:cNvPr>
            <p:cNvSpPr txBox="1"/>
            <p:nvPr/>
          </p:nvSpPr>
          <p:spPr>
            <a:xfrm>
              <a:off x="1233996" y="3688391"/>
              <a:ext cx="2902998" cy="861774"/>
            </a:xfrm>
            <a:prstGeom prst="rect">
              <a:avLst/>
            </a:prstGeom>
            <a:noFill/>
          </p:spPr>
          <p:txBody>
            <a:bodyPr wrap="square" rtlCol="0">
              <a:spAutoFit/>
            </a:bodyPr>
            <a:lstStyle/>
            <a:p>
              <a:pPr algn="ctr"/>
              <a:r>
                <a:rPr lang="en-US" b="1" dirty="0"/>
                <a:t>Who has children, pets, lives alone, or works from home?</a:t>
              </a:r>
            </a:p>
            <a:p>
              <a:endParaRPr lang="en-US" sz="1400" b="1" dirty="0">
                <a:solidFill>
                  <a:schemeClr val="tx2">
                    <a:lumMod val="50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A349BC38-3CF6-44CA-A614-AF89B5CF6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632" y="1690688"/>
              <a:ext cx="1539267" cy="1369207"/>
            </a:xfrm>
            <a:prstGeom prst="rect">
              <a:avLst/>
            </a:prstGeom>
          </p:spPr>
        </p:pic>
      </p:grpSp>
      <p:grpSp>
        <p:nvGrpSpPr>
          <p:cNvPr id="15" name="Group 14">
            <a:extLst>
              <a:ext uri="{FF2B5EF4-FFF2-40B4-BE49-F238E27FC236}">
                <a16:creationId xmlns:a16="http://schemas.microsoft.com/office/drawing/2014/main" id="{9D2DBF2F-EB24-4718-AE35-61DCD4906D40}"/>
              </a:ext>
            </a:extLst>
          </p:cNvPr>
          <p:cNvGrpSpPr/>
          <p:nvPr/>
        </p:nvGrpSpPr>
        <p:grpSpPr>
          <a:xfrm>
            <a:off x="4629335" y="1721729"/>
            <a:ext cx="2932468" cy="2334091"/>
            <a:chOff x="4629335" y="1721729"/>
            <a:chExt cx="2932468" cy="2334091"/>
          </a:xfrm>
        </p:grpSpPr>
        <p:cxnSp>
          <p:nvCxnSpPr>
            <p:cNvPr id="17" name="Straight Connector 16">
              <a:extLst>
                <a:ext uri="{FF2B5EF4-FFF2-40B4-BE49-F238E27FC236}">
                  <a16:creationId xmlns:a16="http://schemas.microsoft.com/office/drawing/2014/main" id="{D9AEE45A-B528-4DFE-A998-2F7B89E73C31}"/>
                </a:ext>
              </a:extLst>
            </p:cNvPr>
            <p:cNvCxnSpPr>
              <a:cxnSpLocks/>
            </p:cNvCxnSpPr>
            <p:nvPr/>
          </p:nvCxnSpPr>
          <p:spPr>
            <a:xfrm>
              <a:off x="4629335" y="33624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696C3-99F5-4891-A387-16E1AFFE641A}"/>
                </a:ext>
              </a:extLst>
            </p:cNvPr>
            <p:cNvSpPr txBox="1"/>
            <p:nvPr/>
          </p:nvSpPr>
          <p:spPr>
            <a:xfrm>
              <a:off x="4658805" y="3686488"/>
              <a:ext cx="2902998" cy="369332"/>
            </a:xfrm>
            <a:prstGeom prst="rect">
              <a:avLst/>
            </a:prstGeom>
            <a:noFill/>
          </p:spPr>
          <p:txBody>
            <a:bodyPr wrap="square" rtlCol="0">
              <a:spAutoFit/>
            </a:bodyPr>
            <a:lstStyle/>
            <a:p>
              <a:pPr algn="ctr"/>
              <a:r>
                <a:rPr lang="en-US" b="1" dirty="0"/>
                <a:t>Who has special needs?</a:t>
              </a:r>
            </a:p>
          </p:txBody>
        </p:sp>
        <p:pic>
          <p:nvPicPr>
            <p:cNvPr id="8" name="Picture 7" descr="A picture containing drawing&#10;&#10;Description automatically generated">
              <a:extLst>
                <a:ext uri="{FF2B5EF4-FFF2-40B4-BE49-F238E27FC236}">
                  <a16:creationId xmlns:a16="http://schemas.microsoft.com/office/drawing/2014/main" id="{72DFA5F4-E3D6-4FF0-BF5B-69B362318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703" y="1721729"/>
              <a:ext cx="802737" cy="1508032"/>
            </a:xfrm>
            <a:prstGeom prst="rect">
              <a:avLst/>
            </a:prstGeom>
          </p:spPr>
        </p:pic>
      </p:grpSp>
      <p:grpSp>
        <p:nvGrpSpPr>
          <p:cNvPr id="20" name="Group 19">
            <a:extLst>
              <a:ext uri="{FF2B5EF4-FFF2-40B4-BE49-F238E27FC236}">
                <a16:creationId xmlns:a16="http://schemas.microsoft.com/office/drawing/2014/main" id="{0263D256-5AC6-4959-BEB2-CB8C1CC03CAD}"/>
              </a:ext>
            </a:extLst>
          </p:cNvPr>
          <p:cNvGrpSpPr/>
          <p:nvPr/>
        </p:nvGrpSpPr>
        <p:grpSpPr>
          <a:xfrm>
            <a:off x="8108271" y="1721729"/>
            <a:ext cx="2918164" cy="2334091"/>
            <a:chOff x="8108271" y="1721729"/>
            <a:chExt cx="2918164" cy="2334091"/>
          </a:xfrm>
        </p:grpSpPr>
        <p:cxnSp>
          <p:nvCxnSpPr>
            <p:cNvPr id="19" name="Straight Connector 18">
              <a:extLst>
                <a:ext uri="{FF2B5EF4-FFF2-40B4-BE49-F238E27FC236}">
                  <a16:creationId xmlns:a16="http://schemas.microsoft.com/office/drawing/2014/main" id="{84F9DB03-AA66-42F6-AB7A-0C66DEABED77}"/>
                </a:ext>
              </a:extLst>
            </p:cNvPr>
            <p:cNvCxnSpPr>
              <a:cxnSpLocks/>
            </p:cNvCxnSpPr>
            <p:nvPr/>
          </p:nvCxnSpPr>
          <p:spPr>
            <a:xfrm>
              <a:off x="8108271" y="33624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53E54D-3368-4106-973D-32AC7BB0C933}"/>
                </a:ext>
              </a:extLst>
            </p:cNvPr>
            <p:cNvSpPr txBox="1"/>
            <p:nvPr/>
          </p:nvSpPr>
          <p:spPr>
            <a:xfrm>
              <a:off x="8123437" y="3686488"/>
              <a:ext cx="2902998" cy="369332"/>
            </a:xfrm>
            <a:prstGeom prst="rect">
              <a:avLst/>
            </a:prstGeom>
            <a:noFill/>
          </p:spPr>
          <p:txBody>
            <a:bodyPr wrap="square" rtlCol="0">
              <a:spAutoFit/>
            </a:bodyPr>
            <a:lstStyle/>
            <a:p>
              <a:pPr algn="ctr"/>
              <a:r>
                <a:rPr lang="en-US" b="1" dirty="0"/>
                <a:t>Who has special skills?</a:t>
              </a:r>
            </a:p>
          </p:txBody>
        </p:sp>
        <p:pic>
          <p:nvPicPr>
            <p:cNvPr id="12" name="Picture 11" descr="A picture containing drawing&#10;&#10;Description automatically generated">
              <a:extLst>
                <a:ext uri="{FF2B5EF4-FFF2-40B4-BE49-F238E27FC236}">
                  <a16:creationId xmlns:a16="http://schemas.microsoft.com/office/drawing/2014/main" id="{F0CC203E-A5CA-413A-85ED-889A2D50F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418" y="1721729"/>
              <a:ext cx="1222703" cy="1501005"/>
            </a:xfrm>
            <a:prstGeom prst="rect">
              <a:avLst/>
            </a:prstGeom>
          </p:spPr>
        </p:pic>
      </p:grpSp>
    </p:spTree>
    <p:extLst>
      <p:ext uri="{BB962C8B-B14F-4D97-AF65-F5344CB8AC3E}">
        <p14:creationId xmlns:p14="http://schemas.microsoft.com/office/powerpoint/2010/main" val="21975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9A27-8DA7-4A14-9F37-982F414AEFE3}"/>
              </a:ext>
            </a:extLst>
          </p:cNvPr>
          <p:cNvSpPr>
            <a:spLocks noGrp="1"/>
          </p:cNvSpPr>
          <p:nvPr>
            <p:ph type="title"/>
          </p:nvPr>
        </p:nvSpPr>
        <p:spPr/>
        <p:txBody>
          <a:bodyPr/>
          <a:lstStyle/>
          <a:p>
            <a:r>
              <a:rPr lang="en-US" dirty="0"/>
              <a:t>Make a Map</a:t>
            </a:r>
          </a:p>
        </p:txBody>
      </p:sp>
      <p:pic>
        <p:nvPicPr>
          <p:cNvPr id="5" name="Content Placeholder 4">
            <a:extLst>
              <a:ext uri="{FF2B5EF4-FFF2-40B4-BE49-F238E27FC236}">
                <a16:creationId xmlns:a16="http://schemas.microsoft.com/office/drawing/2014/main" id="{629580FE-F1F8-4B14-BDDF-1DFEA1A3DE23}"/>
              </a:ext>
            </a:extLst>
          </p:cNvPr>
          <p:cNvPicPr>
            <a:picLocks noGrp="1" noChangeAspect="1"/>
          </p:cNvPicPr>
          <p:nvPr>
            <p:ph sz="half" idx="2"/>
          </p:nvPr>
        </p:nvPicPr>
        <p:blipFill>
          <a:blip r:embed="rId2"/>
          <a:stretch>
            <a:fillRect/>
          </a:stretch>
        </p:blipFill>
        <p:spPr>
          <a:xfrm>
            <a:off x="5382825" y="671148"/>
            <a:ext cx="4974440" cy="3860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Isosceles Triangle 5">
            <a:extLst>
              <a:ext uri="{FF2B5EF4-FFF2-40B4-BE49-F238E27FC236}">
                <a16:creationId xmlns:a16="http://schemas.microsoft.com/office/drawing/2014/main" id="{8047589C-2553-4BB8-A3EA-41711DF5785F}"/>
              </a:ext>
            </a:extLst>
          </p:cNvPr>
          <p:cNvSpPr/>
          <p:nvPr/>
        </p:nvSpPr>
        <p:spPr>
          <a:xfrm>
            <a:off x="5450305" y="2700003"/>
            <a:ext cx="409074" cy="40771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06A364DE-F68D-40CE-94E2-AF17D168E85E}"/>
              </a:ext>
            </a:extLst>
          </p:cNvPr>
          <p:cNvSpPr/>
          <p:nvPr/>
        </p:nvSpPr>
        <p:spPr>
          <a:xfrm>
            <a:off x="6456947" y="1483894"/>
            <a:ext cx="409074" cy="585537"/>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012578C6-9557-4078-89AB-CFAF6E75C31A}"/>
              </a:ext>
            </a:extLst>
          </p:cNvPr>
          <p:cNvSpPr/>
          <p:nvPr/>
        </p:nvSpPr>
        <p:spPr>
          <a:xfrm>
            <a:off x="6855279" y="671148"/>
            <a:ext cx="409074" cy="585537"/>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AABA49F1-9823-484E-9E1D-6D722F31B8B6}"/>
              </a:ext>
            </a:extLst>
          </p:cNvPr>
          <p:cNvSpPr/>
          <p:nvPr/>
        </p:nvSpPr>
        <p:spPr>
          <a:xfrm>
            <a:off x="8927269" y="1317040"/>
            <a:ext cx="409074" cy="585537"/>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31229535-FDD9-4C3F-AE81-35592556FAF7}"/>
              </a:ext>
            </a:extLst>
          </p:cNvPr>
          <p:cNvSpPr/>
          <p:nvPr/>
        </p:nvSpPr>
        <p:spPr>
          <a:xfrm>
            <a:off x="5859379" y="3342544"/>
            <a:ext cx="409074" cy="585537"/>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CABBA07F-85B4-4728-8016-DF2A869B9114}"/>
              </a:ext>
            </a:extLst>
          </p:cNvPr>
          <p:cNvSpPr/>
          <p:nvPr/>
        </p:nvSpPr>
        <p:spPr>
          <a:xfrm>
            <a:off x="8929284" y="3357056"/>
            <a:ext cx="409074" cy="585537"/>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0187EF7B-B95A-4F09-9FE9-7876BAA2BB80}"/>
              </a:ext>
            </a:extLst>
          </p:cNvPr>
          <p:cNvSpPr/>
          <p:nvPr/>
        </p:nvSpPr>
        <p:spPr>
          <a:xfrm>
            <a:off x="5775158" y="2057462"/>
            <a:ext cx="409074" cy="407711"/>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4A41797F-31BF-4E8B-97D6-C36A46B450D1}"/>
              </a:ext>
            </a:extLst>
          </p:cNvPr>
          <p:cNvSpPr/>
          <p:nvPr/>
        </p:nvSpPr>
        <p:spPr>
          <a:xfrm>
            <a:off x="5654842" y="4858826"/>
            <a:ext cx="314626" cy="2939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ross 13">
            <a:extLst>
              <a:ext uri="{FF2B5EF4-FFF2-40B4-BE49-F238E27FC236}">
                <a16:creationId xmlns:a16="http://schemas.microsoft.com/office/drawing/2014/main" id="{FA665449-E43C-447E-BBAD-F238726D831A}"/>
              </a:ext>
            </a:extLst>
          </p:cNvPr>
          <p:cNvSpPr/>
          <p:nvPr/>
        </p:nvSpPr>
        <p:spPr>
          <a:xfrm>
            <a:off x="5654842" y="5246680"/>
            <a:ext cx="314626" cy="293974"/>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B003C303-A4FA-4286-A60D-942C4720BE1E}"/>
              </a:ext>
            </a:extLst>
          </p:cNvPr>
          <p:cNvSpPr/>
          <p:nvPr/>
        </p:nvSpPr>
        <p:spPr>
          <a:xfrm>
            <a:off x="7599660" y="4794716"/>
            <a:ext cx="314626" cy="422192"/>
          </a:xfrm>
          <a:prstGeom prst="mathMultiply">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E02009E-A502-4317-9AB2-B2429A984269}"/>
              </a:ext>
            </a:extLst>
          </p:cNvPr>
          <p:cNvSpPr txBox="1"/>
          <p:nvPr/>
        </p:nvSpPr>
        <p:spPr>
          <a:xfrm>
            <a:off x="6034244" y="4872661"/>
            <a:ext cx="1449746" cy="338554"/>
          </a:xfrm>
          <a:prstGeom prst="rect">
            <a:avLst/>
          </a:prstGeom>
          <a:noFill/>
        </p:spPr>
        <p:txBody>
          <a:bodyPr wrap="square" rtlCol="0">
            <a:spAutoFit/>
          </a:bodyPr>
          <a:lstStyle/>
          <a:p>
            <a:r>
              <a:rPr lang="en-US" sz="1600" dirty="0">
                <a:solidFill>
                  <a:schemeClr val="bg2">
                    <a:lumMod val="10000"/>
                  </a:schemeClr>
                </a:solidFill>
              </a:rPr>
              <a:t>Meeting Place</a:t>
            </a:r>
          </a:p>
        </p:txBody>
      </p:sp>
      <p:sp>
        <p:nvSpPr>
          <p:cNvPr id="17" name="Rectangle 16">
            <a:extLst>
              <a:ext uri="{FF2B5EF4-FFF2-40B4-BE49-F238E27FC236}">
                <a16:creationId xmlns:a16="http://schemas.microsoft.com/office/drawing/2014/main" id="{C7737DFD-D93C-4647-BB6D-A5BDEB824F25}"/>
              </a:ext>
            </a:extLst>
          </p:cNvPr>
          <p:cNvSpPr/>
          <p:nvPr/>
        </p:nvSpPr>
        <p:spPr>
          <a:xfrm>
            <a:off x="6034244" y="5240819"/>
            <a:ext cx="1495281" cy="338554"/>
          </a:xfrm>
          <a:prstGeom prst="rect">
            <a:avLst/>
          </a:prstGeom>
        </p:spPr>
        <p:txBody>
          <a:bodyPr wrap="none">
            <a:spAutoFit/>
          </a:bodyPr>
          <a:lstStyle/>
          <a:p>
            <a:r>
              <a:rPr lang="en-US" sz="1600" dirty="0">
                <a:solidFill>
                  <a:schemeClr val="bg2">
                    <a:lumMod val="10000"/>
                  </a:schemeClr>
                </a:solidFill>
              </a:rPr>
              <a:t>First Aid Station</a:t>
            </a:r>
          </a:p>
        </p:txBody>
      </p:sp>
      <p:sp>
        <p:nvSpPr>
          <p:cNvPr id="18" name="Rectangle 17">
            <a:extLst>
              <a:ext uri="{FF2B5EF4-FFF2-40B4-BE49-F238E27FC236}">
                <a16:creationId xmlns:a16="http://schemas.microsoft.com/office/drawing/2014/main" id="{B43CCF6D-DFB5-40E9-BCF0-1040C9615485}"/>
              </a:ext>
            </a:extLst>
          </p:cNvPr>
          <p:cNvSpPr/>
          <p:nvPr/>
        </p:nvSpPr>
        <p:spPr>
          <a:xfrm>
            <a:off x="7914287" y="4878876"/>
            <a:ext cx="1133259" cy="338554"/>
          </a:xfrm>
          <a:prstGeom prst="rect">
            <a:avLst/>
          </a:prstGeom>
        </p:spPr>
        <p:txBody>
          <a:bodyPr wrap="none">
            <a:spAutoFit/>
          </a:bodyPr>
          <a:lstStyle/>
          <a:p>
            <a:r>
              <a:rPr lang="en-US" sz="1600" dirty="0">
                <a:solidFill>
                  <a:schemeClr val="bg2">
                    <a:lumMod val="10000"/>
                  </a:schemeClr>
                </a:solidFill>
              </a:rPr>
              <a:t>Gas Meters</a:t>
            </a:r>
          </a:p>
        </p:txBody>
      </p:sp>
      <p:sp>
        <p:nvSpPr>
          <p:cNvPr id="19" name="Rectangle 18">
            <a:extLst>
              <a:ext uri="{FF2B5EF4-FFF2-40B4-BE49-F238E27FC236}">
                <a16:creationId xmlns:a16="http://schemas.microsoft.com/office/drawing/2014/main" id="{72E59703-9E68-4D04-B993-82E248609C8F}"/>
              </a:ext>
            </a:extLst>
          </p:cNvPr>
          <p:cNvSpPr/>
          <p:nvPr/>
        </p:nvSpPr>
        <p:spPr>
          <a:xfrm>
            <a:off x="208547" y="6296526"/>
            <a:ext cx="1395664" cy="29677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CD9FC2A-AB49-49C1-BA8F-97A7D5B19260}"/>
              </a:ext>
            </a:extLst>
          </p:cNvPr>
          <p:cNvGrpSpPr/>
          <p:nvPr/>
        </p:nvGrpSpPr>
        <p:grpSpPr>
          <a:xfrm>
            <a:off x="1224495" y="1574039"/>
            <a:ext cx="2902998" cy="3589651"/>
            <a:chOff x="1224495" y="1574039"/>
            <a:chExt cx="2902998" cy="3589651"/>
          </a:xfrm>
        </p:grpSpPr>
        <p:cxnSp>
          <p:nvCxnSpPr>
            <p:cNvPr id="21" name="Straight Connector 20">
              <a:extLst>
                <a:ext uri="{FF2B5EF4-FFF2-40B4-BE49-F238E27FC236}">
                  <a16:creationId xmlns:a16="http://schemas.microsoft.com/office/drawing/2014/main" id="{F58C8793-67C9-4815-8EA5-10C447EA7757}"/>
                </a:ext>
              </a:extLst>
            </p:cNvPr>
            <p:cNvCxnSpPr>
              <a:cxnSpLocks/>
            </p:cNvCxnSpPr>
            <p:nvPr/>
          </p:nvCxnSpPr>
          <p:spPr>
            <a:xfrm>
              <a:off x="1224495" y="3306389"/>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8F0669-5A07-41AD-8D0D-92AD0E9CBCCB}"/>
                </a:ext>
              </a:extLst>
            </p:cNvPr>
            <p:cNvSpPr txBox="1"/>
            <p:nvPr/>
          </p:nvSpPr>
          <p:spPr>
            <a:xfrm>
              <a:off x="1224495" y="3501697"/>
              <a:ext cx="2902998" cy="1661993"/>
            </a:xfrm>
            <a:prstGeom prst="rect">
              <a:avLst/>
            </a:prstGeom>
            <a:noFill/>
          </p:spPr>
          <p:txBody>
            <a:bodyPr wrap="square" rtlCol="0">
              <a:spAutoFit/>
            </a:bodyPr>
            <a:lstStyle/>
            <a:p>
              <a:pPr algn="ctr"/>
              <a:r>
                <a:rPr lang="en-US" b="1" dirty="0"/>
                <a:t>Neighborhood Map</a:t>
              </a:r>
            </a:p>
            <a:p>
              <a:br>
                <a:rPr lang="en-US" sz="1400" b="1" i="0" u="none" strike="noStrike" dirty="0">
                  <a:solidFill>
                    <a:schemeClr val="tx2">
                      <a:lumMod val="50000"/>
                    </a:schemeClr>
                  </a:solidFill>
                  <a:effectLst/>
                </a:rPr>
              </a:br>
              <a:r>
                <a:rPr lang="en-US" sz="1400" b="1" dirty="0">
                  <a:solidFill>
                    <a:schemeClr val="accent1">
                      <a:lumMod val="50000"/>
                    </a:schemeClr>
                  </a:solidFill>
                </a:rPr>
                <a:t>Idea: Create a map of your neighborhood - Mark your meeting place, who lives where, homes with natural gas and the meter locations. </a:t>
              </a:r>
            </a:p>
            <a:p>
              <a:endParaRPr lang="en-US" sz="1400" b="1" dirty="0">
                <a:solidFill>
                  <a:schemeClr val="tx2">
                    <a:lumMod val="50000"/>
                  </a:schemeClr>
                </a:solidFill>
              </a:endParaRPr>
            </a:p>
          </p:txBody>
        </p:sp>
        <p:pic>
          <p:nvPicPr>
            <p:cNvPr id="25" name="Picture 24" descr="A close up of a sign&#10;&#10;Description automatically generated">
              <a:extLst>
                <a:ext uri="{FF2B5EF4-FFF2-40B4-BE49-F238E27FC236}">
                  <a16:creationId xmlns:a16="http://schemas.microsoft.com/office/drawing/2014/main" id="{C6A2E630-8B73-4A61-AF20-E9ECEA1CA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896" y="1574039"/>
              <a:ext cx="2024707" cy="1532513"/>
            </a:xfrm>
            <a:prstGeom prst="rect">
              <a:avLst/>
            </a:prstGeom>
          </p:spPr>
        </p:pic>
      </p:grpSp>
    </p:spTree>
    <p:extLst>
      <p:ext uri="{BB962C8B-B14F-4D97-AF65-F5344CB8AC3E}">
        <p14:creationId xmlns:p14="http://schemas.microsoft.com/office/powerpoint/2010/main" val="13982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BDA8-0D52-4DD9-BCB6-A2DBF900F0CF}"/>
              </a:ext>
            </a:extLst>
          </p:cNvPr>
          <p:cNvSpPr>
            <a:spLocks noGrp="1"/>
          </p:cNvSpPr>
          <p:nvPr>
            <p:ph type="title"/>
          </p:nvPr>
        </p:nvSpPr>
        <p:spPr/>
        <p:txBody>
          <a:bodyPr/>
          <a:lstStyle/>
          <a:p>
            <a:r>
              <a:rPr lang="en-US" dirty="0"/>
              <a:t>Final Review: Putting it all together</a:t>
            </a:r>
          </a:p>
        </p:txBody>
      </p:sp>
      <p:sp>
        <p:nvSpPr>
          <p:cNvPr id="3" name="Content Placeholder 2">
            <a:extLst>
              <a:ext uri="{FF2B5EF4-FFF2-40B4-BE49-F238E27FC236}">
                <a16:creationId xmlns:a16="http://schemas.microsoft.com/office/drawing/2014/main" id="{2258B386-567C-4A54-BADE-4D14B57446D9}"/>
              </a:ext>
            </a:extLst>
          </p:cNvPr>
          <p:cNvSpPr>
            <a:spLocks noGrp="1"/>
          </p:cNvSpPr>
          <p:nvPr>
            <p:ph idx="1"/>
          </p:nvPr>
        </p:nvSpPr>
        <p:spPr>
          <a:xfrm>
            <a:off x="838200" y="1504782"/>
            <a:ext cx="10515600" cy="4238291"/>
          </a:xfrm>
        </p:spPr>
        <p:txBody>
          <a:bodyPr>
            <a:normAutofit fontScale="55000" lnSpcReduction="20000"/>
          </a:bodyPr>
          <a:lstStyle/>
          <a:p>
            <a:pPr marL="0" indent="0">
              <a:buNone/>
            </a:pPr>
            <a:r>
              <a:rPr lang="en-US" b="1" dirty="0"/>
              <a:t>Before the earthquake:</a:t>
            </a:r>
          </a:p>
          <a:p>
            <a:r>
              <a:rPr lang="en-US" dirty="0"/>
              <a:t>Quake safe actions</a:t>
            </a:r>
          </a:p>
          <a:p>
            <a:r>
              <a:rPr lang="en-US" dirty="0"/>
              <a:t>Personal and household preparedness</a:t>
            </a:r>
          </a:p>
          <a:p>
            <a:pPr marL="0" indent="0">
              <a:buNone/>
            </a:pPr>
            <a:endParaRPr lang="en-US" dirty="0"/>
          </a:p>
          <a:p>
            <a:pPr marL="0" indent="0">
              <a:buNone/>
            </a:pPr>
            <a:r>
              <a:rPr lang="en-US" b="1" dirty="0"/>
              <a:t>After the earthquake:</a:t>
            </a:r>
          </a:p>
          <a:p>
            <a:r>
              <a:rPr lang="en-US" dirty="0"/>
              <a:t>Check on yourself, your household, and living space</a:t>
            </a:r>
          </a:p>
          <a:p>
            <a:r>
              <a:rPr lang="en-US" dirty="0"/>
              <a:t>Post Help/OK sign, go to meeting place</a:t>
            </a:r>
          </a:p>
          <a:p>
            <a:endParaRPr lang="en-US" dirty="0"/>
          </a:p>
          <a:p>
            <a:pPr marL="0" indent="0">
              <a:buNone/>
            </a:pPr>
            <a:r>
              <a:rPr lang="en-US" b="1" dirty="0"/>
              <a:t>Organizing with others:</a:t>
            </a:r>
          </a:p>
          <a:p>
            <a:r>
              <a:rPr lang="en-US" dirty="0"/>
              <a:t>First, focus on top response priorities</a:t>
            </a:r>
          </a:p>
          <a:p>
            <a:pPr marL="0" indent="0">
              <a:buNone/>
            </a:pPr>
            <a:r>
              <a:rPr lang="en-US" dirty="0">
                <a:solidFill>
                  <a:schemeClr val="tx1"/>
                </a:solidFill>
              </a:rPr>
              <a:t>Control utilities/prevent fire, search &amp; rescue, first aid</a:t>
            </a:r>
          </a:p>
          <a:p>
            <a:r>
              <a:rPr lang="en-US" dirty="0"/>
              <a:t>Then, designate other teams/tasks:</a:t>
            </a:r>
          </a:p>
          <a:p>
            <a:pPr marL="0" indent="0">
              <a:buNone/>
            </a:pPr>
            <a:r>
              <a:rPr lang="en-US" dirty="0">
                <a:solidFill>
                  <a:schemeClr val="tx1"/>
                </a:solidFill>
              </a:rPr>
              <a:t>Shelter &amp; care, damage assessment, communications, hubs</a:t>
            </a:r>
          </a:p>
        </p:txBody>
      </p:sp>
    </p:spTree>
    <p:extLst>
      <p:ext uri="{BB962C8B-B14F-4D97-AF65-F5344CB8AC3E}">
        <p14:creationId xmlns:p14="http://schemas.microsoft.com/office/powerpoint/2010/main" val="296404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9007-A1B7-4EFF-936F-70ED06FD7F19}"/>
              </a:ext>
            </a:extLst>
          </p:cNvPr>
          <p:cNvSpPr>
            <a:spLocks noGrp="1"/>
          </p:cNvSpPr>
          <p:nvPr>
            <p:ph type="title"/>
          </p:nvPr>
        </p:nvSpPr>
        <p:spPr/>
        <p:txBody>
          <a:bodyPr/>
          <a:lstStyle/>
          <a:p>
            <a:r>
              <a:rPr lang="en-US" dirty="0"/>
              <a:t>If a disaster happens tomorrow…</a:t>
            </a:r>
          </a:p>
        </p:txBody>
      </p:sp>
      <p:sp>
        <p:nvSpPr>
          <p:cNvPr id="3" name="Content Placeholder 2">
            <a:extLst>
              <a:ext uri="{FF2B5EF4-FFF2-40B4-BE49-F238E27FC236}">
                <a16:creationId xmlns:a16="http://schemas.microsoft.com/office/drawing/2014/main" id="{287C3445-27B9-4519-B9A1-351104CED06C}"/>
              </a:ext>
            </a:extLst>
          </p:cNvPr>
          <p:cNvSpPr>
            <a:spLocks noGrp="1"/>
          </p:cNvSpPr>
          <p:nvPr>
            <p:ph idx="1"/>
          </p:nvPr>
        </p:nvSpPr>
        <p:spPr>
          <a:xfrm>
            <a:off x="838200" y="1584993"/>
            <a:ext cx="10515600" cy="4087324"/>
          </a:xfrm>
        </p:spPr>
        <p:txBody>
          <a:bodyPr>
            <a:normAutofit lnSpcReduction="10000"/>
          </a:bodyPr>
          <a:lstStyle/>
          <a:p>
            <a:pPr marL="514350" indent="-514350">
              <a:buAutoNum type="arabicPeriod"/>
            </a:pPr>
            <a:r>
              <a:rPr lang="en-US" dirty="0">
                <a:solidFill>
                  <a:schemeClr val="tx1"/>
                </a:solidFill>
              </a:rPr>
              <a:t>Where are the earthquake safe spots in your home, unit, or building?</a:t>
            </a:r>
          </a:p>
          <a:p>
            <a:pPr marL="514350" indent="-514350">
              <a:buAutoNum type="arabicPeriod"/>
            </a:pPr>
            <a:r>
              <a:rPr lang="en-US" dirty="0">
                <a:solidFill>
                  <a:schemeClr val="tx1"/>
                </a:solidFill>
              </a:rPr>
              <a:t>Where is your neighborhood meeting place?</a:t>
            </a:r>
          </a:p>
          <a:p>
            <a:pPr marL="0" indent="0">
              <a:buNone/>
            </a:pPr>
            <a:endParaRPr lang="en-US" dirty="0"/>
          </a:p>
          <a:p>
            <a:pPr marL="0" indent="0">
              <a:buNone/>
            </a:pPr>
            <a:r>
              <a:rPr lang="en-US" dirty="0"/>
              <a:t>Follow-up items:</a:t>
            </a:r>
          </a:p>
          <a:p>
            <a:pPr marL="514350" indent="-514350">
              <a:buAutoNum type="arabicPeriod"/>
            </a:pPr>
            <a:r>
              <a:rPr lang="en-US" dirty="0"/>
              <a:t>Do you have neighbors that aren’t here tonight?</a:t>
            </a:r>
          </a:p>
          <a:p>
            <a:pPr marL="514350" indent="-514350">
              <a:buAutoNum type="arabicPeriod"/>
            </a:pPr>
            <a:r>
              <a:rPr lang="en-US" dirty="0"/>
              <a:t>Who will take or email presentation materials and information to them?</a:t>
            </a:r>
          </a:p>
        </p:txBody>
      </p:sp>
      <p:sp>
        <p:nvSpPr>
          <p:cNvPr id="4" name="Rectangle 3">
            <a:extLst>
              <a:ext uri="{FF2B5EF4-FFF2-40B4-BE49-F238E27FC236}">
                <a16:creationId xmlns:a16="http://schemas.microsoft.com/office/drawing/2014/main" id="{37F3D276-3EFA-417D-8E64-6A22F9BD0937}"/>
              </a:ext>
            </a:extLst>
          </p:cNvPr>
          <p:cNvSpPr/>
          <p:nvPr/>
        </p:nvSpPr>
        <p:spPr>
          <a:xfrm>
            <a:off x="208547" y="6296526"/>
            <a:ext cx="1395664" cy="29677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72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More Resources</a:t>
            </a:r>
          </a:p>
        </p:txBody>
      </p:sp>
      <p:grpSp>
        <p:nvGrpSpPr>
          <p:cNvPr id="16" name="Group 15">
            <a:extLst>
              <a:ext uri="{FF2B5EF4-FFF2-40B4-BE49-F238E27FC236}">
                <a16:creationId xmlns:a16="http://schemas.microsoft.com/office/drawing/2014/main" id="{17E66119-5A7E-402F-AD9E-02B77E9B7F2B}"/>
              </a:ext>
            </a:extLst>
          </p:cNvPr>
          <p:cNvGrpSpPr/>
          <p:nvPr/>
        </p:nvGrpSpPr>
        <p:grpSpPr>
          <a:xfrm>
            <a:off x="1147281" y="1977046"/>
            <a:ext cx="2100308" cy="3374482"/>
            <a:chOff x="1147281" y="1977046"/>
            <a:chExt cx="2100308" cy="3374482"/>
          </a:xfrm>
        </p:grpSpPr>
        <p:sp>
          <p:nvSpPr>
            <p:cNvPr id="23" name="Content Placeholder 4">
              <a:extLst>
                <a:ext uri="{FF2B5EF4-FFF2-40B4-BE49-F238E27FC236}">
                  <a16:creationId xmlns:a16="http://schemas.microsoft.com/office/drawing/2014/main" id="{2A7109B2-DD82-4DEA-B894-FB9C3E18289F}"/>
                </a:ext>
              </a:extLst>
            </p:cNvPr>
            <p:cNvSpPr txBox="1">
              <a:spLocks/>
            </p:cNvSpPr>
            <p:nvPr/>
          </p:nvSpPr>
          <p:spPr>
            <a:xfrm>
              <a:off x="1147281" y="3714750"/>
              <a:ext cx="2100308" cy="1636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Download this presentation and get more SNAP information here:</a:t>
              </a:r>
              <a:br>
                <a:rPr lang="en-US" sz="1600" dirty="0"/>
              </a:br>
              <a:br>
                <a:rPr lang="en-US" sz="1000" dirty="0"/>
              </a:br>
              <a:r>
                <a:rPr lang="en-US" sz="1600" dirty="0">
                  <a:hlinkClick r:id="rId2"/>
                </a:rPr>
                <a:t>www.seattle.gov/snap</a:t>
              </a:r>
              <a:endParaRPr lang="en-US" sz="1600" dirty="0"/>
            </a:p>
          </p:txBody>
        </p:sp>
        <p:pic>
          <p:nvPicPr>
            <p:cNvPr id="5" name="Picture 4" descr="A close up of a sign&#10;&#10;Description automatically generated">
              <a:extLst>
                <a:ext uri="{FF2B5EF4-FFF2-40B4-BE49-F238E27FC236}">
                  <a16:creationId xmlns:a16="http://schemas.microsoft.com/office/drawing/2014/main" id="{2807390E-DA1F-40C5-A815-F6FABC35D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473" y="1977046"/>
              <a:ext cx="1645923" cy="1636779"/>
            </a:xfrm>
            <a:prstGeom prst="rect">
              <a:avLst/>
            </a:prstGeom>
          </p:spPr>
        </p:pic>
      </p:grpSp>
      <p:grpSp>
        <p:nvGrpSpPr>
          <p:cNvPr id="20" name="Group 19">
            <a:extLst>
              <a:ext uri="{FF2B5EF4-FFF2-40B4-BE49-F238E27FC236}">
                <a16:creationId xmlns:a16="http://schemas.microsoft.com/office/drawing/2014/main" id="{DF1A16AE-65F6-44F9-9379-ECF99A50E9A8}"/>
              </a:ext>
            </a:extLst>
          </p:cNvPr>
          <p:cNvGrpSpPr/>
          <p:nvPr/>
        </p:nvGrpSpPr>
        <p:grpSpPr>
          <a:xfrm>
            <a:off x="3647423" y="1916718"/>
            <a:ext cx="2100308" cy="3553352"/>
            <a:chOff x="3647423" y="1916718"/>
            <a:chExt cx="2100308" cy="3553352"/>
          </a:xfrm>
        </p:grpSpPr>
        <p:sp>
          <p:nvSpPr>
            <p:cNvPr id="15" name="Content Placeholder 4">
              <a:extLst>
                <a:ext uri="{FF2B5EF4-FFF2-40B4-BE49-F238E27FC236}">
                  <a16:creationId xmlns:a16="http://schemas.microsoft.com/office/drawing/2014/main" id="{1D60AC66-FF68-4712-8D50-264421FFBAEF}"/>
                </a:ext>
              </a:extLst>
            </p:cNvPr>
            <p:cNvSpPr txBox="1">
              <a:spLocks/>
            </p:cNvSpPr>
            <p:nvPr/>
          </p:nvSpPr>
          <p:spPr>
            <a:xfrm>
              <a:off x="3647423" y="3714749"/>
              <a:ext cx="2100308" cy="175532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Learn disaster skills like utility control, how to use a fire extinguisher, and how to shut off your water with our videos here:</a:t>
              </a:r>
              <a:br>
                <a:rPr lang="en-US" sz="2000" dirty="0"/>
              </a:br>
              <a:br>
                <a:rPr lang="en-US" sz="2000" dirty="0"/>
              </a:br>
              <a:r>
                <a:rPr lang="en-US" sz="2000" dirty="0">
                  <a:hlinkClick r:id="rId4"/>
                </a:rPr>
                <a:t>https://bit.ly/2ZePGtP</a:t>
              </a:r>
              <a:endParaRPr lang="en-US" sz="2000" dirty="0"/>
            </a:p>
          </p:txBody>
        </p:sp>
        <p:pic>
          <p:nvPicPr>
            <p:cNvPr id="18" name="Picture 17">
              <a:extLst>
                <a:ext uri="{FF2B5EF4-FFF2-40B4-BE49-F238E27FC236}">
                  <a16:creationId xmlns:a16="http://schemas.microsoft.com/office/drawing/2014/main" id="{3285C475-813C-491D-994E-2B2E05466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015" y="1916718"/>
              <a:ext cx="1041082" cy="1697107"/>
            </a:xfrm>
            <a:prstGeom prst="rect">
              <a:avLst/>
            </a:prstGeom>
          </p:spPr>
        </p:pic>
      </p:grpSp>
      <p:grpSp>
        <p:nvGrpSpPr>
          <p:cNvPr id="21" name="Group 20">
            <a:extLst>
              <a:ext uri="{FF2B5EF4-FFF2-40B4-BE49-F238E27FC236}">
                <a16:creationId xmlns:a16="http://schemas.microsoft.com/office/drawing/2014/main" id="{48EA1093-45FF-4B76-9E3D-CDD3C6824985}"/>
              </a:ext>
            </a:extLst>
          </p:cNvPr>
          <p:cNvGrpSpPr/>
          <p:nvPr/>
        </p:nvGrpSpPr>
        <p:grpSpPr>
          <a:xfrm>
            <a:off x="6147594" y="1748437"/>
            <a:ext cx="2100308" cy="3354306"/>
            <a:chOff x="6147594" y="1748437"/>
            <a:chExt cx="2100308" cy="3354306"/>
          </a:xfrm>
        </p:grpSpPr>
        <p:sp>
          <p:nvSpPr>
            <p:cNvPr id="17" name="Content Placeholder 4">
              <a:extLst>
                <a:ext uri="{FF2B5EF4-FFF2-40B4-BE49-F238E27FC236}">
                  <a16:creationId xmlns:a16="http://schemas.microsoft.com/office/drawing/2014/main" id="{A3882519-3F6C-4AED-B637-423900CF77A6}"/>
                </a:ext>
              </a:extLst>
            </p:cNvPr>
            <p:cNvSpPr txBox="1">
              <a:spLocks/>
            </p:cNvSpPr>
            <p:nvPr/>
          </p:nvSpPr>
          <p:spPr>
            <a:xfrm>
              <a:off x="6147594" y="3695415"/>
              <a:ext cx="2100308" cy="140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Get more preparedness resources and information here:</a:t>
              </a:r>
              <a:br>
                <a:rPr lang="en-US" sz="1600" dirty="0"/>
              </a:br>
              <a:r>
                <a:rPr lang="en-US" sz="1000" dirty="0"/>
                <a:t> </a:t>
              </a:r>
              <a:r>
                <a:rPr lang="en-US" sz="1600" dirty="0">
                  <a:hlinkClick r:id="rId6"/>
                </a:rPr>
                <a:t>https://bit.ly/2W70bNI</a:t>
              </a:r>
              <a:endParaRPr lang="en-US" sz="1600" dirty="0"/>
            </a:p>
          </p:txBody>
        </p:sp>
        <p:pic>
          <p:nvPicPr>
            <p:cNvPr id="8" name="Picture 7" descr="A picture containing clock&#10;&#10;Description automatically generated">
              <a:extLst>
                <a:ext uri="{FF2B5EF4-FFF2-40B4-BE49-F238E27FC236}">
                  <a16:creationId xmlns:a16="http://schemas.microsoft.com/office/drawing/2014/main" id="{26518E68-39F3-4D85-9ADC-B08CE47685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4691" y="1748437"/>
              <a:ext cx="1206114" cy="1865388"/>
            </a:xfrm>
            <a:prstGeom prst="rect">
              <a:avLst/>
            </a:prstGeom>
          </p:spPr>
        </p:pic>
      </p:grpSp>
      <p:grpSp>
        <p:nvGrpSpPr>
          <p:cNvPr id="22" name="Group 21">
            <a:extLst>
              <a:ext uri="{FF2B5EF4-FFF2-40B4-BE49-F238E27FC236}">
                <a16:creationId xmlns:a16="http://schemas.microsoft.com/office/drawing/2014/main" id="{AFDD9781-DB18-407E-B176-BE9BBF718B99}"/>
              </a:ext>
            </a:extLst>
          </p:cNvPr>
          <p:cNvGrpSpPr/>
          <p:nvPr/>
        </p:nvGrpSpPr>
        <p:grpSpPr>
          <a:xfrm>
            <a:off x="8647765" y="2089621"/>
            <a:ext cx="2100308" cy="2752679"/>
            <a:chOff x="8647765" y="2089621"/>
            <a:chExt cx="2100308" cy="2752679"/>
          </a:xfrm>
        </p:grpSpPr>
        <p:sp>
          <p:nvSpPr>
            <p:cNvPr id="19" name="Content Placeholder 4">
              <a:extLst>
                <a:ext uri="{FF2B5EF4-FFF2-40B4-BE49-F238E27FC236}">
                  <a16:creationId xmlns:a16="http://schemas.microsoft.com/office/drawing/2014/main" id="{11705E3C-BE6B-481E-903B-79CEE3196E78}"/>
                </a:ext>
              </a:extLst>
            </p:cNvPr>
            <p:cNvSpPr txBox="1">
              <a:spLocks/>
            </p:cNvSpPr>
            <p:nvPr/>
          </p:nvSpPr>
          <p:spPr>
            <a:xfrm>
              <a:off x="8647765" y="3695415"/>
              <a:ext cx="2100308" cy="1146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Find multi-language resources here:</a:t>
              </a:r>
              <a:br>
                <a:rPr lang="en-US" sz="1600" dirty="0"/>
              </a:br>
              <a:r>
                <a:rPr lang="en-US" sz="1000" dirty="0"/>
                <a:t> </a:t>
              </a:r>
              <a:r>
                <a:rPr lang="en-US" sz="1600" dirty="0">
                  <a:hlinkClick r:id="rId8"/>
                </a:rPr>
                <a:t>https://bit.ly/2OeVHRa</a:t>
              </a:r>
              <a:endParaRPr lang="en-US" sz="1600" dirty="0"/>
            </a:p>
          </p:txBody>
        </p:sp>
        <p:pic>
          <p:nvPicPr>
            <p:cNvPr id="14" name="Picture 13" descr="A close up of a logo&#10;&#10;Description automatically generated">
              <a:extLst>
                <a:ext uri="{FF2B5EF4-FFF2-40B4-BE49-F238E27FC236}">
                  <a16:creationId xmlns:a16="http://schemas.microsoft.com/office/drawing/2014/main" id="{933FCE5C-47F0-42F3-ABF1-9CDFBBD928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3240" y="2089621"/>
              <a:ext cx="1509358" cy="1524204"/>
            </a:xfrm>
            <a:prstGeom prst="rect">
              <a:avLst/>
            </a:prstGeom>
          </p:spPr>
        </p:pic>
      </p:grpSp>
    </p:spTree>
    <p:extLst>
      <p:ext uri="{BB962C8B-B14F-4D97-AF65-F5344CB8AC3E}">
        <p14:creationId xmlns:p14="http://schemas.microsoft.com/office/powerpoint/2010/main" val="111863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Meeting Goals</a:t>
            </a:r>
          </a:p>
        </p:txBody>
      </p:sp>
      <p:sp>
        <p:nvSpPr>
          <p:cNvPr id="5" name="Content Placeholder 4">
            <a:extLst>
              <a:ext uri="{FF2B5EF4-FFF2-40B4-BE49-F238E27FC236}">
                <a16:creationId xmlns:a16="http://schemas.microsoft.com/office/drawing/2014/main" id="{831E5CD3-DBB4-4E17-84D6-4A7190304AB1}"/>
              </a:ext>
            </a:extLst>
          </p:cNvPr>
          <p:cNvSpPr>
            <a:spLocks noGrp="1"/>
          </p:cNvSpPr>
          <p:nvPr>
            <p:ph idx="1"/>
          </p:nvPr>
        </p:nvSpPr>
        <p:spPr>
          <a:xfrm>
            <a:off x="1139326" y="1563659"/>
            <a:ext cx="2100308" cy="4403745"/>
          </a:xfrm>
        </p:spPr>
        <p:txBody>
          <a:bodyPr>
            <a:normAutofit/>
          </a:bodyPr>
          <a:lstStyle/>
          <a:p>
            <a:pPr marL="0" indent="0" algn="ctr">
              <a:buNone/>
            </a:pPr>
            <a:br>
              <a:rPr lang="en-US" sz="2000" dirty="0"/>
            </a:br>
            <a:r>
              <a:rPr lang="en-US" sz="2000" b="1" dirty="0"/>
              <a:t>Meet neighbors and establish connections</a:t>
            </a:r>
            <a:br>
              <a:rPr lang="en-US" sz="2000" b="1" dirty="0"/>
            </a:br>
            <a:br>
              <a:rPr lang="en-US" sz="2000" dirty="0"/>
            </a:br>
            <a:r>
              <a:rPr lang="en-US" sz="1600" b="0" i="0" u="none" strike="noStrike" dirty="0">
                <a:solidFill>
                  <a:srgbClr val="191769"/>
                </a:solidFill>
                <a:effectLst/>
              </a:rPr>
              <a:t>The first and most important goal of SNAP is to meet and get to know your neighbors. Establishing connections that can be utilized during and after disasters and emergencies is the key to responding together.</a:t>
            </a:r>
            <a:endParaRPr lang="en-US" sz="1600" dirty="0"/>
          </a:p>
        </p:txBody>
      </p:sp>
      <p:cxnSp>
        <p:nvCxnSpPr>
          <p:cNvPr id="9" name="Straight Connector 8">
            <a:extLst>
              <a:ext uri="{FF2B5EF4-FFF2-40B4-BE49-F238E27FC236}">
                <a16:creationId xmlns:a16="http://schemas.microsoft.com/office/drawing/2014/main" id="{87270761-6AB0-4101-B4F2-641B43805F82}"/>
              </a:ext>
            </a:extLst>
          </p:cNvPr>
          <p:cNvCxnSpPr>
            <a:cxnSpLocks/>
          </p:cNvCxnSpPr>
          <p:nvPr/>
        </p:nvCxnSpPr>
        <p:spPr>
          <a:xfrm>
            <a:off x="1139326" y="2842043"/>
            <a:ext cx="210030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1D60AC66-FF68-4712-8D50-264421FFBAEF}"/>
              </a:ext>
            </a:extLst>
          </p:cNvPr>
          <p:cNvSpPr txBox="1">
            <a:spLocks/>
          </p:cNvSpPr>
          <p:nvPr/>
        </p:nvSpPr>
        <p:spPr>
          <a:xfrm>
            <a:off x="3655590" y="1563658"/>
            <a:ext cx="2100308" cy="440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en-US" sz="2000" dirty="0"/>
            </a:br>
            <a:r>
              <a:rPr lang="en-US" sz="2000" b="1" dirty="0"/>
              <a:t>Learn what to do to be better prepared</a:t>
            </a:r>
            <a:br>
              <a:rPr lang="en-US" sz="2000" dirty="0"/>
            </a:br>
            <a:br>
              <a:rPr lang="en-US" sz="2000" dirty="0"/>
            </a:br>
            <a:r>
              <a:rPr lang="en-US" sz="1600" b="0" i="0" u="none" strike="noStrike" dirty="0">
                <a:solidFill>
                  <a:srgbClr val="191769"/>
                </a:solidFill>
                <a:effectLst/>
              </a:rPr>
              <a:t>You will learn some basic tips &amp; tricks and general guidance on what you, your household, and your neighbors can do to be better prepared for disasters and emergencies of all kinds. </a:t>
            </a:r>
            <a:br>
              <a:rPr lang="en-US" sz="2000" dirty="0"/>
            </a:br>
            <a:endParaRPr lang="en-US" sz="2000" dirty="0"/>
          </a:p>
        </p:txBody>
      </p:sp>
      <p:cxnSp>
        <p:nvCxnSpPr>
          <p:cNvPr id="16" name="Straight Connector 15">
            <a:extLst>
              <a:ext uri="{FF2B5EF4-FFF2-40B4-BE49-F238E27FC236}">
                <a16:creationId xmlns:a16="http://schemas.microsoft.com/office/drawing/2014/main" id="{D911280E-C68C-4530-AA63-090679C239BC}"/>
              </a:ext>
            </a:extLst>
          </p:cNvPr>
          <p:cNvCxnSpPr>
            <a:cxnSpLocks/>
          </p:cNvCxnSpPr>
          <p:nvPr/>
        </p:nvCxnSpPr>
        <p:spPr>
          <a:xfrm>
            <a:off x="3655589" y="2842043"/>
            <a:ext cx="210030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A3882519-3F6C-4AED-B637-423900CF77A6}"/>
              </a:ext>
            </a:extLst>
          </p:cNvPr>
          <p:cNvSpPr txBox="1">
            <a:spLocks/>
          </p:cNvSpPr>
          <p:nvPr/>
        </p:nvSpPr>
        <p:spPr>
          <a:xfrm>
            <a:off x="6155763" y="1563658"/>
            <a:ext cx="2100308" cy="440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Learn how to stay safe during an earthquake and through COVID-19</a:t>
            </a:r>
            <a:br>
              <a:rPr lang="en-US" sz="2000" dirty="0"/>
            </a:br>
            <a:br>
              <a:rPr lang="en-US" sz="2000" dirty="0"/>
            </a:br>
            <a:r>
              <a:rPr lang="en-US" sz="1600" b="0" i="0" u="none" strike="noStrike" dirty="0">
                <a:solidFill>
                  <a:srgbClr val="191769"/>
                </a:solidFill>
                <a:effectLst/>
              </a:rPr>
              <a:t>Learn important information on Seattle's biggest threat- earthquakes, and how you can stay safe and respond as a neighborhood to mitigate hazards. Additionally, you will learn how you can stay safe during COVID-19.</a:t>
            </a:r>
            <a:endParaRPr lang="en-US" sz="1600" dirty="0"/>
          </a:p>
        </p:txBody>
      </p:sp>
      <p:cxnSp>
        <p:nvCxnSpPr>
          <p:cNvPr id="18" name="Straight Connector 17">
            <a:extLst>
              <a:ext uri="{FF2B5EF4-FFF2-40B4-BE49-F238E27FC236}">
                <a16:creationId xmlns:a16="http://schemas.microsoft.com/office/drawing/2014/main" id="{B936DB69-2C35-42F2-AF93-4D066649CBB1}"/>
              </a:ext>
            </a:extLst>
          </p:cNvPr>
          <p:cNvCxnSpPr>
            <a:cxnSpLocks/>
          </p:cNvCxnSpPr>
          <p:nvPr/>
        </p:nvCxnSpPr>
        <p:spPr>
          <a:xfrm>
            <a:off x="6155763" y="2842043"/>
            <a:ext cx="210030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11705E3C-BE6B-481E-903B-79CEE3196E78}"/>
              </a:ext>
            </a:extLst>
          </p:cNvPr>
          <p:cNvSpPr txBox="1">
            <a:spLocks/>
          </p:cNvSpPr>
          <p:nvPr/>
        </p:nvSpPr>
        <p:spPr>
          <a:xfrm>
            <a:off x="8655936" y="1563658"/>
            <a:ext cx="2100308" cy="4403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Know your top three response priorities after an earthquake</a:t>
            </a:r>
            <a:br>
              <a:rPr lang="en-US" sz="2000" dirty="0"/>
            </a:br>
            <a:br>
              <a:rPr lang="en-US" sz="2000" dirty="0"/>
            </a:br>
            <a:r>
              <a:rPr lang="en-US" sz="1600" b="0" i="0" u="none" strike="noStrike" dirty="0">
                <a:solidFill>
                  <a:srgbClr val="191769"/>
                </a:solidFill>
                <a:effectLst/>
              </a:rPr>
              <a:t>You will learn what your top priorities are as a neighborhood </a:t>
            </a:r>
            <a:r>
              <a:rPr lang="en-US" sz="1600" dirty="0">
                <a:solidFill>
                  <a:srgbClr val="191769"/>
                </a:solidFill>
              </a:rPr>
              <a:t>when</a:t>
            </a:r>
            <a:r>
              <a:rPr lang="en-US" sz="1600" b="0" i="0" u="none" strike="noStrike" dirty="0">
                <a:solidFill>
                  <a:srgbClr val="191769"/>
                </a:solidFill>
                <a:effectLst/>
              </a:rPr>
              <a:t> responding after a disaster. </a:t>
            </a:r>
            <a:r>
              <a:rPr lang="en-US" sz="1600" dirty="0">
                <a:solidFill>
                  <a:srgbClr val="191769"/>
                </a:solidFill>
              </a:rPr>
              <a:t>You will </a:t>
            </a:r>
            <a:r>
              <a:rPr lang="en-US" sz="1600" b="0" i="0" u="none" strike="noStrike" dirty="0">
                <a:solidFill>
                  <a:srgbClr val="191769"/>
                </a:solidFill>
                <a:effectLst/>
              </a:rPr>
              <a:t>start the process of getting organized as a group to respond to any potential hazards and help those who may be vulnerable.</a:t>
            </a:r>
            <a:endParaRPr lang="en-US" sz="1600" dirty="0"/>
          </a:p>
        </p:txBody>
      </p:sp>
      <p:cxnSp>
        <p:nvCxnSpPr>
          <p:cNvPr id="20" name="Straight Connector 19">
            <a:extLst>
              <a:ext uri="{FF2B5EF4-FFF2-40B4-BE49-F238E27FC236}">
                <a16:creationId xmlns:a16="http://schemas.microsoft.com/office/drawing/2014/main" id="{5DFC24DB-E19D-407B-AB89-110DD485BF2A}"/>
              </a:ext>
            </a:extLst>
          </p:cNvPr>
          <p:cNvCxnSpPr>
            <a:cxnSpLocks/>
          </p:cNvCxnSpPr>
          <p:nvPr/>
        </p:nvCxnSpPr>
        <p:spPr>
          <a:xfrm>
            <a:off x="8655935" y="2842043"/>
            <a:ext cx="21003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3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5C81-059D-44B0-A174-33CB8F40C3DA}"/>
              </a:ext>
            </a:extLst>
          </p:cNvPr>
          <p:cNvSpPr>
            <a:spLocks noGrp="1"/>
          </p:cNvSpPr>
          <p:nvPr>
            <p:ph type="title"/>
          </p:nvPr>
        </p:nvSpPr>
        <p:spPr/>
        <p:txBody>
          <a:bodyPr/>
          <a:lstStyle/>
          <a:p>
            <a:r>
              <a:rPr lang="en-US" dirty="0"/>
              <a:t>Give us feedback! </a:t>
            </a:r>
          </a:p>
        </p:txBody>
      </p:sp>
      <p:sp>
        <p:nvSpPr>
          <p:cNvPr id="3" name="Content Placeholder 2">
            <a:extLst>
              <a:ext uri="{FF2B5EF4-FFF2-40B4-BE49-F238E27FC236}">
                <a16:creationId xmlns:a16="http://schemas.microsoft.com/office/drawing/2014/main" id="{1C859F70-9108-46BF-8555-FB11DC8FA614}"/>
              </a:ext>
            </a:extLst>
          </p:cNvPr>
          <p:cNvSpPr>
            <a:spLocks noGrp="1"/>
          </p:cNvSpPr>
          <p:nvPr>
            <p:ph idx="1"/>
          </p:nvPr>
        </p:nvSpPr>
        <p:spPr>
          <a:xfrm>
            <a:off x="838200" y="2287443"/>
            <a:ext cx="10515600" cy="4087324"/>
          </a:xfrm>
        </p:spPr>
        <p:txBody>
          <a:bodyPr>
            <a:normAutofit/>
          </a:bodyPr>
          <a:lstStyle/>
          <a:p>
            <a:pPr marL="0" indent="0">
              <a:buNone/>
            </a:pPr>
            <a:r>
              <a:rPr lang="en-US" sz="4000" dirty="0">
                <a:hlinkClick r:id="rId3"/>
              </a:rPr>
              <a:t>https://www.surveymonkey.com/r/oemprepare</a:t>
            </a:r>
            <a:endParaRPr lang="en-US" sz="4000" dirty="0"/>
          </a:p>
        </p:txBody>
      </p:sp>
      <p:pic>
        <p:nvPicPr>
          <p:cNvPr id="5" name="Picture 4">
            <a:extLst>
              <a:ext uri="{FF2B5EF4-FFF2-40B4-BE49-F238E27FC236}">
                <a16:creationId xmlns:a16="http://schemas.microsoft.com/office/drawing/2014/main" id="{2421F644-D149-4EEB-932E-325468348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358" y="3429000"/>
            <a:ext cx="2192704" cy="2192704"/>
          </a:xfrm>
          <a:prstGeom prst="rect">
            <a:avLst/>
          </a:prstGeom>
        </p:spPr>
      </p:pic>
    </p:spTree>
    <p:extLst>
      <p:ext uri="{BB962C8B-B14F-4D97-AF65-F5344CB8AC3E}">
        <p14:creationId xmlns:p14="http://schemas.microsoft.com/office/powerpoint/2010/main" val="209509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1AC7-D85B-4B3A-B3B9-E181C89036DB}"/>
              </a:ext>
            </a:extLst>
          </p:cNvPr>
          <p:cNvSpPr>
            <a:spLocks noGrp="1"/>
          </p:cNvSpPr>
          <p:nvPr>
            <p:ph type="title"/>
          </p:nvPr>
        </p:nvSpPr>
        <p:spPr/>
        <p:txBody>
          <a:bodyPr/>
          <a:lstStyle/>
          <a:p>
            <a:r>
              <a:rPr lang="en-US" dirty="0"/>
              <a:t>Introduce Yourself</a:t>
            </a:r>
          </a:p>
        </p:txBody>
      </p:sp>
      <p:pic>
        <p:nvPicPr>
          <p:cNvPr id="6" name="Content Placeholder 5">
            <a:extLst>
              <a:ext uri="{FF2B5EF4-FFF2-40B4-BE49-F238E27FC236}">
                <a16:creationId xmlns:a16="http://schemas.microsoft.com/office/drawing/2014/main" id="{F8BD9CAF-ED31-4526-AC26-8FABE1B3E56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414" y="1570788"/>
            <a:ext cx="5118848" cy="3716424"/>
          </a:xfrm>
        </p:spPr>
      </p:pic>
      <p:sp>
        <p:nvSpPr>
          <p:cNvPr id="4" name="Content Placeholder 3">
            <a:extLst>
              <a:ext uri="{FF2B5EF4-FFF2-40B4-BE49-F238E27FC236}">
                <a16:creationId xmlns:a16="http://schemas.microsoft.com/office/drawing/2014/main" id="{B62FAF97-126C-4EEE-89AB-7B25B979502E}"/>
              </a:ext>
            </a:extLst>
          </p:cNvPr>
          <p:cNvSpPr>
            <a:spLocks noGrp="1"/>
          </p:cNvSpPr>
          <p:nvPr>
            <p:ph sz="half" idx="2"/>
          </p:nvPr>
        </p:nvSpPr>
        <p:spPr>
          <a:xfrm>
            <a:off x="6172200" y="1820554"/>
            <a:ext cx="5181600" cy="3216892"/>
          </a:xfrm>
        </p:spPr>
        <p:txBody>
          <a:bodyPr/>
          <a:lstStyle/>
          <a:p>
            <a:r>
              <a:rPr lang="en-US" dirty="0"/>
              <a:t>Who are you?</a:t>
            </a:r>
          </a:p>
          <a:p>
            <a:pPr marL="0" indent="0">
              <a:buNone/>
            </a:pPr>
            <a:endParaRPr lang="en-US" dirty="0"/>
          </a:p>
          <a:p>
            <a:r>
              <a:rPr lang="en-US" dirty="0"/>
              <a:t>Where do you live?</a:t>
            </a:r>
          </a:p>
          <a:p>
            <a:endParaRPr lang="en-US" dirty="0"/>
          </a:p>
          <a:p>
            <a:r>
              <a:rPr lang="en-US" dirty="0"/>
              <a:t>Why are you here?</a:t>
            </a:r>
          </a:p>
        </p:txBody>
      </p:sp>
    </p:spTree>
    <p:extLst>
      <p:ext uri="{BB962C8B-B14F-4D97-AF65-F5344CB8AC3E}">
        <p14:creationId xmlns:p14="http://schemas.microsoft.com/office/powerpoint/2010/main" val="158835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E015-39C9-416F-A83A-93CEEB202D2B}"/>
              </a:ext>
            </a:extLst>
          </p:cNvPr>
          <p:cNvSpPr>
            <a:spLocks noGrp="1"/>
          </p:cNvSpPr>
          <p:nvPr>
            <p:ph type="title"/>
          </p:nvPr>
        </p:nvSpPr>
        <p:spPr>
          <a:xfrm>
            <a:off x="838200" y="88478"/>
            <a:ext cx="10515600" cy="1325563"/>
          </a:xfrm>
        </p:spPr>
        <p:txBody>
          <a:bodyPr/>
          <a:lstStyle/>
          <a:p>
            <a:r>
              <a:rPr lang="en-US" dirty="0"/>
              <a:t>Life Safety Essentials</a:t>
            </a:r>
          </a:p>
        </p:txBody>
      </p:sp>
      <p:grpSp>
        <p:nvGrpSpPr>
          <p:cNvPr id="3" name="Group 2">
            <a:extLst>
              <a:ext uri="{FF2B5EF4-FFF2-40B4-BE49-F238E27FC236}">
                <a16:creationId xmlns:a16="http://schemas.microsoft.com/office/drawing/2014/main" id="{FC1F3C67-815C-456E-B7CE-FFF010FBDEA2}"/>
              </a:ext>
            </a:extLst>
          </p:cNvPr>
          <p:cNvGrpSpPr/>
          <p:nvPr/>
        </p:nvGrpSpPr>
        <p:grpSpPr>
          <a:xfrm>
            <a:off x="2039294" y="1230308"/>
            <a:ext cx="3527006" cy="1379659"/>
            <a:chOff x="938462" y="1761457"/>
            <a:chExt cx="4908883" cy="1920208"/>
          </a:xfrm>
        </p:grpSpPr>
        <p:sp>
          <p:nvSpPr>
            <p:cNvPr id="5" name="Rectangle 4">
              <a:extLst>
                <a:ext uri="{FF2B5EF4-FFF2-40B4-BE49-F238E27FC236}">
                  <a16:creationId xmlns:a16="http://schemas.microsoft.com/office/drawing/2014/main" id="{6F897CBC-0FE4-46FD-B3E5-3F3EA512FFE7}"/>
                </a:ext>
              </a:extLst>
            </p:cNvPr>
            <p:cNvSpPr/>
            <p:nvPr/>
          </p:nvSpPr>
          <p:spPr>
            <a:xfrm>
              <a:off x="938462" y="1761457"/>
              <a:ext cx="4908883" cy="1920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AB791EA-2689-493D-9C7F-3B6D434D28E7}"/>
                </a:ext>
              </a:extLst>
            </p:cNvPr>
            <p:cNvSpPr txBox="1"/>
            <p:nvPr/>
          </p:nvSpPr>
          <p:spPr>
            <a:xfrm>
              <a:off x="2831430" y="2413344"/>
              <a:ext cx="2791326" cy="642545"/>
            </a:xfrm>
            <a:prstGeom prst="rect">
              <a:avLst/>
            </a:prstGeom>
            <a:noFill/>
          </p:spPr>
          <p:txBody>
            <a:bodyPr wrap="square" rtlCol="0">
              <a:spAutoFit/>
            </a:bodyPr>
            <a:lstStyle/>
            <a:p>
              <a:r>
                <a:rPr lang="en-US" sz="2400" b="1" dirty="0">
                  <a:solidFill>
                    <a:schemeClr val="bg1"/>
                  </a:solidFill>
                </a:rPr>
                <a:t>1. Water</a:t>
              </a:r>
            </a:p>
          </p:txBody>
        </p:sp>
        <p:pic>
          <p:nvPicPr>
            <p:cNvPr id="16" name="Picture 15">
              <a:extLst>
                <a:ext uri="{FF2B5EF4-FFF2-40B4-BE49-F238E27FC236}">
                  <a16:creationId xmlns:a16="http://schemas.microsoft.com/office/drawing/2014/main" id="{B46BBC83-0CDA-4FF0-AF4B-3FBAD1716A07}"/>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74819" y="1804192"/>
              <a:ext cx="1828804" cy="1828804"/>
            </a:xfrm>
            <a:prstGeom prst="rect">
              <a:avLst/>
            </a:prstGeom>
          </p:spPr>
        </p:pic>
      </p:grpSp>
      <p:grpSp>
        <p:nvGrpSpPr>
          <p:cNvPr id="4" name="Group 3">
            <a:extLst>
              <a:ext uri="{FF2B5EF4-FFF2-40B4-BE49-F238E27FC236}">
                <a16:creationId xmlns:a16="http://schemas.microsoft.com/office/drawing/2014/main" id="{8437ACBA-3B2D-4342-885E-7C75678195CF}"/>
              </a:ext>
            </a:extLst>
          </p:cNvPr>
          <p:cNvGrpSpPr/>
          <p:nvPr/>
        </p:nvGrpSpPr>
        <p:grpSpPr>
          <a:xfrm>
            <a:off x="6096001" y="1232866"/>
            <a:ext cx="3527006" cy="1430506"/>
            <a:chOff x="6096000" y="1761457"/>
            <a:chExt cx="4908883" cy="1990977"/>
          </a:xfrm>
        </p:grpSpPr>
        <p:sp>
          <p:nvSpPr>
            <p:cNvPr id="7" name="Rectangle 6">
              <a:extLst>
                <a:ext uri="{FF2B5EF4-FFF2-40B4-BE49-F238E27FC236}">
                  <a16:creationId xmlns:a16="http://schemas.microsoft.com/office/drawing/2014/main" id="{4DF05C6E-1D85-4130-A6BF-8847B0A53845}"/>
                </a:ext>
              </a:extLst>
            </p:cNvPr>
            <p:cNvSpPr/>
            <p:nvPr/>
          </p:nvSpPr>
          <p:spPr>
            <a:xfrm>
              <a:off x="6096000" y="1761457"/>
              <a:ext cx="4908883" cy="1920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DA3316-1C23-4FCE-AEF0-961B28B6D4E0}"/>
                </a:ext>
              </a:extLst>
            </p:cNvPr>
            <p:cNvSpPr txBox="1"/>
            <p:nvPr/>
          </p:nvSpPr>
          <p:spPr>
            <a:xfrm>
              <a:off x="8167435" y="2413342"/>
              <a:ext cx="2791326" cy="642545"/>
            </a:xfrm>
            <a:prstGeom prst="rect">
              <a:avLst/>
            </a:prstGeom>
            <a:noFill/>
          </p:spPr>
          <p:txBody>
            <a:bodyPr wrap="square" rtlCol="0">
              <a:spAutoFit/>
            </a:bodyPr>
            <a:lstStyle/>
            <a:p>
              <a:r>
                <a:rPr lang="en-US" sz="2400" b="1" dirty="0">
                  <a:solidFill>
                    <a:schemeClr val="bg1"/>
                  </a:solidFill>
                </a:rPr>
                <a:t>2. Food</a:t>
              </a:r>
            </a:p>
          </p:txBody>
        </p:sp>
        <p:pic>
          <p:nvPicPr>
            <p:cNvPr id="18" name="Picture 17">
              <a:extLst>
                <a:ext uri="{FF2B5EF4-FFF2-40B4-BE49-F238E27FC236}">
                  <a16:creationId xmlns:a16="http://schemas.microsoft.com/office/drawing/2014/main" id="{D65A9866-9681-4BD7-8184-FA13CB33A0C8}"/>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292510" y="1923630"/>
              <a:ext cx="1828804" cy="1828804"/>
            </a:xfrm>
            <a:prstGeom prst="rect">
              <a:avLst/>
            </a:prstGeom>
          </p:spPr>
        </p:pic>
      </p:grpSp>
      <p:grpSp>
        <p:nvGrpSpPr>
          <p:cNvPr id="9" name="Group 8">
            <a:extLst>
              <a:ext uri="{FF2B5EF4-FFF2-40B4-BE49-F238E27FC236}">
                <a16:creationId xmlns:a16="http://schemas.microsoft.com/office/drawing/2014/main" id="{595F9063-916D-46B1-9DB9-4CD01EB6C3F9}"/>
              </a:ext>
            </a:extLst>
          </p:cNvPr>
          <p:cNvGrpSpPr/>
          <p:nvPr/>
        </p:nvGrpSpPr>
        <p:grpSpPr>
          <a:xfrm>
            <a:off x="2039294" y="2811826"/>
            <a:ext cx="3527006" cy="1379659"/>
            <a:chOff x="938463" y="3880770"/>
            <a:chExt cx="4908883" cy="1920208"/>
          </a:xfrm>
        </p:grpSpPr>
        <p:sp>
          <p:nvSpPr>
            <p:cNvPr id="6" name="Rectangle 5">
              <a:extLst>
                <a:ext uri="{FF2B5EF4-FFF2-40B4-BE49-F238E27FC236}">
                  <a16:creationId xmlns:a16="http://schemas.microsoft.com/office/drawing/2014/main" id="{88266A31-4331-4639-B90E-B01064443F5F}"/>
                </a:ext>
              </a:extLst>
            </p:cNvPr>
            <p:cNvSpPr/>
            <p:nvPr/>
          </p:nvSpPr>
          <p:spPr>
            <a:xfrm>
              <a:off x="938463" y="3880770"/>
              <a:ext cx="4908883" cy="1920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F58F2E-6044-4DD0-A6C9-B039ADB4C6CB}"/>
                </a:ext>
              </a:extLst>
            </p:cNvPr>
            <p:cNvSpPr txBox="1"/>
            <p:nvPr/>
          </p:nvSpPr>
          <p:spPr>
            <a:xfrm>
              <a:off x="2831429" y="4302265"/>
              <a:ext cx="2791326" cy="1156581"/>
            </a:xfrm>
            <a:prstGeom prst="rect">
              <a:avLst/>
            </a:prstGeom>
            <a:noFill/>
          </p:spPr>
          <p:txBody>
            <a:bodyPr wrap="square" rtlCol="0">
              <a:spAutoFit/>
            </a:bodyPr>
            <a:lstStyle/>
            <a:p>
              <a:r>
                <a:rPr lang="en-US" sz="2400" b="1" dirty="0">
                  <a:solidFill>
                    <a:schemeClr val="bg1"/>
                  </a:solidFill>
                </a:rPr>
                <a:t>3. Staying warm &amp; dry</a:t>
              </a:r>
            </a:p>
          </p:txBody>
        </p:sp>
        <p:pic>
          <p:nvPicPr>
            <p:cNvPr id="22" name="Picture 21">
              <a:extLst>
                <a:ext uri="{FF2B5EF4-FFF2-40B4-BE49-F238E27FC236}">
                  <a16:creationId xmlns:a16="http://schemas.microsoft.com/office/drawing/2014/main" id="{72473AA0-C0D1-4A75-8B80-7AA97F9CE411}"/>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74819" y="3926472"/>
              <a:ext cx="1828804" cy="1828804"/>
            </a:xfrm>
            <a:prstGeom prst="rect">
              <a:avLst/>
            </a:prstGeom>
          </p:spPr>
        </p:pic>
      </p:grpSp>
      <p:grpSp>
        <p:nvGrpSpPr>
          <p:cNvPr id="10" name="Group 9">
            <a:extLst>
              <a:ext uri="{FF2B5EF4-FFF2-40B4-BE49-F238E27FC236}">
                <a16:creationId xmlns:a16="http://schemas.microsoft.com/office/drawing/2014/main" id="{7787C921-D0C9-4F1A-9A71-BA0AF1819CA2}"/>
              </a:ext>
            </a:extLst>
          </p:cNvPr>
          <p:cNvGrpSpPr/>
          <p:nvPr/>
        </p:nvGrpSpPr>
        <p:grpSpPr>
          <a:xfrm>
            <a:off x="6096000" y="2811826"/>
            <a:ext cx="3527007" cy="1380002"/>
            <a:chOff x="6096000" y="3880770"/>
            <a:chExt cx="4908883" cy="1920684"/>
          </a:xfrm>
        </p:grpSpPr>
        <p:sp>
          <p:nvSpPr>
            <p:cNvPr id="8" name="Rectangle 7">
              <a:extLst>
                <a:ext uri="{FF2B5EF4-FFF2-40B4-BE49-F238E27FC236}">
                  <a16:creationId xmlns:a16="http://schemas.microsoft.com/office/drawing/2014/main" id="{0278470D-7B62-4ABC-A0B3-72CE7C84291A}"/>
                </a:ext>
              </a:extLst>
            </p:cNvPr>
            <p:cNvSpPr/>
            <p:nvPr/>
          </p:nvSpPr>
          <p:spPr>
            <a:xfrm>
              <a:off x="6096000" y="3880770"/>
              <a:ext cx="4908883" cy="1920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3E93A81-FCB9-49DC-9355-BA80E019F7C6}"/>
                </a:ext>
              </a:extLst>
            </p:cNvPr>
            <p:cNvSpPr txBox="1"/>
            <p:nvPr/>
          </p:nvSpPr>
          <p:spPr>
            <a:xfrm>
              <a:off x="8167435" y="4302265"/>
              <a:ext cx="2791327" cy="461665"/>
            </a:xfrm>
            <a:prstGeom prst="rect">
              <a:avLst/>
            </a:prstGeom>
            <a:noFill/>
          </p:spPr>
          <p:txBody>
            <a:bodyPr wrap="square" rtlCol="0">
              <a:spAutoFit/>
            </a:bodyPr>
            <a:lstStyle/>
            <a:p>
              <a:r>
                <a:rPr lang="en-US" sz="2400" b="1" dirty="0">
                  <a:solidFill>
                    <a:schemeClr val="bg1"/>
                  </a:solidFill>
                </a:rPr>
                <a:t>4. Safe Light Source</a:t>
              </a:r>
            </a:p>
          </p:txBody>
        </p:sp>
        <p:pic>
          <p:nvPicPr>
            <p:cNvPr id="24" name="Picture 23">
              <a:extLst>
                <a:ext uri="{FF2B5EF4-FFF2-40B4-BE49-F238E27FC236}">
                  <a16:creationId xmlns:a16="http://schemas.microsoft.com/office/drawing/2014/main" id="{BA51FCB7-199E-45D1-9049-110334DCF66D}"/>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338631" y="3972650"/>
              <a:ext cx="1828804" cy="1828804"/>
            </a:xfrm>
            <a:prstGeom prst="rect">
              <a:avLst/>
            </a:prstGeom>
          </p:spPr>
        </p:pic>
      </p:grpSp>
      <p:grpSp>
        <p:nvGrpSpPr>
          <p:cNvPr id="15" name="Group 14">
            <a:extLst>
              <a:ext uri="{FF2B5EF4-FFF2-40B4-BE49-F238E27FC236}">
                <a16:creationId xmlns:a16="http://schemas.microsoft.com/office/drawing/2014/main" id="{1EB3D6D1-D00F-4440-800F-CD6B278A6260}"/>
              </a:ext>
            </a:extLst>
          </p:cNvPr>
          <p:cNvGrpSpPr/>
          <p:nvPr/>
        </p:nvGrpSpPr>
        <p:grpSpPr>
          <a:xfrm>
            <a:off x="3912809" y="4390786"/>
            <a:ext cx="3527771" cy="1455941"/>
            <a:chOff x="3912809" y="4390786"/>
            <a:chExt cx="3527771" cy="1455941"/>
          </a:xfrm>
        </p:grpSpPr>
        <p:sp>
          <p:nvSpPr>
            <p:cNvPr id="20" name="Rectangle 19">
              <a:extLst>
                <a:ext uri="{FF2B5EF4-FFF2-40B4-BE49-F238E27FC236}">
                  <a16:creationId xmlns:a16="http://schemas.microsoft.com/office/drawing/2014/main" id="{58D586BA-9481-40AA-B7EC-BA0B93DE520B}"/>
                </a:ext>
              </a:extLst>
            </p:cNvPr>
            <p:cNvSpPr/>
            <p:nvPr/>
          </p:nvSpPr>
          <p:spPr>
            <a:xfrm>
              <a:off x="3913573" y="4390786"/>
              <a:ext cx="3527007" cy="1379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20C3C88-BEE4-4ED5-991F-05FCB17E5F9C}"/>
                </a:ext>
              </a:extLst>
            </p:cNvPr>
            <p:cNvSpPr txBox="1"/>
            <p:nvPr/>
          </p:nvSpPr>
          <p:spPr>
            <a:xfrm>
              <a:off x="5401888" y="4494327"/>
              <a:ext cx="2005554" cy="1200329"/>
            </a:xfrm>
            <a:prstGeom prst="rect">
              <a:avLst/>
            </a:prstGeom>
            <a:noFill/>
          </p:spPr>
          <p:txBody>
            <a:bodyPr wrap="square" rtlCol="0">
              <a:spAutoFit/>
            </a:bodyPr>
            <a:lstStyle/>
            <a:p>
              <a:r>
                <a:rPr lang="en-US" sz="2400" b="1" dirty="0">
                  <a:solidFill>
                    <a:schemeClr val="bg1"/>
                  </a:solidFill>
                </a:rPr>
                <a:t>5. Personal sanitation products</a:t>
              </a:r>
            </a:p>
          </p:txBody>
        </p:sp>
        <p:pic>
          <p:nvPicPr>
            <p:cNvPr id="17" name="Picture 16">
              <a:extLst>
                <a:ext uri="{FF2B5EF4-FFF2-40B4-BE49-F238E27FC236}">
                  <a16:creationId xmlns:a16="http://schemas.microsoft.com/office/drawing/2014/main" id="{371A1337-D9ED-47EA-A79C-3A5BE301F081}"/>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3912809" y="4390786"/>
              <a:ext cx="1455941" cy="1455941"/>
            </a:xfrm>
            <a:prstGeom prst="rect">
              <a:avLst/>
            </a:prstGeom>
          </p:spPr>
        </p:pic>
      </p:grpSp>
    </p:spTree>
    <p:extLst>
      <p:ext uri="{BB962C8B-B14F-4D97-AF65-F5344CB8AC3E}">
        <p14:creationId xmlns:p14="http://schemas.microsoft.com/office/powerpoint/2010/main" val="2899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21B4-5E27-4019-B6A3-15BF1F9E189B}"/>
              </a:ext>
            </a:extLst>
          </p:cNvPr>
          <p:cNvSpPr>
            <a:spLocks noGrp="1"/>
          </p:cNvSpPr>
          <p:nvPr>
            <p:ph type="title"/>
          </p:nvPr>
        </p:nvSpPr>
        <p:spPr/>
        <p:txBody>
          <a:bodyPr/>
          <a:lstStyle/>
          <a:p>
            <a:r>
              <a:rPr lang="en-US" dirty="0"/>
              <a:t>Custom Items</a:t>
            </a:r>
          </a:p>
        </p:txBody>
      </p:sp>
      <p:sp>
        <p:nvSpPr>
          <p:cNvPr id="3" name="Content Placeholder 2">
            <a:extLst>
              <a:ext uri="{FF2B5EF4-FFF2-40B4-BE49-F238E27FC236}">
                <a16:creationId xmlns:a16="http://schemas.microsoft.com/office/drawing/2014/main" id="{ED0F4863-743C-4E56-95EE-CB92BAE62461}"/>
              </a:ext>
            </a:extLst>
          </p:cNvPr>
          <p:cNvSpPr>
            <a:spLocks noGrp="1"/>
          </p:cNvSpPr>
          <p:nvPr>
            <p:ph idx="1"/>
          </p:nvPr>
        </p:nvSpPr>
        <p:spPr>
          <a:xfrm>
            <a:off x="786062" y="1384916"/>
            <a:ext cx="6574654" cy="4598634"/>
          </a:xfrm>
        </p:spPr>
        <p:txBody>
          <a:bodyPr>
            <a:normAutofit fontScale="85000" lnSpcReduction="20000"/>
          </a:bodyPr>
          <a:lstStyle/>
          <a:p>
            <a:pPr marL="0" indent="0">
              <a:buNone/>
            </a:pPr>
            <a:r>
              <a:rPr lang="en-US" sz="2900" b="1" i="0" u="none" strike="noStrike" dirty="0">
                <a:solidFill>
                  <a:schemeClr val="tx2">
                    <a:lumMod val="50000"/>
                  </a:schemeClr>
                </a:solidFill>
                <a:effectLst/>
                <a:latin typeface="YACgES_-lms 0"/>
              </a:rPr>
              <a:t>A custom item is anything that is unique to you and your situation that you will want to ensure is kept in emergency stock or in a safe place in case of emergency. Examples of these may include:</a:t>
            </a:r>
            <a:endParaRPr lang="en-US" sz="2900" dirty="0">
              <a:solidFill>
                <a:schemeClr val="tx2">
                  <a:lumMod val="50000"/>
                </a:schemeClr>
              </a:solidFill>
              <a:effectLst/>
              <a:latin typeface="YACgES_-lms 0"/>
            </a:endParaRPr>
          </a:p>
          <a:p>
            <a:pPr>
              <a:buFont typeface="Arial" panose="020B0604020202020204" pitchFamily="34" charset="0"/>
              <a:buChar char="•"/>
            </a:pPr>
            <a:r>
              <a:rPr lang="en-US" sz="2900" b="0" i="0" u="none" strike="noStrike" dirty="0">
                <a:solidFill>
                  <a:schemeClr val="tx2">
                    <a:lumMod val="50000"/>
                  </a:schemeClr>
                </a:solidFill>
                <a:effectLst/>
              </a:rPr>
              <a:t>Medications and medical health insurance program information</a:t>
            </a:r>
            <a:endParaRPr lang="en-US" sz="2900" dirty="0">
              <a:solidFill>
                <a:schemeClr val="tx2">
                  <a:lumMod val="50000"/>
                </a:schemeClr>
              </a:solidFill>
            </a:endParaRPr>
          </a:p>
          <a:p>
            <a:pPr>
              <a:buFont typeface="Arial" panose="020B0604020202020204" pitchFamily="34" charset="0"/>
              <a:buChar char="•"/>
            </a:pPr>
            <a:r>
              <a:rPr lang="en-US" sz="2900" b="0" i="0" u="none" strike="noStrike" dirty="0">
                <a:solidFill>
                  <a:schemeClr val="tx2">
                    <a:lumMod val="50000"/>
                  </a:schemeClr>
                </a:solidFill>
                <a:effectLst/>
              </a:rPr>
              <a:t>Copies of personal information (virtual and/or physical)</a:t>
            </a:r>
          </a:p>
          <a:p>
            <a:pPr>
              <a:buFont typeface="Arial" panose="020B0604020202020204" pitchFamily="34" charset="0"/>
              <a:buChar char="•"/>
            </a:pPr>
            <a:r>
              <a:rPr lang="en-US" sz="2900" b="0" i="0" u="none" strike="noStrike" dirty="0">
                <a:solidFill>
                  <a:schemeClr val="tx2">
                    <a:lumMod val="50000"/>
                  </a:schemeClr>
                </a:solidFill>
                <a:effectLst/>
              </a:rPr>
              <a:t>Comfort items </a:t>
            </a:r>
          </a:p>
          <a:p>
            <a:pPr>
              <a:buFont typeface="Arial" panose="020B0604020202020204" pitchFamily="34" charset="0"/>
              <a:buChar char="•"/>
            </a:pPr>
            <a:r>
              <a:rPr lang="en-US" sz="2900" b="0" i="0" u="none" strike="noStrike" dirty="0">
                <a:solidFill>
                  <a:schemeClr val="tx2">
                    <a:lumMod val="50000"/>
                  </a:schemeClr>
                </a:solidFill>
                <a:effectLst/>
              </a:rPr>
              <a:t>Connections - Phone numbers, names, addresses and other forms of contact for important people in your life including family, friends, neighbors, caseworkers, etc. </a:t>
            </a:r>
            <a:endParaRPr lang="en-US" sz="2900" dirty="0">
              <a:solidFill>
                <a:schemeClr val="tx2">
                  <a:lumMod val="50000"/>
                </a:schemeClr>
              </a:solidFill>
            </a:endParaRPr>
          </a:p>
        </p:txBody>
      </p:sp>
      <p:sp>
        <p:nvSpPr>
          <p:cNvPr id="4" name="Rectangle 3">
            <a:extLst>
              <a:ext uri="{FF2B5EF4-FFF2-40B4-BE49-F238E27FC236}">
                <a16:creationId xmlns:a16="http://schemas.microsoft.com/office/drawing/2014/main" id="{7A153880-4AED-4430-854E-5C366DF560A8}"/>
              </a:ext>
            </a:extLst>
          </p:cNvPr>
          <p:cNvSpPr/>
          <p:nvPr/>
        </p:nvSpPr>
        <p:spPr>
          <a:xfrm>
            <a:off x="7918881" y="1338984"/>
            <a:ext cx="3941685" cy="418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 Note on Life Safety Essentials and Custom Items:</a:t>
            </a:r>
          </a:p>
          <a:p>
            <a:endParaRPr lang="en-US" sz="2400" b="1" dirty="0"/>
          </a:p>
          <a:p>
            <a:r>
              <a:rPr lang="en-US" sz="1600" b="1" i="0" u="none" strike="noStrike" dirty="0">
                <a:solidFill>
                  <a:srgbClr val="FFFFFF"/>
                </a:solidFill>
                <a:effectLst/>
              </a:rPr>
              <a:t>Some disasters will require preparation and storage of certain items such as water and food. Others, such as the COVID-19 pandemic, will not require the storage or hoarding of these supplies as it can be reasonably assumed that access to grocery stores and clean water will be maintained. Be prepared for earthquakes, but do not hoard emergency items or take more than you reasonably need. </a:t>
            </a:r>
            <a:endParaRPr lang="en-US" sz="1600" b="1" dirty="0"/>
          </a:p>
        </p:txBody>
      </p:sp>
    </p:spTree>
    <p:extLst>
      <p:ext uri="{BB962C8B-B14F-4D97-AF65-F5344CB8AC3E}">
        <p14:creationId xmlns:p14="http://schemas.microsoft.com/office/powerpoint/2010/main" val="17494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618B-8602-42BE-B38A-1BDAE8F5A4BC}"/>
              </a:ext>
            </a:extLst>
          </p:cNvPr>
          <p:cNvSpPr>
            <a:spLocks noGrp="1"/>
          </p:cNvSpPr>
          <p:nvPr>
            <p:ph type="title"/>
          </p:nvPr>
        </p:nvSpPr>
        <p:spPr/>
        <p:txBody>
          <a:bodyPr/>
          <a:lstStyle/>
          <a:p>
            <a:r>
              <a:rPr lang="en-US" dirty="0"/>
              <a:t>Make a Plan</a:t>
            </a:r>
          </a:p>
        </p:txBody>
      </p:sp>
      <p:sp>
        <p:nvSpPr>
          <p:cNvPr id="10" name="Content Placeholder 8">
            <a:extLst>
              <a:ext uri="{FF2B5EF4-FFF2-40B4-BE49-F238E27FC236}">
                <a16:creationId xmlns:a16="http://schemas.microsoft.com/office/drawing/2014/main" id="{B7D110FE-EB2B-4A43-85B5-3B1E87689D8B}"/>
              </a:ext>
            </a:extLst>
          </p:cNvPr>
          <p:cNvSpPr txBox="1">
            <a:spLocks/>
          </p:cNvSpPr>
          <p:nvPr/>
        </p:nvSpPr>
        <p:spPr>
          <a:xfrm>
            <a:off x="990600" y="1843088"/>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16" name="Content Placeholder 8">
            <a:extLst>
              <a:ext uri="{FF2B5EF4-FFF2-40B4-BE49-F238E27FC236}">
                <a16:creationId xmlns:a16="http://schemas.microsoft.com/office/drawing/2014/main" id="{13E9D142-A128-48AA-AFEE-CB5E1B4B3003}"/>
              </a:ext>
            </a:extLst>
          </p:cNvPr>
          <p:cNvSpPr txBox="1">
            <a:spLocks/>
          </p:cNvSpPr>
          <p:nvPr/>
        </p:nvSpPr>
        <p:spPr>
          <a:xfrm>
            <a:off x="4416271"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Content Placeholder 8">
            <a:extLst>
              <a:ext uri="{FF2B5EF4-FFF2-40B4-BE49-F238E27FC236}">
                <a16:creationId xmlns:a16="http://schemas.microsoft.com/office/drawing/2014/main" id="{0092C239-680B-42BB-ACD6-6BEFF664E0BE}"/>
              </a:ext>
            </a:extLst>
          </p:cNvPr>
          <p:cNvSpPr txBox="1">
            <a:spLocks/>
          </p:cNvSpPr>
          <p:nvPr/>
        </p:nvSpPr>
        <p:spPr>
          <a:xfrm>
            <a:off x="7895207"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grpSp>
        <p:nvGrpSpPr>
          <p:cNvPr id="3" name="Group 2">
            <a:extLst>
              <a:ext uri="{FF2B5EF4-FFF2-40B4-BE49-F238E27FC236}">
                <a16:creationId xmlns:a16="http://schemas.microsoft.com/office/drawing/2014/main" id="{EE8C5965-E54B-4277-971D-48ECFA23E4F4}"/>
              </a:ext>
            </a:extLst>
          </p:cNvPr>
          <p:cNvGrpSpPr/>
          <p:nvPr/>
        </p:nvGrpSpPr>
        <p:grpSpPr>
          <a:xfrm>
            <a:off x="1233996" y="1539219"/>
            <a:ext cx="2902998" cy="3605789"/>
            <a:chOff x="1233996" y="1539219"/>
            <a:chExt cx="2902998" cy="3605789"/>
          </a:xfrm>
        </p:grpSpPr>
        <p:cxnSp>
          <p:nvCxnSpPr>
            <p:cNvPr id="14" name="Straight Connector 13">
              <a:extLst>
                <a:ext uri="{FF2B5EF4-FFF2-40B4-BE49-F238E27FC236}">
                  <a16:creationId xmlns:a16="http://schemas.microsoft.com/office/drawing/2014/main" id="{EC812AAE-C868-4D26-9731-79FA6369DA42}"/>
                </a:ext>
              </a:extLst>
            </p:cNvPr>
            <p:cNvCxnSpPr>
              <a:cxnSpLocks/>
            </p:cNvCxnSpPr>
            <p:nvPr/>
          </p:nvCxnSpPr>
          <p:spPr>
            <a:xfrm>
              <a:off x="1233996" y="3133818"/>
              <a:ext cx="29029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76099CB-6971-4192-A6D7-8E0AD396E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947" y="1539219"/>
              <a:ext cx="1588764" cy="1442199"/>
            </a:xfrm>
            <a:prstGeom prst="rect">
              <a:avLst/>
            </a:prstGeom>
          </p:spPr>
        </p:pic>
        <p:sp>
          <p:nvSpPr>
            <p:cNvPr id="26" name="TextBox 25">
              <a:extLst>
                <a:ext uri="{FF2B5EF4-FFF2-40B4-BE49-F238E27FC236}">
                  <a16:creationId xmlns:a16="http://schemas.microsoft.com/office/drawing/2014/main" id="{F71317E6-DC19-4583-8B30-3B264FB70201}"/>
                </a:ext>
              </a:extLst>
            </p:cNvPr>
            <p:cNvSpPr txBox="1"/>
            <p:nvPr/>
          </p:nvSpPr>
          <p:spPr>
            <a:xfrm>
              <a:off x="1233996" y="3329126"/>
              <a:ext cx="2902998" cy="1815882"/>
            </a:xfrm>
            <a:prstGeom prst="rect">
              <a:avLst/>
            </a:prstGeom>
            <a:noFill/>
          </p:spPr>
          <p:txBody>
            <a:bodyPr wrap="square" rtlCol="0">
              <a:spAutoFit/>
            </a:bodyPr>
            <a:lstStyle/>
            <a:p>
              <a:pPr algn="ctr"/>
              <a:r>
                <a:rPr lang="en-US" b="1" dirty="0"/>
                <a:t>Meeting Place</a:t>
              </a:r>
            </a:p>
            <a:p>
              <a:pPr algn="ctr"/>
              <a:endParaRPr lang="en-US" sz="1000" b="1" dirty="0"/>
            </a:p>
            <a:p>
              <a:r>
                <a:rPr lang="en-US" sz="1400" i="0" u="none" strike="noStrike" dirty="0">
                  <a:solidFill>
                    <a:schemeClr val="tx2">
                      <a:lumMod val="50000"/>
                    </a:schemeClr>
                  </a:solidFill>
                  <a:effectLst/>
                </a:rPr>
                <a:t>Determine a meeting place for if you and your household need to evacuate your home. Determine a meeting place for your building or neighborhood in case of a larger disaster.</a:t>
              </a:r>
              <a:endParaRPr lang="en-US" sz="1400" dirty="0">
                <a:solidFill>
                  <a:schemeClr val="tx2">
                    <a:lumMod val="50000"/>
                  </a:schemeClr>
                </a:solidFill>
              </a:endParaRPr>
            </a:p>
          </p:txBody>
        </p:sp>
      </p:grpSp>
      <p:grpSp>
        <p:nvGrpSpPr>
          <p:cNvPr id="5" name="Group 4">
            <a:extLst>
              <a:ext uri="{FF2B5EF4-FFF2-40B4-BE49-F238E27FC236}">
                <a16:creationId xmlns:a16="http://schemas.microsoft.com/office/drawing/2014/main" id="{B12CED52-BB79-458B-93C2-E0FD3DA9107D}"/>
              </a:ext>
            </a:extLst>
          </p:cNvPr>
          <p:cNvGrpSpPr/>
          <p:nvPr/>
        </p:nvGrpSpPr>
        <p:grpSpPr>
          <a:xfrm>
            <a:off x="4644501" y="1482876"/>
            <a:ext cx="2902998" cy="3231245"/>
            <a:chOff x="4644501" y="1482876"/>
            <a:chExt cx="2902998" cy="3231245"/>
          </a:xfrm>
        </p:grpSpPr>
        <p:pic>
          <p:nvPicPr>
            <p:cNvPr id="23" name="Picture 22">
              <a:extLst>
                <a:ext uri="{FF2B5EF4-FFF2-40B4-BE49-F238E27FC236}">
                  <a16:creationId xmlns:a16="http://schemas.microsoft.com/office/drawing/2014/main" id="{C8F8D1AB-CEF8-4791-B0D6-4B4699F04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945" y="1482876"/>
              <a:ext cx="1578354" cy="1554884"/>
            </a:xfrm>
            <a:prstGeom prst="rect">
              <a:avLst/>
            </a:prstGeom>
          </p:spPr>
        </p:pic>
        <p:grpSp>
          <p:nvGrpSpPr>
            <p:cNvPr id="4" name="Group 3">
              <a:extLst>
                <a:ext uri="{FF2B5EF4-FFF2-40B4-BE49-F238E27FC236}">
                  <a16:creationId xmlns:a16="http://schemas.microsoft.com/office/drawing/2014/main" id="{3588AD68-D643-4B3D-9E95-83C8B460F7B7}"/>
                </a:ext>
              </a:extLst>
            </p:cNvPr>
            <p:cNvGrpSpPr/>
            <p:nvPr/>
          </p:nvGrpSpPr>
          <p:grpSpPr>
            <a:xfrm>
              <a:off x="4644501" y="3133818"/>
              <a:ext cx="2902998" cy="1580303"/>
              <a:chOff x="4644501" y="3133818"/>
              <a:chExt cx="2902998" cy="1580303"/>
            </a:xfrm>
          </p:grpSpPr>
          <p:cxnSp>
            <p:nvCxnSpPr>
              <p:cNvPr id="17" name="Straight Connector 16">
                <a:extLst>
                  <a:ext uri="{FF2B5EF4-FFF2-40B4-BE49-F238E27FC236}">
                    <a16:creationId xmlns:a16="http://schemas.microsoft.com/office/drawing/2014/main" id="{D9AEE45A-B528-4DFE-A998-2F7B89E73C31}"/>
                  </a:ext>
                </a:extLst>
              </p:cNvPr>
              <p:cNvCxnSpPr>
                <a:cxnSpLocks/>
              </p:cNvCxnSpPr>
              <p:nvPr/>
            </p:nvCxnSpPr>
            <p:spPr>
              <a:xfrm>
                <a:off x="4644501"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696C3-99F5-4891-A387-16E1AFFE641A}"/>
                  </a:ext>
                </a:extLst>
              </p:cNvPr>
              <p:cNvSpPr txBox="1"/>
              <p:nvPr/>
            </p:nvSpPr>
            <p:spPr>
              <a:xfrm>
                <a:off x="4644501" y="3329126"/>
                <a:ext cx="2902998" cy="1384995"/>
              </a:xfrm>
              <a:prstGeom prst="rect">
                <a:avLst/>
              </a:prstGeom>
              <a:noFill/>
            </p:spPr>
            <p:txBody>
              <a:bodyPr wrap="square" rtlCol="0">
                <a:spAutoFit/>
              </a:bodyPr>
              <a:lstStyle/>
              <a:p>
                <a:pPr algn="ctr"/>
                <a:r>
                  <a:rPr lang="en-US" b="1" dirty="0"/>
                  <a:t>Evacuation Routes</a:t>
                </a:r>
              </a:p>
              <a:p>
                <a:pPr algn="ctr"/>
                <a:endParaRPr lang="en-US" sz="1000" b="1" dirty="0"/>
              </a:p>
              <a:p>
                <a:r>
                  <a:rPr lang="en-US" sz="1400" i="0" u="none" strike="noStrike" dirty="0">
                    <a:solidFill>
                      <a:schemeClr val="tx2">
                        <a:lumMod val="50000"/>
                      </a:schemeClr>
                    </a:solidFill>
                    <a:effectLst/>
                  </a:rPr>
                  <a:t>Make sure everyone in your household is familiar with multiple evacuation routes from your home or building.</a:t>
                </a:r>
                <a:endParaRPr lang="en-US" sz="1400" dirty="0">
                  <a:solidFill>
                    <a:schemeClr val="tx2">
                      <a:lumMod val="50000"/>
                    </a:schemeClr>
                  </a:solidFill>
                </a:endParaRPr>
              </a:p>
            </p:txBody>
          </p:sp>
        </p:grpSp>
      </p:grpSp>
      <p:grpSp>
        <p:nvGrpSpPr>
          <p:cNvPr id="6" name="Group 5">
            <a:extLst>
              <a:ext uri="{FF2B5EF4-FFF2-40B4-BE49-F238E27FC236}">
                <a16:creationId xmlns:a16="http://schemas.microsoft.com/office/drawing/2014/main" id="{5733DEB0-FD7E-47EE-B407-D97630BE7E54}"/>
              </a:ext>
            </a:extLst>
          </p:cNvPr>
          <p:cNvGrpSpPr/>
          <p:nvPr/>
        </p:nvGrpSpPr>
        <p:grpSpPr>
          <a:xfrm>
            <a:off x="8123437" y="1506637"/>
            <a:ext cx="2902998" cy="2992040"/>
            <a:chOff x="8123437" y="1506637"/>
            <a:chExt cx="2902998" cy="2992040"/>
          </a:xfrm>
        </p:grpSpPr>
        <p:cxnSp>
          <p:nvCxnSpPr>
            <p:cNvPr id="19" name="Straight Connector 18">
              <a:extLst>
                <a:ext uri="{FF2B5EF4-FFF2-40B4-BE49-F238E27FC236}">
                  <a16:creationId xmlns:a16="http://schemas.microsoft.com/office/drawing/2014/main" id="{84F9DB03-AA66-42F6-AB7A-0C66DEABED77}"/>
                </a:ext>
              </a:extLst>
            </p:cNvPr>
            <p:cNvCxnSpPr>
              <a:cxnSpLocks/>
            </p:cNvCxnSpPr>
            <p:nvPr/>
          </p:nvCxnSpPr>
          <p:spPr>
            <a:xfrm>
              <a:off x="8123437" y="3133818"/>
              <a:ext cx="29029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56737C8-A08A-4B35-8C93-D3D668018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431" y="1506637"/>
              <a:ext cx="1500622" cy="1531123"/>
            </a:xfrm>
            <a:prstGeom prst="rect">
              <a:avLst/>
            </a:prstGeom>
          </p:spPr>
        </p:pic>
        <p:sp>
          <p:nvSpPr>
            <p:cNvPr id="28" name="TextBox 27">
              <a:extLst>
                <a:ext uri="{FF2B5EF4-FFF2-40B4-BE49-F238E27FC236}">
                  <a16:creationId xmlns:a16="http://schemas.microsoft.com/office/drawing/2014/main" id="{DB53E54D-3368-4106-973D-32AC7BB0C933}"/>
                </a:ext>
              </a:extLst>
            </p:cNvPr>
            <p:cNvSpPr txBox="1"/>
            <p:nvPr/>
          </p:nvSpPr>
          <p:spPr>
            <a:xfrm>
              <a:off x="8123437" y="3329126"/>
              <a:ext cx="2902998" cy="1169551"/>
            </a:xfrm>
            <a:prstGeom prst="rect">
              <a:avLst/>
            </a:prstGeom>
            <a:noFill/>
          </p:spPr>
          <p:txBody>
            <a:bodyPr wrap="square" rtlCol="0">
              <a:spAutoFit/>
            </a:bodyPr>
            <a:lstStyle/>
            <a:p>
              <a:pPr algn="ctr"/>
              <a:r>
                <a:rPr lang="en-US" b="1" dirty="0"/>
                <a:t>Planning in Advance</a:t>
              </a:r>
            </a:p>
            <a:p>
              <a:pPr algn="ctr"/>
              <a:endParaRPr lang="en-US" sz="1000" b="1" dirty="0"/>
            </a:p>
            <a:p>
              <a:r>
                <a:rPr lang="en-US" sz="1400" i="0" u="none" strike="noStrike" dirty="0">
                  <a:solidFill>
                    <a:schemeClr val="tx2">
                      <a:lumMod val="50000"/>
                    </a:schemeClr>
                  </a:solidFill>
                  <a:effectLst/>
                </a:rPr>
                <a:t>Know emergency plans at your children's school, your place of work, and in your neighborhood.</a:t>
              </a:r>
              <a:endParaRPr lang="en-US" sz="1400" dirty="0">
                <a:solidFill>
                  <a:schemeClr val="tx2">
                    <a:lumMod val="50000"/>
                  </a:schemeClr>
                </a:solidFill>
              </a:endParaRPr>
            </a:p>
          </p:txBody>
        </p:sp>
      </p:grpSp>
    </p:spTree>
    <p:extLst>
      <p:ext uri="{BB962C8B-B14F-4D97-AF65-F5344CB8AC3E}">
        <p14:creationId xmlns:p14="http://schemas.microsoft.com/office/powerpoint/2010/main" val="14112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618B-8602-42BE-B38A-1BDAE8F5A4BC}"/>
              </a:ext>
            </a:extLst>
          </p:cNvPr>
          <p:cNvSpPr>
            <a:spLocks noGrp="1"/>
          </p:cNvSpPr>
          <p:nvPr>
            <p:ph type="title"/>
          </p:nvPr>
        </p:nvSpPr>
        <p:spPr/>
        <p:txBody>
          <a:bodyPr/>
          <a:lstStyle/>
          <a:p>
            <a:r>
              <a:rPr lang="en-US" dirty="0"/>
              <a:t>Communications Plan</a:t>
            </a:r>
          </a:p>
        </p:txBody>
      </p:sp>
      <p:sp>
        <p:nvSpPr>
          <p:cNvPr id="10" name="Content Placeholder 8">
            <a:extLst>
              <a:ext uri="{FF2B5EF4-FFF2-40B4-BE49-F238E27FC236}">
                <a16:creationId xmlns:a16="http://schemas.microsoft.com/office/drawing/2014/main" id="{B7D110FE-EB2B-4A43-85B5-3B1E87689D8B}"/>
              </a:ext>
            </a:extLst>
          </p:cNvPr>
          <p:cNvSpPr txBox="1">
            <a:spLocks/>
          </p:cNvSpPr>
          <p:nvPr/>
        </p:nvSpPr>
        <p:spPr>
          <a:xfrm>
            <a:off x="990600" y="1843088"/>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p:txBody>
      </p:sp>
      <p:sp>
        <p:nvSpPr>
          <p:cNvPr id="16" name="Content Placeholder 8">
            <a:extLst>
              <a:ext uri="{FF2B5EF4-FFF2-40B4-BE49-F238E27FC236}">
                <a16:creationId xmlns:a16="http://schemas.microsoft.com/office/drawing/2014/main" id="{13E9D142-A128-48AA-AFEE-CB5E1B4B3003}"/>
              </a:ext>
            </a:extLst>
          </p:cNvPr>
          <p:cNvSpPr txBox="1">
            <a:spLocks/>
          </p:cNvSpPr>
          <p:nvPr/>
        </p:nvSpPr>
        <p:spPr>
          <a:xfrm>
            <a:off x="4416271"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8" name="Content Placeholder 8">
            <a:extLst>
              <a:ext uri="{FF2B5EF4-FFF2-40B4-BE49-F238E27FC236}">
                <a16:creationId xmlns:a16="http://schemas.microsoft.com/office/drawing/2014/main" id="{0092C239-680B-42BB-ACD6-6BEFF664E0BE}"/>
              </a:ext>
            </a:extLst>
          </p:cNvPr>
          <p:cNvSpPr txBox="1">
            <a:spLocks/>
          </p:cNvSpPr>
          <p:nvPr/>
        </p:nvSpPr>
        <p:spPr>
          <a:xfrm>
            <a:off x="7895207" y="1823345"/>
            <a:ext cx="3359458" cy="4231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grpSp>
        <p:nvGrpSpPr>
          <p:cNvPr id="3" name="Group 2">
            <a:extLst>
              <a:ext uri="{FF2B5EF4-FFF2-40B4-BE49-F238E27FC236}">
                <a16:creationId xmlns:a16="http://schemas.microsoft.com/office/drawing/2014/main" id="{6E550B5E-C0EC-4961-82FE-76983092207C}"/>
              </a:ext>
            </a:extLst>
          </p:cNvPr>
          <p:cNvGrpSpPr/>
          <p:nvPr/>
        </p:nvGrpSpPr>
        <p:grpSpPr>
          <a:xfrm>
            <a:off x="1233996" y="1469142"/>
            <a:ext cx="2902998" cy="3952865"/>
            <a:chOff x="1233996" y="1469142"/>
            <a:chExt cx="2902998" cy="3952865"/>
          </a:xfrm>
        </p:grpSpPr>
        <p:cxnSp>
          <p:nvCxnSpPr>
            <p:cNvPr id="14" name="Straight Connector 13">
              <a:extLst>
                <a:ext uri="{FF2B5EF4-FFF2-40B4-BE49-F238E27FC236}">
                  <a16:creationId xmlns:a16="http://schemas.microsoft.com/office/drawing/2014/main" id="{EC812AAE-C868-4D26-9731-79FA6369DA42}"/>
                </a:ext>
              </a:extLst>
            </p:cNvPr>
            <p:cNvCxnSpPr>
              <a:cxnSpLocks/>
            </p:cNvCxnSpPr>
            <p:nvPr/>
          </p:nvCxnSpPr>
          <p:spPr>
            <a:xfrm>
              <a:off x="1233996"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1317E6-DC19-4583-8B30-3B264FB70201}"/>
                </a:ext>
              </a:extLst>
            </p:cNvPr>
            <p:cNvSpPr txBox="1"/>
            <p:nvPr/>
          </p:nvSpPr>
          <p:spPr>
            <a:xfrm>
              <a:off x="1233996" y="3329126"/>
              <a:ext cx="2902998" cy="2092881"/>
            </a:xfrm>
            <a:prstGeom prst="rect">
              <a:avLst/>
            </a:prstGeom>
            <a:noFill/>
          </p:spPr>
          <p:txBody>
            <a:bodyPr wrap="square" rtlCol="0">
              <a:spAutoFit/>
            </a:bodyPr>
            <a:lstStyle/>
            <a:p>
              <a:pPr algn="ctr"/>
              <a:r>
                <a:rPr lang="en-US" b="1" dirty="0"/>
                <a:t>Neighborhood Meeting Place</a:t>
              </a:r>
              <a:br>
                <a:rPr lang="en-US" b="1" dirty="0"/>
              </a:br>
              <a:endParaRPr lang="en-US" sz="1000" b="1" dirty="0"/>
            </a:p>
            <a:p>
              <a:r>
                <a:rPr lang="en-US" sz="1400" b="0" i="0" u="none" strike="noStrike" dirty="0">
                  <a:solidFill>
                    <a:schemeClr val="tx2">
                      <a:lumMod val="50000"/>
                    </a:schemeClr>
                  </a:solidFill>
                  <a:effectLst/>
                </a:rPr>
                <a:t>Choose a place to meet in your neighborhood that is familiar, safe, away from traffic, and easy to access for those who may have functional disabilities and where you can maintain safe social distancing.</a:t>
              </a:r>
              <a:endParaRPr lang="en-US" sz="1400" b="1" dirty="0">
                <a:solidFill>
                  <a:schemeClr val="tx2">
                    <a:lumMod val="50000"/>
                  </a:schemeClr>
                </a:solidFill>
              </a:endParaRPr>
            </a:p>
          </p:txBody>
        </p:sp>
        <p:pic>
          <p:nvPicPr>
            <p:cNvPr id="4" name="Picture 3">
              <a:extLst>
                <a:ext uri="{FF2B5EF4-FFF2-40B4-BE49-F238E27FC236}">
                  <a16:creationId xmlns:a16="http://schemas.microsoft.com/office/drawing/2014/main" id="{FF05A197-3824-41CB-AA38-A9532BBB8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391" y="1469142"/>
              <a:ext cx="1244338" cy="1354946"/>
            </a:xfrm>
            <a:prstGeom prst="rect">
              <a:avLst/>
            </a:prstGeom>
          </p:spPr>
        </p:pic>
      </p:grpSp>
      <p:grpSp>
        <p:nvGrpSpPr>
          <p:cNvPr id="5" name="Group 4">
            <a:extLst>
              <a:ext uri="{FF2B5EF4-FFF2-40B4-BE49-F238E27FC236}">
                <a16:creationId xmlns:a16="http://schemas.microsoft.com/office/drawing/2014/main" id="{F1A99BC9-3FD7-4066-8029-B39DBF9B6F04}"/>
              </a:ext>
            </a:extLst>
          </p:cNvPr>
          <p:cNvGrpSpPr/>
          <p:nvPr/>
        </p:nvGrpSpPr>
        <p:grpSpPr>
          <a:xfrm>
            <a:off x="4644501" y="1537912"/>
            <a:ext cx="2902998" cy="3668651"/>
            <a:chOff x="4644501" y="1537912"/>
            <a:chExt cx="2902998" cy="3668651"/>
          </a:xfrm>
        </p:grpSpPr>
        <p:cxnSp>
          <p:nvCxnSpPr>
            <p:cNvPr id="17" name="Straight Connector 16">
              <a:extLst>
                <a:ext uri="{FF2B5EF4-FFF2-40B4-BE49-F238E27FC236}">
                  <a16:creationId xmlns:a16="http://schemas.microsoft.com/office/drawing/2014/main" id="{D9AEE45A-B528-4DFE-A998-2F7B89E73C31}"/>
                </a:ext>
              </a:extLst>
            </p:cNvPr>
            <p:cNvCxnSpPr>
              <a:cxnSpLocks/>
            </p:cNvCxnSpPr>
            <p:nvPr/>
          </p:nvCxnSpPr>
          <p:spPr>
            <a:xfrm>
              <a:off x="4644501"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696C3-99F5-4891-A387-16E1AFFE641A}"/>
                </a:ext>
              </a:extLst>
            </p:cNvPr>
            <p:cNvSpPr txBox="1"/>
            <p:nvPr/>
          </p:nvSpPr>
          <p:spPr>
            <a:xfrm>
              <a:off x="4644501" y="3329126"/>
              <a:ext cx="2902998" cy="1877437"/>
            </a:xfrm>
            <a:prstGeom prst="rect">
              <a:avLst/>
            </a:prstGeom>
            <a:noFill/>
          </p:spPr>
          <p:txBody>
            <a:bodyPr wrap="square" rtlCol="0">
              <a:spAutoFit/>
            </a:bodyPr>
            <a:lstStyle/>
            <a:p>
              <a:pPr algn="ctr"/>
              <a:r>
                <a:rPr lang="en-US" b="1" dirty="0"/>
                <a:t>Traditional Emergency Contact Lists</a:t>
              </a:r>
            </a:p>
            <a:p>
              <a:pPr algn="ctr"/>
              <a:endParaRPr lang="en-US" sz="1000" b="1" dirty="0"/>
            </a:p>
            <a:p>
              <a:r>
                <a:rPr lang="en-US" sz="1400" b="0" i="0" u="none" strike="noStrike" dirty="0">
                  <a:solidFill>
                    <a:schemeClr val="tx2">
                      <a:lumMod val="50000"/>
                    </a:schemeClr>
                  </a:solidFill>
                  <a:effectLst/>
                </a:rPr>
                <a:t>Keep written lists of important emergency contacts. Consider an out-of-area contact for your household in case phone services are overwhelmed in your area.</a:t>
              </a:r>
              <a:endParaRPr lang="en-US" sz="1400" dirty="0">
                <a:solidFill>
                  <a:schemeClr val="tx2">
                    <a:lumMod val="50000"/>
                  </a:schemeClr>
                </a:solidFill>
              </a:endParaRPr>
            </a:p>
          </p:txBody>
        </p:sp>
        <p:pic>
          <p:nvPicPr>
            <p:cNvPr id="6" name="Picture 5">
              <a:extLst>
                <a:ext uri="{FF2B5EF4-FFF2-40B4-BE49-F238E27FC236}">
                  <a16:creationId xmlns:a16="http://schemas.microsoft.com/office/drawing/2014/main" id="{B527380F-C198-4609-8FD7-9E5AE7166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011" y="1537912"/>
              <a:ext cx="1866792" cy="1286176"/>
            </a:xfrm>
            <a:prstGeom prst="rect">
              <a:avLst/>
            </a:prstGeom>
          </p:spPr>
        </p:pic>
      </p:grpSp>
      <p:grpSp>
        <p:nvGrpSpPr>
          <p:cNvPr id="7" name="Group 6">
            <a:extLst>
              <a:ext uri="{FF2B5EF4-FFF2-40B4-BE49-F238E27FC236}">
                <a16:creationId xmlns:a16="http://schemas.microsoft.com/office/drawing/2014/main" id="{AABE1265-848B-40AC-AF7E-56D3F59F50B9}"/>
              </a:ext>
            </a:extLst>
          </p:cNvPr>
          <p:cNvGrpSpPr/>
          <p:nvPr/>
        </p:nvGrpSpPr>
        <p:grpSpPr>
          <a:xfrm>
            <a:off x="8123437" y="1390477"/>
            <a:ext cx="2902998" cy="4246973"/>
            <a:chOff x="8123437" y="1390477"/>
            <a:chExt cx="2902998" cy="4246973"/>
          </a:xfrm>
        </p:grpSpPr>
        <p:cxnSp>
          <p:nvCxnSpPr>
            <p:cNvPr id="19" name="Straight Connector 18">
              <a:extLst>
                <a:ext uri="{FF2B5EF4-FFF2-40B4-BE49-F238E27FC236}">
                  <a16:creationId xmlns:a16="http://schemas.microsoft.com/office/drawing/2014/main" id="{84F9DB03-AA66-42F6-AB7A-0C66DEABED77}"/>
                </a:ext>
              </a:extLst>
            </p:cNvPr>
            <p:cNvCxnSpPr>
              <a:cxnSpLocks/>
            </p:cNvCxnSpPr>
            <p:nvPr/>
          </p:nvCxnSpPr>
          <p:spPr>
            <a:xfrm>
              <a:off x="8123437" y="3133818"/>
              <a:ext cx="290299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53E54D-3368-4106-973D-32AC7BB0C933}"/>
                </a:ext>
              </a:extLst>
            </p:cNvPr>
            <p:cNvSpPr txBox="1"/>
            <p:nvPr/>
          </p:nvSpPr>
          <p:spPr>
            <a:xfrm>
              <a:off x="8123437" y="3329126"/>
              <a:ext cx="2902998" cy="2308324"/>
            </a:xfrm>
            <a:prstGeom prst="rect">
              <a:avLst/>
            </a:prstGeom>
            <a:noFill/>
          </p:spPr>
          <p:txBody>
            <a:bodyPr wrap="square" rtlCol="0">
              <a:spAutoFit/>
            </a:bodyPr>
            <a:lstStyle/>
            <a:p>
              <a:pPr algn="ctr"/>
              <a:r>
                <a:rPr lang="en-US" b="1" dirty="0"/>
                <a:t>Social Media and Video Calling</a:t>
              </a:r>
              <a:br>
                <a:rPr lang="en-US" b="1" dirty="0"/>
              </a:br>
              <a:endParaRPr lang="en-US" sz="1000" b="1" dirty="0"/>
            </a:p>
            <a:p>
              <a:r>
                <a:rPr lang="en-US" sz="1400" b="0" i="0" u="none" strike="noStrike" dirty="0">
                  <a:solidFill>
                    <a:schemeClr val="tx2">
                      <a:lumMod val="50000"/>
                    </a:schemeClr>
                  </a:solidFill>
                  <a:effectLst/>
                </a:rPr>
                <a:t>In certain emergencies, social media and video calling can be a lifeline between you and those you care about most. Look for free and easy-to-use video chatting services such as FaceTime, Facebook Messenger Video, WeChat, and WhatsApp.</a:t>
              </a:r>
              <a:endParaRPr lang="en-US" sz="1400" b="1" dirty="0">
                <a:solidFill>
                  <a:schemeClr val="tx2">
                    <a:lumMod val="50000"/>
                  </a:schemeClr>
                </a:solidFill>
              </a:endParaRPr>
            </a:p>
          </p:txBody>
        </p:sp>
        <p:pic>
          <p:nvPicPr>
            <p:cNvPr id="8" name="Picture 7">
              <a:extLst>
                <a:ext uri="{FF2B5EF4-FFF2-40B4-BE49-F238E27FC236}">
                  <a16:creationId xmlns:a16="http://schemas.microsoft.com/office/drawing/2014/main" id="{5DF9FD45-D96C-4D7E-BB13-20C9DD706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085" y="1390477"/>
              <a:ext cx="1343524" cy="1512276"/>
            </a:xfrm>
            <a:prstGeom prst="rect">
              <a:avLst/>
            </a:prstGeom>
          </p:spPr>
        </p:pic>
      </p:grpSp>
    </p:spTree>
    <p:extLst>
      <p:ext uri="{BB962C8B-B14F-4D97-AF65-F5344CB8AC3E}">
        <p14:creationId xmlns:p14="http://schemas.microsoft.com/office/powerpoint/2010/main" val="22109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Stay Informed</a:t>
            </a:r>
          </a:p>
        </p:txBody>
      </p:sp>
      <p:grpSp>
        <p:nvGrpSpPr>
          <p:cNvPr id="21" name="Group 20">
            <a:extLst>
              <a:ext uri="{FF2B5EF4-FFF2-40B4-BE49-F238E27FC236}">
                <a16:creationId xmlns:a16="http://schemas.microsoft.com/office/drawing/2014/main" id="{BC4FB162-00EA-4B58-884B-74C7A22F031B}"/>
              </a:ext>
            </a:extLst>
          </p:cNvPr>
          <p:cNvGrpSpPr/>
          <p:nvPr/>
        </p:nvGrpSpPr>
        <p:grpSpPr>
          <a:xfrm>
            <a:off x="1139325" y="1426159"/>
            <a:ext cx="2100310" cy="4541243"/>
            <a:chOff x="1139325" y="1426159"/>
            <a:chExt cx="2100310" cy="4541243"/>
          </a:xfrm>
        </p:grpSpPr>
        <p:cxnSp>
          <p:nvCxnSpPr>
            <p:cNvPr id="9" name="Straight Connector 8">
              <a:extLst>
                <a:ext uri="{FF2B5EF4-FFF2-40B4-BE49-F238E27FC236}">
                  <a16:creationId xmlns:a16="http://schemas.microsoft.com/office/drawing/2014/main" id="{87270761-6AB0-4101-B4F2-641B43805F82}"/>
                </a:ext>
              </a:extLst>
            </p:cNvPr>
            <p:cNvCxnSpPr>
              <a:cxnSpLocks/>
            </p:cNvCxnSpPr>
            <p:nvPr/>
          </p:nvCxnSpPr>
          <p:spPr>
            <a:xfrm>
              <a:off x="1139326" y="2842043"/>
              <a:ext cx="21003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50B496D-5A11-4EB4-8550-2615EE65F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91" y="1426159"/>
              <a:ext cx="1640007" cy="1415885"/>
            </a:xfrm>
            <a:prstGeom prst="rect">
              <a:avLst/>
            </a:prstGeom>
          </p:spPr>
        </p:pic>
        <p:sp>
          <p:nvSpPr>
            <p:cNvPr id="14" name="Content Placeholder 4">
              <a:extLst>
                <a:ext uri="{FF2B5EF4-FFF2-40B4-BE49-F238E27FC236}">
                  <a16:creationId xmlns:a16="http://schemas.microsoft.com/office/drawing/2014/main" id="{01E53E24-4268-4CB3-A90E-35BEB037FF97}"/>
                </a:ext>
              </a:extLst>
            </p:cNvPr>
            <p:cNvSpPr txBox="1">
              <a:spLocks/>
            </p:cNvSpPr>
            <p:nvPr/>
          </p:nvSpPr>
          <p:spPr>
            <a:xfrm>
              <a:off x="1139325" y="2954499"/>
              <a:ext cx="2100308" cy="3012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Get </a:t>
              </a:r>
              <a:r>
                <a:rPr lang="en-US" sz="1600" dirty="0" err="1"/>
                <a:t>AlertSeattle</a:t>
              </a:r>
              <a:r>
                <a:rPr lang="en-US" sz="1600" dirty="0"/>
                <a:t> messages by </a:t>
              </a:r>
              <a:r>
                <a:rPr lang="en-US" sz="1600" i="1" dirty="0"/>
                <a:t>signing up online at </a:t>
              </a:r>
              <a:r>
                <a:rPr lang="en-US" sz="1600" b="1" i="1" dirty="0"/>
                <a:t>alert.seattle.gov </a:t>
              </a:r>
              <a:r>
                <a:rPr lang="en-US" sz="1600" dirty="0"/>
                <a:t>or text </a:t>
              </a:r>
              <a:r>
                <a:rPr lang="en-US" sz="1600" b="1" i="1" dirty="0"/>
                <a:t>ALERTSEATTLE to 62783 </a:t>
              </a:r>
              <a:r>
                <a:rPr lang="en-US" sz="1600" dirty="0"/>
                <a:t>to opt-in to free emergency alert text notifications.</a:t>
              </a:r>
            </a:p>
            <a:p>
              <a:pPr marL="0" indent="0" algn="ctr">
                <a:buNone/>
              </a:pPr>
              <a:endParaRPr lang="en-US" sz="2000" dirty="0"/>
            </a:p>
          </p:txBody>
        </p:sp>
      </p:grpSp>
      <p:grpSp>
        <p:nvGrpSpPr>
          <p:cNvPr id="22" name="Group 21">
            <a:extLst>
              <a:ext uri="{FF2B5EF4-FFF2-40B4-BE49-F238E27FC236}">
                <a16:creationId xmlns:a16="http://schemas.microsoft.com/office/drawing/2014/main" id="{02ECF534-4BF2-4FB5-BFB8-00514A1E17BB}"/>
              </a:ext>
            </a:extLst>
          </p:cNvPr>
          <p:cNvGrpSpPr/>
          <p:nvPr/>
        </p:nvGrpSpPr>
        <p:grpSpPr>
          <a:xfrm>
            <a:off x="3655589" y="1624698"/>
            <a:ext cx="2100309" cy="4342705"/>
            <a:chOff x="3655589" y="1624698"/>
            <a:chExt cx="2100309" cy="4342705"/>
          </a:xfrm>
        </p:grpSpPr>
        <p:sp>
          <p:nvSpPr>
            <p:cNvPr id="15" name="Content Placeholder 4">
              <a:extLst>
                <a:ext uri="{FF2B5EF4-FFF2-40B4-BE49-F238E27FC236}">
                  <a16:creationId xmlns:a16="http://schemas.microsoft.com/office/drawing/2014/main" id="{1D60AC66-FF68-4712-8D50-264421FFBAEF}"/>
                </a:ext>
              </a:extLst>
            </p:cNvPr>
            <p:cNvSpPr txBox="1">
              <a:spLocks/>
            </p:cNvSpPr>
            <p:nvPr/>
          </p:nvSpPr>
          <p:spPr>
            <a:xfrm>
              <a:off x="3655590" y="2954499"/>
              <a:ext cx="2100308" cy="3012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Follow City departments on social media.</a:t>
              </a:r>
            </a:p>
            <a:p>
              <a:pPr marL="0" indent="0" algn="ctr">
                <a:buNone/>
              </a:pPr>
              <a:r>
                <a:rPr lang="en-US" sz="1600" b="1" dirty="0"/>
                <a:t>@</a:t>
              </a:r>
              <a:r>
                <a:rPr lang="en-US" sz="1600" b="1" dirty="0" err="1"/>
                <a:t>oemseattle</a:t>
              </a:r>
              <a:r>
                <a:rPr lang="en-US" sz="1600" b="1" dirty="0"/>
                <a:t> @</a:t>
              </a:r>
              <a:r>
                <a:rPr lang="en-US" sz="1600" b="1" dirty="0" err="1"/>
                <a:t>alertseattle</a:t>
              </a:r>
              <a:r>
                <a:rPr lang="en-US" sz="1600" b="1" dirty="0"/>
                <a:t> @</a:t>
              </a:r>
              <a:r>
                <a:rPr lang="en-US" sz="1600" b="1" dirty="0" err="1"/>
                <a:t>cityofseattle</a:t>
              </a:r>
              <a:endParaRPr lang="en-US" sz="1600" b="1" dirty="0"/>
            </a:p>
            <a:p>
              <a:pPr marL="0" indent="0" algn="ctr">
                <a:buNone/>
              </a:pPr>
              <a:br>
                <a:rPr lang="en-US" sz="2000" dirty="0"/>
              </a:br>
              <a:endParaRPr lang="en-US" sz="2000" dirty="0"/>
            </a:p>
          </p:txBody>
        </p:sp>
        <p:cxnSp>
          <p:nvCxnSpPr>
            <p:cNvPr id="16" name="Straight Connector 15">
              <a:extLst>
                <a:ext uri="{FF2B5EF4-FFF2-40B4-BE49-F238E27FC236}">
                  <a16:creationId xmlns:a16="http://schemas.microsoft.com/office/drawing/2014/main" id="{D911280E-C68C-4530-AA63-090679C239BC}"/>
                </a:ext>
              </a:extLst>
            </p:cNvPr>
            <p:cNvCxnSpPr>
              <a:cxnSpLocks/>
            </p:cNvCxnSpPr>
            <p:nvPr/>
          </p:nvCxnSpPr>
          <p:spPr>
            <a:xfrm>
              <a:off x="3655589" y="2842043"/>
              <a:ext cx="210030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303FE8C6-75C0-4AE3-BD77-53D1AF066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456" y="1624698"/>
              <a:ext cx="1118573" cy="1104890"/>
            </a:xfrm>
            <a:prstGeom prst="rect">
              <a:avLst/>
            </a:prstGeom>
          </p:spPr>
        </p:pic>
      </p:grpSp>
      <p:grpSp>
        <p:nvGrpSpPr>
          <p:cNvPr id="23" name="Group 22">
            <a:extLst>
              <a:ext uri="{FF2B5EF4-FFF2-40B4-BE49-F238E27FC236}">
                <a16:creationId xmlns:a16="http://schemas.microsoft.com/office/drawing/2014/main" id="{480DE292-8393-4665-A5C1-841273135022}"/>
              </a:ext>
            </a:extLst>
          </p:cNvPr>
          <p:cNvGrpSpPr/>
          <p:nvPr/>
        </p:nvGrpSpPr>
        <p:grpSpPr>
          <a:xfrm>
            <a:off x="6155763" y="1463757"/>
            <a:ext cx="2100309" cy="4503646"/>
            <a:chOff x="6155763" y="1463757"/>
            <a:chExt cx="2100309" cy="4503646"/>
          </a:xfrm>
        </p:grpSpPr>
        <p:sp>
          <p:nvSpPr>
            <p:cNvPr id="17" name="Content Placeholder 4">
              <a:extLst>
                <a:ext uri="{FF2B5EF4-FFF2-40B4-BE49-F238E27FC236}">
                  <a16:creationId xmlns:a16="http://schemas.microsoft.com/office/drawing/2014/main" id="{A3882519-3F6C-4AED-B637-423900CF77A6}"/>
                </a:ext>
              </a:extLst>
            </p:cNvPr>
            <p:cNvSpPr txBox="1">
              <a:spLocks/>
            </p:cNvSpPr>
            <p:nvPr/>
          </p:nvSpPr>
          <p:spPr>
            <a:xfrm>
              <a:off x="6155763" y="2954499"/>
              <a:ext cx="2100308" cy="3012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0" i="0" u="none" strike="noStrike" dirty="0">
                  <a:solidFill>
                    <a:srgbClr val="191769"/>
                  </a:solidFill>
                  <a:effectLst/>
                </a:rPr>
                <a:t>Tune into local television, if available. </a:t>
              </a:r>
            </a:p>
            <a:p>
              <a:pPr marL="0" indent="0" algn="ctr">
                <a:buNone/>
              </a:pPr>
              <a:r>
                <a:rPr lang="en-US" sz="1600" dirty="0">
                  <a:solidFill>
                    <a:srgbClr val="191769"/>
                  </a:solidFill>
                </a:rPr>
                <a:t>Use emergency radio stations to stay up-to-date on information:</a:t>
              </a:r>
            </a:p>
            <a:p>
              <a:pPr marL="0" indent="0" algn="ctr">
                <a:buNone/>
              </a:pPr>
              <a:r>
                <a:rPr lang="en-US" sz="1600" b="1" dirty="0"/>
                <a:t>AM 710 </a:t>
              </a:r>
              <a:br>
                <a:rPr lang="en-US" sz="1600" b="1" dirty="0"/>
              </a:br>
              <a:r>
                <a:rPr lang="en-US" sz="1600" b="1" dirty="0"/>
                <a:t>AM 1000</a:t>
              </a:r>
              <a:br>
                <a:rPr lang="en-US" sz="1600" b="1" dirty="0"/>
              </a:br>
              <a:r>
                <a:rPr lang="en-US" sz="1600" b="1" dirty="0"/>
                <a:t>FM 97.3</a:t>
              </a:r>
              <a:br>
                <a:rPr lang="en-US" sz="1600" b="1" dirty="0"/>
              </a:br>
              <a:r>
                <a:rPr lang="en-US" sz="1600" b="1" dirty="0"/>
                <a:t>FM 90.7</a:t>
              </a:r>
            </a:p>
          </p:txBody>
        </p:sp>
        <p:cxnSp>
          <p:nvCxnSpPr>
            <p:cNvPr id="18" name="Straight Connector 17">
              <a:extLst>
                <a:ext uri="{FF2B5EF4-FFF2-40B4-BE49-F238E27FC236}">
                  <a16:creationId xmlns:a16="http://schemas.microsoft.com/office/drawing/2014/main" id="{B936DB69-2C35-42F2-AF93-4D066649CBB1}"/>
                </a:ext>
              </a:extLst>
            </p:cNvPr>
            <p:cNvCxnSpPr>
              <a:cxnSpLocks/>
            </p:cNvCxnSpPr>
            <p:nvPr/>
          </p:nvCxnSpPr>
          <p:spPr>
            <a:xfrm>
              <a:off x="6155763" y="2842043"/>
              <a:ext cx="2100309"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close up of a device&#10;&#10;Description automatically generated">
              <a:extLst>
                <a:ext uri="{FF2B5EF4-FFF2-40B4-BE49-F238E27FC236}">
                  <a16:creationId xmlns:a16="http://schemas.microsoft.com/office/drawing/2014/main" id="{019133EF-0971-4744-A883-5B6AE8623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076" y="1463757"/>
              <a:ext cx="1595682" cy="1378286"/>
            </a:xfrm>
            <a:prstGeom prst="rect">
              <a:avLst/>
            </a:prstGeom>
          </p:spPr>
        </p:pic>
      </p:grpSp>
      <p:grpSp>
        <p:nvGrpSpPr>
          <p:cNvPr id="5" name="Group 4">
            <a:extLst>
              <a:ext uri="{FF2B5EF4-FFF2-40B4-BE49-F238E27FC236}">
                <a16:creationId xmlns:a16="http://schemas.microsoft.com/office/drawing/2014/main" id="{7AABCDCC-1EAA-4C2C-AF44-CEC6CEDC8837}"/>
              </a:ext>
            </a:extLst>
          </p:cNvPr>
          <p:cNvGrpSpPr/>
          <p:nvPr/>
        </p:nvGrpSpPr>
        <p:grpSpPr>
          <a:xfrm>
            <a:off x="8655935" y="1339551"/>
            <a:ext cx="2100309" cy="4627852"/>
            <a:chOff x="8655935" y="1339551"/>
            <a:chExt cx="2100309" cy="4627852"/>
          </a:xfrm>
        </p:grpSpPr>
        <p:grpSp>
          <p:nvGrpSpPr>
            <p:cNvPr id="24" name="Group 23">
              <a:extLst>
                <a:ext uri="{FF2B5EF4-FFF2-40B4-BE49-F238E27FC236}">
                  <a16:creationId xmlns:a16="http://schemas.microsoft.com/office/drawing/2014/main" id="{3F5EEA77-6207-467F-ADC9-486B32BB03CF}"/>
                </a:ext>
              </a:extLst>
            </p:cNvPr>
            <p:cNvGrpSpPr/>
            <p:nvPr/>
          </p:nvGrpSpPr>
          <p:grpSpPr>
            <a:xfrm>
              <a:off x="8655935" y="2842043"/>
              <a:ext cx="2100309" cy="3125360"/>
              <a:chOff x="8655935" y="2842043"/>
              <a:chExt cx="2100309" cy="3125360"/>
            </a:xfrm>
          </p:grpSpPr>
          <p:sp>
            <p:nvSpPr>
              <p:cNvPr id="19" name="Content Placeholder 4">
                <a:extLst>
                  <a:ext uri="{FF2B5EF4-FFF2-40B4-BE49-F238E27FC236}">
                    <a16:creationId xmlns:a16="http://schemas.microsoft.com/office/drawing/2014/main" id="{11705E3C-BE6B-481E-903B-79CEE3196E78}"/>
                  </a:ext>
                </a:extLst>
              </p:cNvPr>
              <p:cNvSpPr txBox="1">
                <a:spLocks/>
              </p:cNvSpPr>
              <p:nvPr/>
            </p:nvSpPr>
            <p:spPr>
              <a:xfrm>
                <a:off x="8655936" y="2954499"/>
                <a:ext cx="2100308" cy="30129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Find your nearest Community Emergency Hub as a resource for information following a disaster. You can find yours </a:t>
                </a:r>
                <a:r>
                  <a:rPr lang="en-US" sz="1600"/>
                  <a:t>by visiting </a:t>
                </a:r>
                <a:r>
                  <a:rPr lang="en-US" sz="1600" dirty="0"/>
                  <a:t>the </a:t>
                </a:r>
                <a:r>
                  <a:rPr lang="en-US" sz="1600" dirty="0" err="1"/>
                  <a:t>Neighborlink</a:t>
                </a:r>
                <a:r>
                  <a:rPr lang="en-US" sz="1600" dirty="0"/>
                  <a:t> Map here: </a:t>
                </a:r>
                <a:r>
                  <a:rPr lang="en-US" sz="1600" dirty="0">
                    <a:hlinkClick r:id="rId5"/>
                  </a:rPr>
                  <a:t>https://bit.ly/2ZD2f2j</a:t>
                </a:r>
                <a:endParaRPr lang="en-US" sz="1600" dirty="0"/>
              </a:p>
            </p:txBody>
          </p:sp>
          <p:cxnSp>
            <p:nvCxnSpPr>
              <p:cNvPr id="20" name="Straight Connector 19">
                <a:extLst>
                  <a:ext uri="{FF2B5EF4-FFF2-40B4-BE49-F238E27FC236}">
                    <a16:creationId xmlns:a16="http://schemas.microsoft.com/office/drawing/2014/main" id="{5DFC24DB-E19D-407B-AB89-110DD485BF2A}"/>
                  </a:ext>
                </a:extLst>
              </p:cNvPr>
              <p:cNvCxnSpPr>
                <a:cxnSpLocks/>
              </p:cNvCxnSpPr>
              <p:nvPr/>
            </p:nvCxnSpPr>
            <p:spPr>
              <a:xfrm>
                <a:off x="8655935" y="2842043"/>
                <a:ext cx="2100309"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 name="Picture 3" descr="A picture containing drawing&#10;&#10;Description automatically generated">
              <a:extLst>
                <a:ext uri="{FF2B5EF4-FFF2-40B4-BE49-F238E27FC236}">
                  <a16:creationId xmlns:a16="http://schemas.microsoft.com/office/drawing/2014/main" id="{B0D43716-A477-48C7-BBDA-BA1D7A9246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7254" y="1339551"/>
              <a:ext cx="1517669" cy="1502492"/>
            </a:xfrm>
            <a:prstGeom prst="rect">
              <a:avLst/>
            </a:prstGeom>
          </p:spPr>
        </p:pic>
      </p:grpSp>
    </p:spTree>
    <p:extLst>
      <p:ext uri="{BB962C8B-B14F-4D97-AF65-F5344CB8AC3E}">
        <p14:creationId xmlns:p14="http://schemas.microsoft.com/office/powerpoint/2010/main" val="37712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COVID-19 Guidance</a:t>
            </a:r>
          </a:p>
        </p:txBody>
      </p:sp>
      <p:grpSp>
        <p:nvGrpSpPr>
          <p:cNvPr id="35" name="Group 34">
            <a:extLst>
              <a:ext uri="{FF2B5EF4-FFF2-40B4-BE49-F238E27FC236}">
                <a16:creationId xmlns:a16="http://schemas.microsoft.com/office/drawing/2014/main" id="{4AC93083-AABE-4035-8D28-1D4B35A72A7F}"/>
              </a:ext>
            </a:extLst>
          </p:cNvPr>
          <p:cNvGrpSpPr/>
          <p:nvPr/>
        </p:nvGrpSpPr>
        <p:grpSpPr>
          <a:xfrm>
            <a:off x="1202157" y="1681937"/>
            <a:ext cx="2100309" cy="4432914"/>
            <a:chOff x="1202157" y="1681937"/>
            <a:chExt cx="2100309" cy="4432914"/>
          </a:xfrm>
        </p:grpSpPr>
        <p:pic>
          <p:nvPicPr>
            <p:cNvPr id="14" name="Content Placeholder 5">
              <a:extLst>
                <a:ext uri="{FF2B5EF4-FFF2-40B4-BE49-F238E27FC236}">
                  <a16:creationId xmlns:a16="http://schemas.microsoft.com/office/drawing/2014/main" id="{2E919D7A-083B-44CB-A30D-FE826F546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53504">
              <a:off x="1359753" y="1681937"/>
              <a:ext cx="1785116" cy="1063473"/>
            </a:xfrm>
            <a:prstGeom prst="rect">
              <a:avLst/>
            </a:prstGeom>
          </p:spPr>
        </p:pic>
        <p:sp>
          <p:nvSpPr>
            <p:cNvPr id="28" name="Content Placeholder 4">
              <a:extLst>
                <a:ext uri="{FF2B5EF4-FFF2-40B4-BE49-F238E27FC236}">
                  <a16:creationId xmlns:a16="http://schemas.microsoft.com/office/drawing/2014/main" id="{C27AFF5E-0FDD-40CA-95FD-74EE70FF9857}"/>
                </a:ext>
              </a:extLst>
            </p:cNvPr>
            <p:cNvSpPr txBox="1">
              <a:spLocks/>
            </p:cNvSpPr>
            <p:nvPr/>
          </p:nvSpPr>
          <p:spPr>
            <a:xfrm>
              <a:off x="1202157" y="3303324"/>
              <a:ext cx="2100308" cy="2811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tx2">
                      <a:lumMod val="50000"/>
                    </a:schemeClr>
                  </a:solidFill>
                </a:rPr>
                <a:t>Wear a face covering whenever in public or leaving your home. Face coverings are </a:t>
              </a:r>
              <a:r>
                <a:rPr lang="en-US" sz="1600" b="1" dirty="0">
                  <a:solidFill>
                    <a:schemeClr val="tx2">
                      <a:lumMod val="50000"/>
                    </a:schemeClr>
                  </a:solidFill>
                </a:rPr>
                <a:t>mandatory in public statewide as of June 25, 2020.</a:t>
              </a:r>
            </a:p>
            <a:p>
              <a:pPr marL="0" indent="0" algn="ctr">
                <a:buNone/>
              </a:pPr>
              <a:endParaRPr lang="en-US" sz="2000" dirty="0"/>
            </a:p>
          </p:txBody>
        </p:sp>
        <p:cxnSp>
          <p:nvCxnSpPr>
            <p:cNvPr id="31" name="Straight Connector 30">
              <a:extLst>
                <a:ext uri="{FF2B5EF4-FFF2-40B4-BE49-F238E27FC236}">
                  <a16:creationId xmlns:a16="http://schemas.microsoft.com/office/drawing/2014/main" id="{92DF77F2-1E8E-40A4-84C5-60D5688EAA5F}"/>
                </a:ext>
              </a:extLst>
            </p:cNvPr>
            <p:cNvCxnSpPr>
              <a:cxnSpLocks/>
            </p:cNvCxnSpPr>
            <p:nvPr/>
          </p:nvCxnSpPr>
          <p:spPr>
            <a:xfrm>
              <a:off x="1202157" y="3061460"/>
              <a:ext cx="210030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132B73F-E845-41E1-8142-2AB2A3091DE2}"/>
              </a:ext>
            </a:extLst>
          </p:cNvPr>
          <p:cNvGrpSpPr/>
          <p:nvPr/>
        </p:nvGrpSpPr>
        <p:grpSpPr>
          <a:xfrm>
            <a:off x="3647422" y="1495570"/>
            <a:ext cx="2100309" cy="4619281"/>
            <a:chOff x="3647422" y="1495570"/>
            <a:chExt cx="2100309" cy="4619281"/>
          </a:xfrm>
        </p:grpSpPr>
        <p:sp>
          <p:nvSpPr>
            <p:cNvPr id="15" name="Content Placeholder 4">
              <a:extLst>
                <a:ext uri="{FF2B5EF4-FFF2-40B4-BE49-F238E27FC236}">
                  <a16:creationId xmlns:a16="http://schemas.microsoft.com/office/drawing/2014/main" id="{1D60AC66-FF68-4712-8D50-264421FFBAEF}"/>
                </a:ext>
              </a:extLst>
            </p:cNvPr>
            <p:cNvSpPr txBox="1">
              <a:spLocks/>
            </p:cNvSpPr>
            <p:nvPr/>
          </p:nvSpPr>
          <p:spPr>
            <a:xfrm>
              <a:off x="3647423" y="3303324"/>
              <a:ext cx="2100308" cy="2811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0" i="0" u="none" strike="noStrike" dirty="0">
                  <a:solidFill>
                    <a:schemeClr val="tx2">
                      <a:lumMod val="50000"/>
                    </a:schemeClr>
                  </a:solidFill>
                  <a:effectLst/>
                </a:rPr>
                <a:t>Continue practicing good hygiene habits, such as washing your hands for at least 20 seconds each time you leave and return home. If you are out and do not have access to handwashing, use hand sanitizer.</a:t>
              </a:r>
              <a:endParaRPr lang="en-US" sz="1600" dirty="0">
                <a:solidFill>
                  <a:schemeClr val="tx2">
                    <a:lumMod val="50000"/>
                  </a:schemeClr>
                </a:solidFill>
              </a:endParaRPr>
            </a:p>
            <a:p>
              <a:pPr marL="0" indent="0" algn="ctr">
                <a:buNone/>
              </a:pPr>
              <a:endParaRPr lang="en-US" sz="2000" dirty="0"/>
            </a:p>
          </p:txBody>
        </p:sp>
        <p:pic>
          <p:nvPicPr>
            <p:cNvPr id="6" name="Picture 5" descr="A picture containing umbrella&#10;&#10;Description automatically generated">
              <a:extLst>
                <a:ext uri="{FF2B5EF4-FFF2-40B4-BE49-F238E27FC236}">
                  <a16:creationId xmlns:a16="http://schemas.microsoft.com/office/drawing/2014/main" id="{4F2B344A-1751-4972-8770-591C9D0B0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097" y="1495570"/>
              <a:ext cx="1614960" cy="1451367"/>
            </a:xfrm>
            <a:prstGeom prst="rect">
              <a:avLst/>
            </a:prstGeom>
          </p:spPr>
        </p:pic>
        <p:cxnSp>
          <p:nvCxnSpPr>
            <p:cNvPr id="32" name="Straight Connector 31">
              <a:extLst>
                <a:ext uri="{FF2B5EF4-FFF2-40B4-BE49-F238E27FC236}">
                  <a16:creationId xmlns:a16="http://schemas.microsoft.com/office/drawing/2014/main" id="{C23E5912-B063-4A6A-B513-E0C6EE91792A}"/>
                </a:ext>
              </a:extLst>
            </p:cNvPr>
            <p:cNvCxnSpPr>
              <a:cxnSpLocks/>
            </p:cNvCxnSpPr>
            <p:nvPr/>
          </p:nvCxnSpPr>
          <p:spPr>
            <a:xfrm>
              <a:off x="3647422" y="3052424"/>
              <a:ext cx="210030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3B908CF-D11B-4E69-A37F-78CF425CB535}"/>
              </a:ext>
            </a:extLst>
          </p:cNvPr>
          <p:cNvGrpSpPr/>
          <p:nvPr/>
        </p:nvGrpSpPr>
        <p:grpSpPr>
          <a:xfrm>
            <a:off x="6147594" y="1418671"/>
            <a:ext cx="2111893" cy="3291981"/>
            <a:chOff x="6147594" y="1418671"/>
            <a:chExt cx="2111893" cy="3291981"/>
          </a:xfrm>
        </p:grpSpPr>
        <p:sp>
          <p:nvSpPr>
            <p:cNvPr id="17" name="Content Placeholder 4">
              <a:extLst>
                <a:ext uri="{FF2B5EF4-FFF2-40B4-BE49-F238E27FC236}">
                  <a16:creationId xmlns:a16="http://schemas.microsoft.com/office/drawing/2014/main" id="{A3882519-3F6C-4AED-B637-423900CF77A6}"/>
                </a:ext>
              </a:extLst>
            </p:cNvPr>
            <p:cNvSpPr txBox="1">
              <a:spLocks/>
            </p:cNvSpPr>
            <p:nvPr/>
          </p:nvSpPr>
          <p:spPr>
            <a:xfrm>
              <a:off x="6147594" y="3303324"/>
              <a:ext cx="2100308" cy="140732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0" i="0" u="none" strike="noStrike" dirty="0">
                  <a:solidFill>
                    <a:schemeClr val="tx2">
                      <a:lumMod val="50000"/>
                    </a:schemeClr>
                  </a:solidFill>
                  <a:effectLst/>
                </a:rPr>
                <a:t>Stay home if you have any underlying medical conditions that may make you more susceptible to complications from COVID-19.</a:t>
              </a:r>
              <a:endParaRPr lang="en-US" sz="1900" dirty="0">
                <a:solidFill>
                  <a:schemeClr val="tx2">
                    <a:lumMod val="50000"/>
                  </a:schemeClr>
                </a:solidFill>
              </a:endParaRPr>
            </a:p>
            <a:p>
              <a:pPr marL="0" indent="0" algn="ctr">
                <a:buNone/>
              </a:pPr>
              <a:endParaRPr lang="en-US" sz="2000" dirty="0"/>
            </a:p>
          </p:txBody>
        </p:sp>
        <p:pic>
          <p:nvPicPr>
            <p:cNvPr id="16" name="Picture 15" descr="A close up of a device&#10;&#10;Description automatically generated">
              <a:extLst>
                <a:ext uri="{FF2B5EF4-FFF2-40B4-BE49-F238E27FC236}">
                  <a16:creationId xmlns:a16="http://schemas.microsoft.com/office/drawing/2014/main" id="{6C916F46-85F6-486A-9247-284AF15FD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945" y="1418671"/>
              <a:ext cx="1066990" cy="1528266"/>
            </a:xfrm>
            <a:prstGeom prst="rect">
              <a:avLst/>
            </a:prstGeom>
          </p:spPr>
        </p:pic>
        <p:cxnSp>
          <p:nvCxnSpPr>
            <p:cNvPr id="33" name="Straight Connector 32">
              <a:extLst>
                <a:ext uri="{FF2B5EF4-FFF2-40B4-BE49-F238E27FC236}">
                  <a16:creationId xmlns:a16="http://schemas.microsoft.com/office/drawing/2014/main" id="{99811B77-E958-411C-8DF2-1E9C3EFB4B0B}"/>
                </a:ext>
              </a:extLst>
            </p:cNvPr>
            <p:cNvCxnSpPr>
              <a:cxnSpLocks/>
            </p:cNvCxnSpPr>
            <p:nvPr/>
          </p:nvCxnSpPr>
          <p:spPr>
            <a:xfrm>
              <a:off x="6159178" y="3052424"/>
              <a:ext cx="210030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D8A7B9B-A989-4D29-8696-97241F695A98}"/>
              </a:ext>
            </a:extLst>
          </p:cNvPr>
          <p:cNvGrpSpPr/>
          <p:nvPr/>
        </p:nvGrpSpPr>
        <p:grpSpPr>
          <a:xfrm>
            <a:off x="8647764" y="1418671"/>
            <a:ext cx="2100309" cy="3031538"/>
            <a:chOff x="8647764" y="1418671"/>
            <a:chExt cx="2100309" cy="3031538"/>
          </a:xfrm>
        </p:grpSpPr>
        <p:sp>
          <p:nvSpPr>
            <p:cNvPr id="19" name="Content Placeholder 4">
              <a:extLst>
                <a:ext uri="{FF2B5EF4-FFF2-40B4-BE49-F238E27FC236}">
                  <a16:creationId xmlns:a16="http://schemas.microsoft.com/office/drawing/2014/main" id="{11705E3C-BE6B-481E-903B-79CEE3196E78}"/>
                </a:ext>
              </a:extLst>
            </p:cNvPr>
            <p:cNvSpPr txBox="1">
              <a:spLocks/>
            </p:cNvSpPr>
            <p:nvPr/>
          </p:nvSpPr>
          <p:spPr>
            <a:xfrm>
              <a:off x="8647765" y="3303324"/>
              <a:ext cx="2100308" cy="1146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0" i="0" u="none" strike="noStrike" dirty="0">
                  <a:solidFill>
                    <a:schemeClr val="tx2">
                      <a:lumMod val="50000"/>
                    </a:schemeClr>
                  </a:solidFill>
                  <a:effectLst/>
                </a:rPr>
                <a:t>Gather with no more than 5 people for recreational activities outside of your household per week.</a:t>
              </a:r>
              <a:endParaRPr lang="en-US" sz="1600" dirty="0">
                <a:solidFill>
                  <a:schemeClr val="tx2">
                    <a:lumMod val="50000"/>
                  </a:schemeClr>
                </a:solidFill>
              </a:endParaRPr>
            </a:p>
          </p:txBody>
        </p:sp>
        <p:pic>
          <p:nvPicPr>
            <p:cNvPr id="20" name="Picture 19" descr="A picture containing table&#10;&#10;Description automatically generated">
              <a:extLst>
                <a:ext uri="{FF2B5EF4-FFF2-40B4-BE49-F238E27FC236}">
                  <a16:creationId xmlns:a16="http://schemas.microsoft.com/office/drawing/2014/main" id="{E1105579-9CBA-45E5-92B3-0BF5D2DB1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344" y="1418671"/>
              <a:ext cx="1609149" cy="1633753"/>
            </a:xfrm>
            <a:prstGeom prst="rect">
              <a:avLst/>
            </a:prstGeom>
          </p:spPr>
        </p:pic>
        <p:cxnSp>
          <p:nvCxnSpPr>
            <p:cNvPr id="34" name="Straight Connector 33">
              <a:extLst>
                <a:ext uri="{FF2B5EF4-FFF2-40B4-BE49-F238E27FC236}">
                  <a16:creationId xmlns:a16="http://schemas.microsoft.com/office/drawing/2014/main" id="{7422A114-F58B-4C4E-9384-401EE3E711D2}"/>
                </a:ext>
              </a:extLst>
            </p:cNvPr>
            <p:cNvCxnSpPr>
              <a:cxnSpLocks/>
            </p:cNvCxnSpPr>
            <p:nvPr/>
          </p:nvCxnSpPr>
          <p:spPr>
            <a:xfrm>
              <a:off x="8647764" y="3052424"/>
              <a:ext cx="210030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7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M City Template (002)  -  Read-Only" id="{2396DE5F-0F17-4AC3-A9D6-BC19884399E5}" vid="{B80B3D06-4AA7-48CD-9C58-AE6DAC4820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A24658F95167469356CA6D34BE3609" ma:contentTypeVersion="2" ma:contentTypeDescription="Create a new document." ma:contentTypeScope="" ma:versionID="925557fee8594cf93e18f96d3befe6f8">
  <xsd:schema xmlns:xsd="http://www.w3.org/2001/XMLSchema" xmlns:xs="http://www.w3.org/2001/XMLSchema" xmlns:p="http://schemas.microsoft.com/office/2006/metadata/properties" xmlns:ns1="http://schemas.microsoft.com/sharepoint/v3" targetNamespace="http://schemas.microsoft.com/office/2006/metadata/properties" ma:root="true" ma:fieldsID="41da4ddbc2bba76ee9313534f45b40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F0CD351-0561-4B41-9079-EB7703943CEB}">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42EA2448-ACE0-4EA7-AAC6-B41883838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SNAP 2018 City Template</Template>
  <TotalTime>2194</TotalTime>
  <Words>1380</Words>
  <Application>Microsoft Office PowerPoint</Application>
  <PresentationFormat>Widescreen</PresentationFormat>
  <Paragraphs>124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YACgES_-lms 0</vt:lpstr>
      <vt:lpstr>Calibri</vt:lpstr>
      <vt:lpstr>Seattle Text</vt:lpstr>
      <vt:lpstr>Arial</vt:lpstr>
      <vt:lpstr>Office Theme</vt:lpstr>
      <vt:lpstr>Seattle Neighborhoods Actively Prepare</vt:lpstr>
      <vt:lpstr>Meeting Goals</vt:lpstr>
      <vt:lpstr>Introduce Yourself</vt:lpstr>
      <vt:lpstr>Life Safety Essentials</vt:lpstr>
      <vt:lpstr>Custom Items</vt:lpstr>
      <vt:lpstr>Make a Plan</vt:lpstr>
      <vt:lpstr>Communications Plan</vt:lpstr>
      <vt:lpstr>Stay Informed</vt:lpstr>
      <vt:lpstr>COVID-19 Guidance</vt:lpstr>
      <vt:lpstr>Helping Your Neighbors During COVID-19</vt:lpstr>
      <vt:lpstr>When the ground shakes…</vt:lpstr>
      <vt:lpstr>After the Earthquake</vt:lpstr>
      <vt:lpstr>Top 3 Neighborhood Response Priorities</vt:lpstr>
      <vt:lpstr>Organizing for Success in Advance</vt:lpstr>
      <vt:lpstr>Head Start</vt:lpstr>
      <vt:lpstr>Make a Map</vt:lpstr>
      <vt:lpstr>Final Review: Putting it all together</vt:lpstr>
      <vt:lpstr>If a disaster happens tomorrow…</vt:lpstr>
      <vt:lpstr>More Resources</vt:lpstr>
      <vt:lpstr>Give us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Neighborhoods Actively Prepare</dc:title>
  <dc:creator>Cole, Melanie</dc:creator>
  <cp:lastModifiedBy>Cole, Melanie</cp:lastModifiedBy>
  <cp:revision>51</cp:revision>
  <dcterms:created xsi:type="dcterms:W3CDTF">2018-05-21T17:37:01Z</dcterms:created>
  <dcterms:modified xsi:type="dcterms:W3CDTF">2020-07-28T19:13:50Z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0x010100B7A24658F95167469356CA6D34BE3609</vt:lpwstr>
  </property>
</Properties>
</file>