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  <p:sldMasterId id="2147483685" r:id="rId3"/>
    <p:sldMasterId id="2147483686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5143500" type="screen16x9"/>
  <p:notesSz cx="6858000" cy="9144000"/>
  <p:embeddedFontLst>
    <p:embeddedFont>
      <p:font typeface="Questrial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82" y="-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636532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6421" y="4344024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lIns="89600" tIns="44800" rIns="89600" bIns="44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Points for Copass: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History of how Medic One came together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system could respond well to cardiac arrest, it could respond well to any call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PMs are trained as doctors in the field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 up on Copass’ talk about the history of Medic One: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Partnership (regionalization)</a:t>
            </a:r>
          </a:p>
          <a:p>
            <a:pPr marL="2286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Standardization (regionalization/ medical model)</a:t>
            </a:r>
          </a:p>
          <a:p>
            <a:pPr marL="2286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Tiered</a:t>
            </a:r>
          </a:p>
          <a:p>
            <a:pPr marL="2286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Paramedic training/medical model (m)</a:t>
            </a:r>
          </a:p>
          <a:p>
            <a:pPr marL="2286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QI (ongoing oversight/efficiencies)</a:t>
            </a:r>
          </a:p>
          <a:p>
            <a:pPr marL="2286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Levy funded</a:t>
            </a:r>
          </a:p>
          <a:p>
            <a:pPr marL="2286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3884026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lIns="89600" tIns="44800" rIns="89600" bIns="44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6421" y="4344024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6421" y="4344024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6421" y="4344024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lIns="89600" tIns="44800" rIns="89600" bIns="44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group at CISC August 2012 Chinese information and Service Center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3884026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lIns="89600" tIns="44800" rIns="89600" bIns="44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6421" y="4344024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lIns="89600" tIns="44800" rIns="89600" bIns="44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group at CISC August 2012 Chinese information and Service Center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sldNum" idx="12"/>
          </p:nvPr>
        </p:nvSpPr>
        <p:spPr>
          <a:xfrm>
            <a:off x="3884026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lIns="89600" tIns="44800" rIns="89600" bIns="44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6421" y="4344024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6421" y="4344024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lIns="89600" tIns="44800" rIns="89600" bIns="44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Points for Copass: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History of how Medic One came together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system could respond well to cardiac arrest, it could respond well to any call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PMs are trained as doctors in the field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 up on Copass’ talk about the history of Medic One: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Partnership (regionalization)</a:t>
            </a:r>
          </a:p>
          <a:p>
            <a:pPr marL="2286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Standardization (regionalization/ medical model)</a:t>
            </a:r>
          </a:p>
          <a:p>
            <a:pPr marL="2286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Tiered</a:t>
            </a:r>
          </a:p>
          <a:p>
            <a:pPr marL="2286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Paramedic training/medical model (m)</a:t>
            </a:r>
          </a:p>
          <a:p>
            <a:pPr marL="2286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QI (ongoing oversight/efficiencies)</a:t>
            </a:r>
          </a:p>
          <a:p>
            <a:pPr marL="2286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Levy funded</a:t>
            </a:r>
          </a:p>
          <a:p>
            <a:pPr marL="2286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3884026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lIns="89600" tIns="44800" rIns="89600" bIns="44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6421" y="4344024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6421" y="4344024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6421" y="4344024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6421" y="4344024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6421" y="4344024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6421" y="4344024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6421" y="4344024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hape 58"/>
          <p:cNvCxnSpPr/>
          <p:nvPr/>
        </p:nvCxnSpPr>
        <p:spPr>
          <a:xfrm>
            <a:off x="1905000" y="914400"/>
            <a:ext cx="0" cy="1542900"/>
          </a:xfrm>
          <a:prstGeom prst="straightConnector1">
            <a:avLst/>
          </a:prstGeom>
          <a:noFill/>
          <a:ln w="349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Shape 59"/>
          <p:cNvSpPr/>
          <p:nvPr/>
        </p:nvSpPr>
        <p:spPr>
          <a:xfrm>
            <a:off x="163513" y="1577578"/>
            <a:ext cx="347700" cy="26069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739775" y="1578768"/>
            <a:ext cx="349200" cy="260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1317625" y="1578768"/>
            <a:ext cx="347700" cy="260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2133600" y="1028700"/>
            <a:ext cx="6477000" cy="131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133600" y="2800350"/>
            <a:ext cx="6477000" cy="14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524000" y="142875"/>
            <a:ext cx="7010400" cy="114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524000" y="1428750"/>
            <a:ext cx="70104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524000" y="142875"/>
            <a:ext cx="7010400" cy="114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524000" y="1428750"/>
            <a:ext cx="34290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84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5105400" y="1428750"/>
            <a:ext cx="34290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84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524000" y="142875"/>
            <a:ext cx="7010400" cy="114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524000" y="142875"/>
            <a:ext cx="7010400" cy="114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1524000" y="1428750"/>
            <a:ext cx="34290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5105400" y="1428750"/>
            <a:ext cx="3429000" cy="14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3"/>
          </p:nvPr>
        </p:nvSpPr>
        <p:spPr>
          <a:xfrm>
            <a:off x="5105400" y="3028950"/>
            <a:ext cx="3429000" cy="14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3622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3622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1524000" y="142875"/>
            <a:ext cx="7010400" cy="114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 rot="5400000">
            <a:off x="3486150" y="-533400"/>
            <a:ext cx="3086100" cy="70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 rot="5400000">
            <a:off x="5472150" y="1452525"/>
            <a:ext cx="43719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 rot="5400000">
            <a:off x="1890750" y="-223875"/>
            <a:ext cx="4371900" cy="51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2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0" y="4478274"/>
            <a:ext cx="9144000" cy="66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-9144" y="4539996"/>
            <a:ext cx="2249400" cy="534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2359151" y="4533137"/>
            <a:ext cx="6784800" cy="53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xfrm>
            <a:off x="2362200" y="4537527"/>
            <a:ext cx="6705600" cy="51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buClr>
                <a:schemeClr val="accent2"/>
              </a:buClr>
              <a:buFont typeface="Noto Sans Symbols"/>
              <a:buNone/>
              <a:defRPr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550"/>
              </a:spcBef>
              <a:buClr>
                <a:schemeClr val="accent1"/>
              </a:buClr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4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76200" y="4551524"/>
            <a:ext cx="2057400" cy="51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2085392" y="177403"/>
            <a:ext cx="58674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8001000" y="171450"/>
            <a:ext cx="838200" cy="28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1400" b="1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612647" y="171450"/>
            <a:ext cx="81534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609600" y="4686154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0" y="954166"/>
            <a:ext cx="533400" cy="18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14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12647" y="1200150"/>
            <a:ext cx="8153400" cy="33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609600" y="171450"/>
            <a:ext cx="81534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609600" y="4686154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0" y="954166"/>
            <a:ext cx="533400" cy="18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14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2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0" y="4478274"/>
            <a:ext cx="9144000" cy="66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-9144" y="4539996"/>
            <a:ext cx="2249400" cy="534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2359151" y="4533137"/>
            <a:ext cx="6784800" cy="53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ubTitle" idx="1"/>
          </p:nvPr>
        </p:nvSpPr>
        <p:spPr>
          <a:xfrm>
            <a:off x="2362200" y="4537527"/>
            <a:ext cx="6705600" cy="51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buClr>
                <a:schemeClr val="accent2"/>
              </a:buClr>
              <a:buFont typeface="Noto Sans Symbols"/>
              <a:buNone/>
              <a:defRPr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550"/>
              </a:spcBef>
              <a:buClr>
                <a:schemeClr val="accent1"/>
              </a:buClr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4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76200" y="4551524"/>
            <a:ext cx="2057400" cy="51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2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2085392" y="177403"/>
            <a:ext cx="58674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8001000" y="171450"/>
            <a:ext cx="838200" cy="28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1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1400" b="1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rotWithShape="1">
          <a:blip r:embed="rId2">
            <a:alphaModFix/>
          </a:blip>
          <a:tile tx="0" ty="0" sx="99997" sy="99997" flip="none" algn="tl"/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1371600" y="2057400"/>
            <a:ext cx="7123200" cy="125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284480" algn="l" rtl="0">
              <a:spcBef>
                <a:spcPts val="55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0" y="1143000"/>
            <a:ext cx="9144000" cy="8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0" y="1200150"/>
            <a:ext cx="1295400" cy="74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1371600" y="1200150"/>
            <a:ext cx="7772400" cy="74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371600" y="1200150"/>
            <a:ext cx="76200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Questrial"/>
              <a:buNone/>
              <a:defRPr sz="4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0" y="1314450"/>
            <a:ext cx="1295400" cy="52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24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609600" y="4686154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609600" y="171450"/>
            <a:ext cx="81534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09600" y="1192175"/>
            <a:ext cx="38862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2"/>
          </p:nvPr>
        </p:nvSpPr>
        <p:spPr>
          <a:xfrm>
            <a:off x="4844901" y="1192175"/>
            <a:ext cx="3886199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0" y="954166"/>
            <a:ext cx="533400" cy="18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14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ftr" idx="11"/>
          </p:nvPr>
        </p:nvSpPr>
        <p:spPr>
          <a:xfrm>
            <a:off x="609600" y="4686154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533400" y="204787"/>
            <a:ext cx="8153400" cy="65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3886200" cy="26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4800600" y="1828800"/>
            <a:ext cx="3886200" cy="26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0" y="954166"/>
            <a:ext cx="533400" cy="18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14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ftr" idx="11"/>
          </p:nvPr>
        </p:nvSpPr>
        <p:spPr>
          <a:xfrm>
            <a:off x="609600" y="4686154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3"/>
          </p:nvPr>
        </p:nvSpPr>
        <p:spPr>
          <a:xfrm>
            <a:off x="609600" y="1314450"/>
            <a:ext cx="3886200" cy="4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4"/>
          </p:nvPr>
        </p:nvSpPr>
        <p:spPr>
          <a:xfrm>
            <a:off x="4800600" y="1314450"/>
            <a:ext cx="3886200" cy="4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ftr" idx="11"/>
          </p:nvPr>
        </p:nvSpPr>
        <p:spPr>
          <a:xfrm>
            <a:off x="609600" y="4686154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0" y="4686300"/>
            <a:ext cx="533400" cy="28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1400" b="1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609600" y="204787"/>
            <a:ext cx="8077200" cy="65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ftr" idx="11"/>
          </p:nvPr>
        </p:nvSpPr>
        <p:spPr>
          <a:xfrm>
            <a:off x="609600" y="4686154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0" y="954166"/>
            <a:ext cx="533400" cy="18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14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09600" y="1314450"/>
            <a:ext cx="1600200" cy="3257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284480" algn="l" rtl="0">
              <a:spcBef>
                <a:spcPts val="550"/>
              </a:spcBef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2"/>
          </p:nvPr>
        </p:nvSpPr>
        <p:spPr>
          <a:xfrm>
            <a:off x="2362200" y="1314450"/>
            <a:ext cx="6400800" cy="331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blipFill rotWithShape="1">
          <a:blip r:embed="rId2">
            <a:alphaModFix/>
          </a:blip>
          <a:tile tx="0" ty="0" sx="99997" sy="99997" flip="none" algn="tl"/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1600200" y="4114800"/>
            <a:ext cx="7315200" cy="51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buClr>
                <a:schemeClr val="accent2"/>
              </a:buClr>
              <a:buFont typeface="Noto Sans Symbols"/>
              <a:buNone/>
              <a:defRPr sz="1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284480" algn="l" rtl="0">
              <a:spcBef>
                <a:spcPts val="550"/>
              </a:spcBef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-9144" y="3429000"/>
            <a:ext cx="9144000" cy="66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-9143" y="3497579"/>
            <a:ext cx="1463100" cy="534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1545336" y="3490722"/>
            <a:ext cx="7598700" cy="53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600200" y="3486150"/>
            <a:ext cx="7315200" cy="51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Questrial"/>
              <a:buNone/>
              <a:defRPr sz="2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1447800" y="0"/>
            <a:ext cx="100500" cy="515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dt" idx="10"/>
          </p:nvPr>
        </p:nvSpPr>
        <p:spPr>
          <a:xfrm>
            <a:off x="62484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0" y="3500436"/>
            <a:ext cx="1447800" cy="49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28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ftr" idx="11"/>
          </p:nvPr>
        </p:nvSpPr>
        <p:spPr>
          <a:xfrm>
            <a:off x="1600200" y="4686154"/>
            <a:ext cx="4572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pic" idx="2"/>
          </p:nvPr>
        </p:nvSpPr>
        <p:spPr>
          <a:xfrm>
            <a:off x="1560575" y="0"/>
            <a:ext cx="7583400" cy="3426600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buClr>
                <a:schemeClr val="accent2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609600" y="171450"/>
            <a:ext cx="81534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 rot="5400000">
            <a:off x="2991947" y="-1179150"/>
            <a:ext cx="3394800" cy="81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ftr" idx="11"/>
          </p:nvPr>
        </p:nvSpPr>
        <p:spPr>
          <a:xfrm>
            <a:off x="609600" y="4686154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0" y="954166"/>
            <a:ext cx="533400" cy="18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14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 rot="5400000">
            <a:off x="5513100" y="1497300"/>
            <a:ext cx="41376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 rot="5400000">
            <a:off x="1169700" y="-255300"/>
            <a:ext cx="4137600" cy="55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dt" idx="10"/>
          </p:nvPr>
        </p:nvSpPr>
        <p:spPr>
          <a:xfrm>
            <a:off x="6553200" y="4686301"/>
            <a:ext cx="22098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ftr" idx="11"/>
          </p:nvPr>
        </p:nvSpPr>
        <p:spPr>
          <a:xfrm>
            <a:off x="457200" y="4686155"/>
            <a:ext cx="55734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6096317" y="0"/>
            <a:ext cx="320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6142037" y="457200"/>
            <a:ext cx="228600" cy="468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6142037" y="0"/>
            <a:ext cx="228600" cy="4001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 rot="5400000">
            <a:off x="6056226" y="77849"/>
            <a:ext cx="400199" cy="24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14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524000" y="142875"/>
            <a:ext cx="7010400" cy="114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524000" y="1428750"/>
            <a:ext cx="70104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3" name="Shape 53"/>
          <p:cNvCxnSpPr/>
          <p:nvPr/>
        </p:nvCxnSpPr>
        <p:spPr>
          <a:xfrm rot="10800000">
            <a:off x="1371600" y="228450"/>
            <a:ext cx="0" cy="971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" name="Shape 54"/>
          <p:cNvSpPr/>
          <p:nvPr/>
        </p:nvSpPr>
        <p:spPr>
          <a:xfrm>
            <a:off x="152400" y="628650"/>
            <a:ext cx="228600" cy="17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539750" y="628650"/>
            <a:ext cx="228600" cy="17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927100" y="628650"/>
            <a:ext cx="228600" cy="17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609600" y="171450"/>
            <a:ext cx="81534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12647" y="1200150"/>
            <a:ext cx="8153400" cy="339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609600" y="4686154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0" y="925830"/>
            <a:ext cx="9144000" cy="24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0" y="960119"/>
            <a:ext cx="533400" cy="1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590550" y="960119"/>
            <a:ext cx="8553600" cy="1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0" y="954166"/>
            <a:ext cx="533400" cy="18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14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609600" y="171450"/>
            <a:ext cx="81534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12647" y="1200150"/>
            <a:ext cx="8153400" cy="339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609600" y="4686154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0" y="925830"/>
            <a:ext cx="9144000" cy="24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0" y="960119"/>
            <a:ext cx="533400" cy="1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590550" y="960119"/>
            <a:ext cx="8553600" cy="1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0" y="954166"/>
            <a:ext cx="533400" cy="18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14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ctrTitle"/>
          </p:nvPr>
        </p:nvSpPr>
        <p:spPr>
          <a:xfrm>
            <a:off x="2121575" y="1305175"/>
            <a:ext cx="6769200" cy="155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Emergency Medical Services in King County </a:t>
            </a:r>
            <a:br>
              <a:rPr lang="en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ubTitle" idx="1"/>
          </p:nvPr>
        </p:nvSpPr>
        <p:spPr>
          <a:xfrm>
            <a:off x="1333488" y="2696647"/>
            <a:ext cx="6476999" cy="148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" sz="40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“The 9-1-1 system”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/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9987" y="4279106"/>
            <a:ext cx="2424000" cy="37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19550"/>
            <a:ext cx="4114800" cy="76591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939158"/>
            <a:ext cx="9144000" cy="35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1524000" y="142875"/>
            <a:ext cx="7010400" cy="114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9-1-1 dispatch protocol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1524000" y="1428750"/>
            <a:ext cx="70104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"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911, what is your emergency?”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"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“What’s the address?” (phone)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"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“Is patient conscious?”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"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“Is patient breathing normally?”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"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“What’s your name? patient’s age?”</a:t>
            </a:r>
          </a:p>
          <a:p>
            <a:pPr marL="16002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1524000" y="142875"/>
            <a:ext cx="7010400" cy="114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First responders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333200" y="2057400"/>
            <a:ext cx="2771700" cy="41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Firefighters</a:t>
            </a:r>
          </a:p>
        </p:txBody>
      </p:sp>
      <p:pic>
        <p:nvPicPr>
          <p:cNvPr id="294" name="Shape 294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/>
          </a:blip>
          <a:srcRect l="-23356" r="-23356"/>
          <a:stretch/>
        </p:blipFill>
        <p:spPr>
          <a:xfrm>
            <a:off x="5867425" y="2572850"/>
            <a:ext cx="34290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193" y="2575999"/>
            <a:ext cx="27717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 l="-7695" r="-7684"/>
          <a:stretch/>
        </p:blipFill>
        <p:spPr>
          <a:xfrm>
            <a:off x="3027948" y="2575988"/>
            <a:ext cx="3429000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3176325" y="1329100"/>
            <a:ext cx="3140400" cy="114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" sz="2400"/>
              <a:t>Emergency </a:t>
            </a: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" sz="2400"/>
              <a:t>Medical Technicians</a:t>
            </a: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" sz="2400"/>
              <a:t>(EMT)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200600" y="2057400"/>
            <a:ext cx="2771700" cy="41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" sz="2400"/>
              <a:t>Police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1400675" y="171450"/>
            <a:ext cx="7365600" cy="102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911 phone interpretation services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457200" y="1504950"/>
            <a:ext cx="4800600" cy="303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AutoNum type="arabicPeriod"/>
            </a:pPr>
            <a:r>
              <a:rPr lang="en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Say your address in English if you can 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AutoNum type="arabicPeriod"/>
            </a:pPr>
            <a:r>
              <a:rPr lang="en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Ask for an interpreter if you want one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AutoNum type="arabicPeriod"/>
            </a:pPr>
            <a:r>
              <a:rPr lang="en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Say your language in English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AutoNum type="arabicPeriod"/>
            </a:pPr>
            <a:r>
              <a:rPr lang="en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Stay on the line while you wait for the interpreter</a:t>
            </a:r>
          </a:p>
        </p:txBody>
      </p:sp>
      <p:pic>
        <p:nvPicPr>
          <p:cNvPr id="306" name="Shape 3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1314450"/>
            <a:ext cx="2825700" cy="2743200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07" name="Shape 307"/>
          <p:cNvSpPr txBox="1"/>
          <p:nvPr/>
        </p:nvSpPr>
        <p:spPr>
          <a:xfrm>
            <a:off x="5638800" y="4057650"/>
            <a:ext cx="28257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“A 3-way phone call”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1427100" y="171450"/>
            <a:ext cx="7339200" cy="102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911 phone interpretation services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4800600" cy="371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Answer the questions from the interpreter promptly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" sz="2400"/>
              <a:t>D</a:t>
            </a:r>
            <a:r>
              <a:rPr lang="en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on't try to answer the questions from the dispatcher directly but wait for the interpreter to translate it to you.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Stay on the line until you are told it is okay to hang up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None/>
            </a:pPr>
            <a:endParaRPr sz="3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None/>
            </a:pPr>
            <a:endParaRPr sz="3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3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3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None/>
            </a:pPr>
            <a:endParaRPr sz="3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Shape 3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1314450"/>
            <a:ext cx="2825700" cy="2743200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" sz="3959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COMPRESSION-ONLY CPR EDUCATION </a:t>
            </a:r>
            <a:r>
              <a:rPr lang="en" sz="3959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n" sz="3959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3959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n" sz="3959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3959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 </a:t>
            </a:r>
            <a:br>
              <a:rPr lang="en" sz="3959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lang="en" sz="3959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1" name="Shape 321"/>
          <p:cNvSpPr txBox="1">
            <a:spLocks noGrp="1"/>
          </p:cNvSpPr>
          <p:nvPr>
            <p:ph type="subTitle" idx="1"/>
          </p:nvPr>
        </p:nvSpPr>
        <p:spPr>
          <a:xfrm>
            <a:off x="2362200" y="4537527"/>
            <a:ext cx="6705600" cy="51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en" sz="26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For adults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612647" y="171450"/>
            <a:ext cx="8153400" cy="74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lang="en" sz="37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Cardio-pulmonary resuscitation (CPR)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12647" y="1200150"/>
            <a:ext cx="8153400" cy="33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lang="en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 emergency procedure in which the heart and lungs are made to work by compressing the chest, forcing air into the lungs</a:t>
            </a:r>
          </a:p>
        </p:txBody>
      </p:sp>
      <p:pic>
        <p:nvPicPr>
          <p:cNvPr id="328" name="Shape 3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6655" y="2499492"/>
            <a:ext cx="4190100" cy="20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612647" y="171450"/>
            <a:ext cx="8153400" cy="74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lang="en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Importance of CPR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12647" y="1200150"/>
            <a:ext cx="8153400" cy="33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en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Cardiac Arrest  = when the heart stops beating normally = Patient collapses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en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Patient needs CPR right away: minutes count!</a:t>
            </a:r>
          </a:p>
        </p:txBody>
      </p:sp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3174" y="2156318"/>
            <a:ext cx="4037400" cy="19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609600" y="171450"/>
            <a:ext cx="8153400" cy="74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lang="en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Bystander CPR: 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4102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✓"/>
            </a:pPr>
            <a:r>
              <a:rPr lang="en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Doubles survival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✓"/>
            </a:pPr>
            <a:r>
              <a:rPr lang="en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No need to be formally trained or certified in CPR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✓"/>
            </a:pPr>
            <a:r>
              <a:rPr lang="en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Dispatchers offer “just in time” instructions</a:t>
            </a:r>
          </a:p>
        </p:txBody>
      </p:sp>
      <p:pic>
        <p:nvPicPr>
          <p:cNvPr id="342" name="Shape 3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1257300"/>
            <a:ext cx="28431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612647" y="171450"/>
            <a:ext cx="8153400" cy="74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lang="en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Steps to Bystander CPR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186824" y="1200150"/>
            <a:ext cx="8825400" cy="33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7531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AutoNum type="arabicPlain"/>
            </a:pPr>
            <a:r>
              <a:rPr lang="en"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Check to make sure the scene is safe</a:t>
            </a:r>
          </a:p>
          <a:p>
            <a:pPr marL="514350" marR="0" lvl="0" indent="-57531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AutoNum type="arabicPlain"/>
            </a:pPr>
            <a:r>
              <a:rPr lang="en"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Check if patient can respond to you</a:t>
            </a:r>
          </a:p>
          <a:p>
            <a:pPr marL="514350" marR="0" lvl="0" indent="-57531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AutoNum type="arabicPlain"/>
            </a:pPr>
            <a:r>
              <a:rPr lang="en"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Call 911</a:t>
            </a:r>
          </a:p>
          <a:p>
            <a:pPr marL="514350" marR="0" lvl="0" indent="-57531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AutoNum type="arabicPlain"/>
            </a:pPr>
            <a:r>
              <a:rPr lang="en"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Kneel by side of patient</a:t>
            </a:r>
          </a:p>
          <a:p>
            <a:pPr marL="514350" marR="0" lvl="0" indent="-57531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AutoNum type="arabicPlain"/>
            </a:pPr>
            <a:r>
              <a:rPr lang="en"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Put one hand in middle of the chest right between the nipples and put the other hand on top of that hand</a:t>
            </a:r>
          </a:p>
          <a:p>
            <a:pPr marL="514350" marR="0" lvl="0" indent="-57531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AutoNum type="arabicPlain"/>
            </a:pPr>
            <a:r>
              <a:rPr lang="en"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With arms locked, push down hard and fast</a:t>
            </a:r>
          </a:p>
          <a:p>
            <a:pPr marL="514350" marR="0" lvl="0" indent="-575310" algn="l" rtl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100000"/>
              <a:buFont typeface="Noto Sans Symbols"/>
              <a:buAutoNum type="arabicPlain"/>
            </a:pPr>
            <a:r>
              <a:rPr lang="en"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Stay on the line; keep pushing until help arrives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609600" y="171450"/>
            <a:ext cx="8153400" cy="74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lang="en" sz="3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Put one hand on middle of chest and put the other hand on top of that hand</a:t>
            </a:r>
          </a:p>
        </p:txBody>
      </p:sp>
      <p:pic>
        <p:nvPicPr>
          <p:cNvPr id="354" name="Shape 3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926" y="1660922"/>
            <a:ext cx="364350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67892" y="1660922"/>
            <a:ext cx="3516000" cy="29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1524000" y="142875"/>
            <a:ext cx="7010400" cy="114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Objectives: Be able to: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1524000" y="1428750"/>
            <a:ext cx="70104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describe situations in which people should call 911 (or a non-emergency number)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explain 911 dispatch protocols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explain when and how to connect to interpreter services during 911 call 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612647" y="171450"/>
            <a:ext cx="8153400" cy="74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lang="en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Push Hard and Fast </a:t>
            </a:r>
          </a:p>
        </p:txBody>
      </p:sp>
      <p:pic>
        <p:nvPicPr>
          <p:cNvPr id="361" name="Shape 36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40835" r="-40817"/>
          <a:stretch/>
        </p:blipFill>
        <p:spPr>
          <a:xfrm>
            <a:off x="612647" y="1200150"/>
            <a:ext cx="8153400" cy="33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 txBox="1"/>
          <p:nvPr/>
        </p:nvSpPr>
        <p:spPr>
          <a:xfrm>
            <a:off x="835837" y="2141258"/>
            <a:ext cx="1487099" cy="117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100 beats per minute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609600" y="171450"/>
            <a:ext cx="8153400" cy="74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lang="en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DON’T STOP UNTIL HELP ARRIVES</a:t>
            </a:r>
          </a:p>
        </p:txBody>
      </p:sp>
      <p:pic>
        <p:nvPicPr>
          <p:cNvPr id="368" name="Shape 3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25" y="1764100"/>
            <a:ext cx="4469700" cy="239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Shape 369"/>
          <p:cNvPicPr preferRelativeResize="0"/>
          <p:nvPr/>
        </p:nvPicPr>
        <p:blipFill rotWithShape="1">
          <a:blip r:embed="rId4">
            <a:alphaModFix/>
          </a:blip>
          <a:srcRect l="-7695" r="-7684"/>
          <a:stretch/>
        </p:blipFill>
        <p:spPr>
          <a:xfrm>
            <a:off x="4956675" y="1764100"/>
            <a:ext cx="3806400" cy="23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ctrTitle"/>
          </p:nvPr>
        </p:nvSpPr>
        <p:spPr>
          <a:xfrm>
            <a:off x="2121575" y="1305175"/>
            <a:ext cx="6769200" cy="155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4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Emergency Medical Services in King County </a:t>
            </a:r>
            <a:br>
              <a:rPr lang="en" sz="4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ubTitle" idx="1"/>
          </p:nvPr>
        </p:nvSpPr>
        <p:spPr>
          <a:xfrm>
            <a:off x="1333488" y="2696647"/>
            <a:ext cx="6476999" cy="148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" sz="4000" b="1" i="0" u="none" strike="noStrike" cap="none" dirty="0" smtClean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lang="en" sz="4000" b="1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dirty="0"/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9987" y="4279106"/>
            <a:ext cx="2424000" cy="37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18118"/>
            <a:ext cx="3048000" cy="56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35910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1524000" y="142875"/>
            <a:ext cx="7010400" cy="114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Emergency or not?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140375" y="2771275"/>
            <a:ext cx="6487500" cy="2088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Call 9-1-1 for…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</a:pPr>
            <a:r>
              <a:rPr lang="en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Serious medical emergencies</a:t>
            </a:r>
            <a:r>
              <a:rPr lang="en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includes chest pains, seizures, and bleeding </a:t>
            </a:r>
          </a:p>
          <a:p>
            <a:pPr lvl="0" indent="0" rtl="0">
              <a:spcBef>
                <a:spcPts val="480"/>
              </a:spcBef>
              <a:buClr>
                <a:schemeClr val="dk1"/>
              </a:buClr>
              <a:buSzPct val="70000"/>
              <a:buFont typeface="Noto Sans Symbols"/>
            </a:pPr>
            <a:r>
              <a:rPr lang="en" sz="2400" b="1"/>
              <a:t>Fires</a:t>
            </a:r>
            <a:r>
              <a:rPr lang="en" sz="2400"/>
              <a:t>: structure, vehicle, brush, and so on. </a:t>
            </a: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3474" y="3379175"/>
            <a:ext cx="2616000" cy="13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7899" y="1246072"/>
            <a:ext cx="1808700" cy="20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27749" y="1236274"/>
            <a:ext cx="2877600" cy="143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42750" y="1234175"/>
            <a:ext cx="2877600" cy="14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0374" y="1234175"/>
            <a:ext cx="2084400" cy="143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1524000" y="142875"/>
            <a:ext cx="7010400" cy="114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Emergency or not?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140375" y="2771275"/>
            <a:ext cx="6487500" cy="2088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Call 9-1-1 for…</a:t>
            </a:r>
          </a:p>
          <a:p>
            <a:pPr lvl="0" indent="0" rtl="0">
              <a:spcBef>
                <a:spcPts val="480"/>
              </a:spcBef>
              <a:buClr>
                <a:schemeClr val="dk1"/>
              </a:buClr>
              <a:buSzPct val="70000"/>
              <a:buFont typeface="Noto Sans Symbols"/>
            </a:pPr>
            <a:r>
              <a:rPr lang="en" sz="2400" b="1"/>
              <a:t>Crimes in-progress</a:t>
            </a:r>
            <a:r>
              <a:rPr lang="en" sz="2400"/>
              <a:t>: including a robbery, burglary, prowler, or fights.</a:t>
            </a:r>
          </a:p>
          <a:p>
            <a:pPr lvl="0" indent="0" rtl="0">
              <a:spcBef>
                <a:spcPts val="480"/>
              </a:spcBef>
              <a:buClr>
                <a:schemeClr val="dk1"/>
              </a:buClr>
              <a:buSzPct val="70000"/>
              <a:buFont typeface="Noto Sans Symbols"/>
            </a:pPr>
            <a:r>
              <a:rPr lang="en" sz="2400" b="1"/>
              <a:t>Other life threatening situations</a:t>
            </a:r>
            <a:r>
              <a:rPr lang="en" sz="2400"/>
              <a:t>: </a:t>
            </a:r>
          </a:p>
          <a:p>
            <a:pPr marL="0" lvl="0" indent="457200" rtl="0">
              <a:spcBef>
                <a:spcPts val="480"/>
              </a:spcBef>
              <a:buNone/>
            </a:pPr>
            <a:r>
              <a:rPr lang="en" sz="2400"/>
              <a:t>such as traffic accident with injuries</a:t>
            </a: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8016" y="3481324"/>
            <a:ext cx="2458800" cy="142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5475" y="1288277"/>
            <a:ext cx="1768500" cy="19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2777" y="1288278"/>
            <a:ext cx="2844000" cy="143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78599" y="1294728"/>
            <a:ext cx="2844000" cy="14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1524000" y="142875"/>
            <a:ext cx="7010400" cy="114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" b="1"/>
              <a:t>Call other agencies for…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931349" y="1404650"/>
            <a:ext cx="72813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3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Power outages</a:t>
            </a:r>
            <a:r>
              <a:rPr lang="en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contact your utility company to report an outage.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Traffic information</a:t>
            </a:r>
            <a:r>
              <a:rPr lang="en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Call 5-1-1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Social services</a:t>
            </a:r>
            <a:r>
              <a:rPr lang="en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Call 2-1-1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None/>
            </a:pPr>
            <a:endParaRPr sz="2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1524000" y="142875"/>
            <a:ext cx="7010400" cy="114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Call 2-1-1 if you are in need of information on: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4676400" y="1629275"/>
            <a:ext cx="38580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619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•"/>
            </a:pPr>
            <a:r>
              <a:rPr lang="en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Employment</a:t>
            </a:r>
          </a:p>
          <a:p>
            <a:pPr marL="342900" marR="0" lvl="0" indent="-3619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•"/>
            </a:pPr>
            <a:r>
              <a:rPr lang="en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Legal assistance</a:t>
            </a:r>
          </a:p>
          <a:p>
            <a:pPr marL="342900" marR="0" lvl="0" indent="-3619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•"/>
            </a:pPr>
            <a:r>
              <a:rPr lang="en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Mental Health</a:t>
            </a:r>
          </a:p>
          <a:p>
            <a:pPr marL="342900" marR="0" lvl="0" indent="-3619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•"/>
            </a:pPr>
            <a:r>
              <a:rPr lang="en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Substance Abuse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29100" y="1705475"/>
            <a:ext cx="38580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•"/>
            </a:pPr>
            <a:r>
              <a:rPr lang="en" sz="2400"/>
              <a:t>Shelters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•"/>
            </a:pPr>
            <a:r>
              <a:rPr lang="en" sz="2400"/>
              <a:t>Food assistance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•"/>
            </a:pPr>
            <a:r>
              <a:rPr lang="en" sz="2400"/>
              <a:t>Health care (clinics, not emergency)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•"/>
            </a:pPr>
            <a:r>
              <a:rPr lang="en" sz="2400"/>
              <a:t>Financial information/education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1524000" y="142875"/>
            <a:ext cx="7010400" cy="114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If unsure</a:t>
            </a: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7036" y="1452563"/>
            <a:ext cx="2926200" cy="292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 l="3368" r="774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/>
          <p:nvPr/>
        </p:nvSpPr>
        <p:spPr>
          <a:xfrm rot="10800000" flipH="1">
            <a:off x="0" y="1383224"/>
            <a:ext cx="9144000" cy="1875300"/>
          </a:xfrm>
          <a:prstGeom prst="rect">
            <a:avLst/>
          </a:prstGeom>
          <a:solidFill>
            <a:srgbClr val="FFFFFF">
              <a:alpha val="498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 txBox="1">
            <a:spLocks noGrp="1"/>
          </p:cNvSpPr>
          <p:nvPr>
            <p:ph type="ctrTitle"/>
          </p:nvPr>
        </p:nvSpPr>
        <p:spPr>
          <a:xfrm>
            <a:off x="685800" y="146414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4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happens when you dial 9-1-1?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Shape 276"/>
          <p:cNvGrpSpPr/>
          <p:nvPr/>
        </p:nvGrpSpPr>
        <p:grpSpPr>
          <a:xfrm>
            <a:off x="0" y="1190"/>
            <a:ext cx="9144000" cy="5142375"/>
            <a:chOff x="0" y="1588"/>
            <a:chExt cx="9144000" cy="6856500"/>
          </a:xfrm>
        </p:grpSpPr>
        <p:pic>
          <p:nvPicPr>
            <p:cNvPr id="277" name="Shape 27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587"/>
              <a:ext cx="9144000" cy="6856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8" name="Shape 278"/>
            <p:cNvSpPr txBox="1"/>
            <p:nvPr/>
          </p:nvSpPr>
          <p:spPr>
            <a:xfrm>
              <a:off x="5410200" y="6477000"/>
              <a:ext cx="3581400" cy="2745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45700" rIns="0" bIns="45700" anchor="t" anchorCtr="0">
              <a:noAutofit/>
            </a:bodyPr>
            <a:lstStyle/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Photo courtesy of Valley Communications Center</a:t>
              </a:r>
            </a:p>
          </p:txBody>
        </p:sp>
      </p:grpSp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1524000" y="142875"/>
            <a:ext cx="7010400" cy="114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4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“9-1-1, what is your emergency?”</a:t>
            </a: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4295" y="4092447"/>
            <a:ext cx="156000" cy="1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687</Words>
  <Application>Microsoft Office PowerPoint</Application>
  <PresentationFormat>On-screen Show (16:9)</PresentationFormat>
  <Paragraphs>127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Questrial</vt:lpstr>
      <vt:lpstr>Times New Roman</vt:lpstr>
      <vt:lpstr>Noto Sans Symbols</vt:lpstr>
      <vt:lpstr>simple-light-2</vt:lpstr>
      <vt:lpstr>Echo</vt:lpstr>
      <vt:lpstr>Median</vt:lpstr>
      <vt:lpstr>Median</vt:lpstr>
      <vt:lpstr> Emergency Medical Services in King County  </vt:lpstr>
      <vt:lpstr>Objectives: Be able to:</vt:lpstr>
      <vt:lpstr>Emergency or not?</vt:lpstr>
      <vt:lpstr>Emergency or not?</vt:lpstr>
      <vt:lpstr>Call other agencies for…</vt:lpstr>
      <vt:lpstr>Call 2-1-1 if you are in need of information on:</vt:lpstr>
      <vt:lpstr>If unsure</vt:lpstr>
      <vt:lpstr>What happens when you dial 9-1-1?</vt:lpstr>
      <vt:lpstr>“9-1-1, what is your emergency?”</vt:lpstr>
      <vt:lpstr>9-1-1 dispatch protocol</vt:lpstr>
      <vt:lpstr>First responders</vt:lpstr>
      <vt:lpstr>911 phone interpretation services</vt:lpstr>
      <vt:lpstr>911 phone interpretation services</vt:lpstr>
      <vt:lpstr>COMPRESSION-ONLY CPR EDUCATION     </vt:lpstr>
      <vt:lpstr>Cardio-pulmonary resuscitation (CPR)</vt:lpstr>
      <vt:lpstr>Importance of CPR</vt:lpstr>
      <vt:lpstr>Bystander CPR: </vt:lpstr>
      <vt:lpstr>Steps to Bystander CPR</vt:lpstr>
      <vt:lpstr>Put one hand on middle of chest and put the other hand on top of that hand</vt:lpstr>
      <vt:lpstr>Push Hard and Fast </vt:lpstr>
      <vt:lpstr>DON’T STOP UNTIL HELP ARRIVES</vt:lpstr>
      <vt:lpstr> Emergency Medical Services in King County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Emergency Medical Services in King County  </dc:title>
  <dc:creator>Tinsley, Kristin</dc:creator>
  <cp:lastModifiedBy>Tinsley, Kristin</cp:lastModifiedBy>
  <cp:revision>1</cp:revision>
  <dcterms:modified xsi:type="dcterms:W3CDTF">2016-05-27T15:43:28Z</dcterms:modified>
</cp:coreProperties>
</file>